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05" r:id="rId2"/>
    <p:sldId id="306" r:id="rId3"/>
    <p:sldId id="307" r:id="rId4"/>
    <p:sldId id="308" r:id="rId5"/>
    <p:sldId id="309" r:id="rId6"/>
    <p:sldId id="313" r:id="rId7"/>
    <p:sldId id="314" r:id="rId8"/>
    <p:sldId id="315" r:id="rId9"/>
    <p:sldId id="316" r:id="rId10"/>
    <p:sldId id="317" r:id="rId11"/>
    <p:sldId id="319" r:id="rId12"/>
    <p:sldId id="411" r:id="rId13"/>
    <p:sldId id="320" r:id="rId14"/>
    <p:sldId id="321" r:id="rId15"/>
    <p:sldId id="322" r:id="rId16"/>
    <p:sldId id="323" r:id="rId17"/>
    <p:sldId id="310" r:id="rId18"/>
    <p:sldId id="325" r:id="rId19"/>
    <p:sldId id="324" r:id="rId20"/>
    <p:sldId id="327" r:id="rId21"/>
    <p:sldId id="326" r:id="rId22"/>
    <p:sldId id="328" r:id="rId23"/>
    <p:sldId id="329" r:id="rId24"/>
    <p:sldId id="330" r:id="rId25"/>
    <p:sldId id="331" r:id="rId26"/>
    <p:sldId id="311" r:id="rId27"/>
    <p:sldId id="312" r:id="rId28"/>
    <p:sldId id="332" r:id="rId29"/>
    <p:sldId id="333" r:id="rId30"/>
    <p:sldId id="334" r:id="rId31"/>
    <p:sldId id="335" r:id="rId32"/>
    <p:sldId id="336" r:id="rId33"/>
    <p:sldId id="337" r:id="rId34"/>
    <p:sldId id="338" r:id="rId35"/>
    <p:sldId id="285" r:id="rId36"/>
    <p:sldId id="339" r:id="rId37"/>
    <p:sldId id="34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06D8F-4E28-46EB-BD8A-4354FCDC2C5E}" type="datetimeFigureOut">
              <a:rPr lang="tr-TR" smtClean="0"/>
              <a:t>27.09.2019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8395B-EDDF-49E0-97F0-20EB4DA77B48}" type="slidenum">
              <a:rPr lang="tr-TR" smtClean="0"/>
              <a:t>‹#›</a:t>
            </a:fld>
            <a:endParaRPr lang="tr-TR"/>
          </a:p>
        </p:txBody>
      </p:sp>
    </p:spTree>
    <p:extLst>
      <p:ext uri="{BB962C8B-B14F-4D97-AF65-F5344CB8AC3E}">
        <p14:creationId xmlns:p14="http://schemas.microsoft.com/office/powerpoint/2010/main" val="36929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a:p>
        </p:txBody>
      </p:sp>
    </p:spTree>
    <p:extLst>
      <p:ext uri="{BB962C8B-B14F-4D97-AF65-F5344CB8AC3E}">
        <p14:creationId xmlns:p14="http://schemas.microsoft.com/office/powerpoint/2010/main" val="297131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27</a:t>
            </a:fld>
            <a:endParaRPr lang="tr-TR"/>
          </a:p>
        </p:txBody>
      </p:sp>
    </p:spTree>
    <p:extLst>
      <p:ext uri="{BB962C8B-B14F-4D97-AF65-F5344CB8AC3E}">
        <p14:creationId xmlns:p14="http://schemas.microsoft.com/office/powerpoint/2010/main" val="67604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29</a:t>
            </a:fld>
            <a:endParaRPr lang="en-US"/>
          </a:p>
        </p:txBody>
      </p:sp>
    </p:spTree>
    <p:extLst>
      <p:ext uri="{BB962C8B-B14F-4D97-AF65-F5344CB8AC3E}">
        <p14:creationId xmlns:p14="http://schemas.microsoft.com/office/powerpoint/2010/main" val="160052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30</a:t>
            </a:fld>
            <a:endParaRPr lang="en-US"/>
          </a:p>
        </p:txBody>
      </p:sp>
    </p:spTree>
    <p:extLst>
      <p:ext uri="{BB962C8B-B14F-4D97-AF65-F5344CB8AC3E}">
        <p14:creationId xmlns:p14="http://schemas.microsoft.com/office/powerpoint/2010/main" val="314580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37</a:t>
            </a:fld>
            <a:endParaRPr lang="en-US"/>
          </a:p>
        </p:txBody>
      </p:sp>
    </p:spTree>
    <p:extLst>
      <p:ext uri="{BB962C8B-B14F-4D97-AF65-F5344CB8AC3E}">
        <p14:creationId xmlns:p14="http://schemas.microsoft.com/office/powerpoint/2010/main" val="388339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noProof="0" dirty="0">
                <a:solidFill>
                  <a:schemeClr val="tx1"/>
                </a:solidFill>
                <a:latin typeface="+mn-lt"/>
                <a:ea typeface="+mn-ea"/>
                <a:cs typeface="+mn-cs"/>
              </a:rPr>
              <a:t>İpucu: Konuşmacı notlarınızı buraya ekleyin.</a:t>
            </a:r>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dirty="0"/>
          </a:p>
        </p:txBody>
      </p:sp>
    </p:spTree>
    <p:extLst>
      <p:ext uri="{BB962C8B-B14F-4D97-AF65-F5344CB8AC3E}">
        <p14:creationId xmlns:p14="http://schemas.microsoft.com/office/powerpoint/2010/main" val="41657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noProof="0" dirty="0">
                <a:solidFill>
                  <a:schemeClr val="tx1"/>
                </a:solidFill>
                <a:latin typeface="+mn-lt"/>
                <a:ea typeface="+mn-ea"/>
                <a:cs typeface="+mn-cs"/>
              </a:rPr>
              <a:t>İpucu: Konuşmacı notlarınızı buraya ekleyin.</a:t>
            </a:r>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4</a:t>
            </a:fld>
            <a:endParaRPr lang="en-US" dirty="0"/>
          </a:p>
        </p:txBody>
      </p:sp>
    </p:spTree>
    <p:extLst>
      <p:ext uri="{BB962C8B-B14F-4D97-AF65-F5344CB8AC3E}">
        <p14:creationId xmlns:p14="http://schemas.microsoft.com/office/powerpoint/2010/main" val="41657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8</a:t>
            </a:fld>
            <a:endParaRPr lang="en-US"/>
          </a:p>
        </p:txBody>
      </p:sp>
    </p:spTree>
    <p:extLst>
      <p:ext uri="{BB962C8B-B14F-4D97-AF65-F5344CB8AC3E}">
        <p14:creationId xmlns:p14="http://schemas.microsoft.com/office/powerpoint/2010/main" val="235943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9</a:t>
            </a:fld>
            <a:endParaRPr lang="en-US"/>
          </a:p>
        </p:txBody>
      </p:sp>
    </p:spTree>
    <p:extLst>
      <p:ext uri="{BB962C8B-B14F-4D97-AF65-F5344CB8AC3E}">
        <p14:creationId xmlns:p14="http://schemas.microsoft.com/office/powerpoint/2010/main" val="338435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10</a:t>
            </a:fld>
            <a:endParaRPr lang="en-US"/>
          </a:p>
        </p:txBody>
      </p:sp>
    </p:spTree>
    <p:extLst>
      <p:ext uri="{BB962C8B-B14F-4D97-AF65-F5344CB8AC3E}">
        <p14:creationId xmlns:p14="http://schemas.microsoft.com/office/powerpoint/2010/main" val="331377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11</a:t>
            </a:fld>
            <a:endParaRPr lang="en-US"/>
          </a:p>
        </p:txBody>
      </p:sp>
    </p:spTree>
    <p:extLst>
      <p:ext uri="{BB962C8B-B14F-4D97-AF65-F5344CB8AC3E}">
        <p14:creationId xmlns:p14="http://schemas.microsoft.com/office/powerpoint/2010/main" val="9168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a:p>
        </p:txBody>
      </p:sp>
    </p:spTree>
    <p:extLst>
      <p:ext uri="{BB962C8B-B14F-4D97-AF65-F5344CB8AC3E}">
        <p14:creationId xmlns:p14="http://schemas.microsoft.com/office/powerpoint/2010/main" val="367984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17</a:t>
            </a:fld>
            <a:endParaRPr lang="tr-TR"/>
          </a:p>
        </p:txBody>
      </p:sp>
    </p:spTree>
    <p:extLst>
      <p:ext uri="{BB962C8B-B14F-4D97-AF65-F5344CB8AC3E}">
        <p14:creationId xmlns:p14="http://schemas.microsoft.com/office/powerpoint/2010/main" val="63571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27.09.2019</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27.09.2019</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27.09.2019</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27.09.2019</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idb.karabuk.edu.tr/en/yonet/egitimogretim.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holar.google.com/scholar?cluster=13782951198519120166&amp;hl=en&amp;oi=scholarr" TargetMode="External"/><Relationship Id="rId4" Type="http://schemas.openxmlformats.org/officeDocument/2006/relationships/hyperlink" Target="https://www.sciencedirect.com/science/referenceworks/978012814925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urgutsonmez@karabuk.edu.t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32740" y="546194"/>
            <a:ext cx="6769585" cy="1470025"/>
          </a:xfrm>
        </p:spPr>
        <p:txBody>
          <a:bodyPr>
            <a:normAutofit/>
          </a:bodyPr>
          <a:lstStyle/>
          <a:p>
            <a:r>
              <a:rPr lang="tr-TR" sz="3600" dirty="0"/>
              <a:t>DEPARTMENT OF ENERGY SYSTEMS ENGINEERING</a:t>
            </a:r>
          </a:p>
        </p:txBody>
      </p:sp>
      <p:pic>
        <p:nvPicPr>
          <p:cNvPr id="3" name="Picture 2" descr="KARABÜK ÜNİVERSİTESİ LOGO ile ilgili görsel sonucu">
            <a:extLst>
              <a:ext uri="{FF2B5EF4-FFF2-40B4-BE49-F238E27FC236}">
                <a16:creationId xmlns:a16="http://schemas.microsoft.com/office/drawing/2014/main" id="{3C357424-9894-4E6C-9C82-BF0774A664E3}"/>
              </a:ext>
            </a:extLst>
          </p:cNvPr>
          <p:cNvPicPr>
            <a:picLocks noChangeAspect="1" noChangeArrowheads="1"/>
          </p:cNvPicPr>
          <p:nvPr/>
        </p:nvPicPr>
        <p:blipFill>
          <a:blip r:embed="rId2" cstate="print"/>
          <a:srcRect/>
          <a:stretch>
            <a:fillRect/>
          </a:stretch>
        </p:blipFill>
        <p:spPr bwMode="auto">
          <a:xfrm>
            <a:off x="467544" y="692696"/>
            <a:ext cx="1305872" cy="1470024"/>
          </a:xfrm>
          <a:prstGeom prst="rect">
            <a:avLst/>
          </a:prstGeom>
          <a:noFill/>
        </p:spPr>
      </p:pic>
    </p:spTree>
    <p:extLst>
      <p:ext uri="{BB962C8B-B14F-4D97-AF65-F5344CB8AC3E}">
        <p14:creationId xmlns:p14="http://schemas.microsoft.com/office/powerpoint/2010/main" val="226461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normAutofit/>
          </a:bodyPr>
          <a:lstStyle/>
          <a:p>
            <a:r>
              <a:rPr lang="tr-TR" dirty="0" err="1"/>
              <a:t>Graduation</a:t>
            </a:r>
            <a:endParaRPr lang="tr-TR" dirty="0"/>
          </a:p>
          <a:p>
            <a:r>
              <a:rPr lang="en-GB" sz="1800" dirty="0"/>
              <a:t>The students who study in the programme must fulfil the following graduation requirements to get the Bachelor’s Degree: </a:t>
            </a:r>
            <a:endParaRPr lang="tr-TR" sz="1800" dirty="0"/>
          </a:p>
          <a:p>
            <a:r>
              <a:rPr lang="en-GB" sz="1800" dirty="0"/>
              <a:t>The students must pass all the credited courses with at least a letter grade C, together with non-credited courses with at least the letter grade G. </a:t>
            </a:r>
            <a:endParaRPr lang="tr-TR" sz="1800" dirty="0"/>
          </a:p>
          <a:p>
            <a:r>
              <a:rPr lang="en-GB" sz="1800" dirty="0"/>
              <a:t>They must obtain a total of 240 ECTS Credits at the end of the 4-year study.</a:t>
            </a:r>
            <a:endParaRPr lang="tr-TR" sz="1800" dirty="0"/>
          </a:p>
          <a:p>
            <a:r>
              <a:rPr lang="en-GB" sz="1800" dirty="0"/>
              <a:t>They must have a Cumulative Grade Point Average (CGPA) of 2.5 out of 4.00 (60 out of 100). </a:t>
            </a:r>
            <a:endParaRPr lang="tr-TR" sz="1800" dirty="0"/>
          </a:p>
          <a:p>
            <a:r>
              <a:rPr lang="en-GB" sz="1800" dirty="0"/>
              <a:t>They must prepare a graduation thesis, submit and defend it successfully.</a:t>
            </a:r>
            <a:endParaRPr lang="tr-TR" sz="1800" dirty="0"/>
          </a:p>
          <a:p>
            <a:pPr marL="109728" indent="0">
              <a:buNone/>
            </a:pPr>
            <a:endParaRPr lang="tr-TR" sz="1800" dirty="0"/>
          </a:p>
          <a:p>
            <a:pPr marL="109728" indent="0">
              <a:buNone/>
            </a:pPr>
            <a:r>
              <a:rPr lang="en-GB" sz="1800" dirty="0"/>
              <a:t>For detailed information, please see Karabuk University Rules and Regulation for</a:t>
            </a:r>
            <a:r>
              <a:rPr lang="tr-TR" sz="1800" dirty="0"/>
              <a:t> </a:t>
            </a:r>
            <a:r>
              <a:rPr lang="en-GB" sz="1800" dirty="0"/>
              <a:t>Undergraduate Education, Examination and</a:t>
            </a:r>
            <a:r>
              <a:rPr lang="tr-TR" sz="1800" dirty="0"/>
              <a:t> </a:t>
            </a:r>
            <a:r>
              <a:rPr lang="en-GB" sz="1800" dirty="0"/>
              <a:t>Assessment:</a:t>
            </a:r>
            <a:endParaRPr lang="tr-TR" sz="1800" dirty="0"/>
          </a:p>
          <a:p>
            <a:pPr marL="109728" indent="0">
              <a:buNone/>
            </a:pPr>
            <a:r>
              <a:rPr lang="en-GB" sz="1800" dirty="0">
                <a:hlinkClick r:id="rId3"/>
              </a:rPr>
              <a:t>http://oidb.karabuk.edu.tr/en/yonet/egitimogretim.pdf</a:t>
            </a:r>
            <a:endParaRPr lang="tr-TR" sz="1800" dirty="0"/>
          </a:p>
          <a:p>
            <a:pPr marL="82296" indent="0">
              <a:buNone/>
            </a:pPr>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F9EE181B-FFB1-41A3-B604-8817B4C2E692}"/>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34151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pic>
        <p:nvPicPr>
          <p:cNvPr id="4" name="Picture 2" descr="KARABÜK ÜNİVERSİTESİ LOGO ile ilgili görsel sonucu">
            <a:extLst>
              <a:ext uri="{FF2B5EF4-FFF2-40B4-BE49-F238E27FC236}">
                <a16:creationId xmlns:a16="http://schemas.microsoft.com/office/drawing/2014/main" id="{429D5D4E-5CBB-408B-9950-00683729438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7" name="Content Placeholder 2">
            <a:extLst>
              <a:ext uri="{FF2B5EF4-FFF2-40B4-BE49-F238E27FC236}">
                <a16:creationId xmlns:a16="http://schemas.microsoft.com/office/drawing/2014/main" id="{F145D0B7-1208-496C-AA96-E074E02871CD}"/>
              </a:ext>
            </a:extLst>
          </p:cNvPr>
          <p:cNvSpPr>
            <a:spLocks noGrp="1"/>
          </p:cNvSpPr>
          <p:nvPr>
            <p:ph idx="1"/>
          </p:nvPr>
        </p:nvSpPr>
        <p:spPr>
          <a:xfrm>
            <a:off x="457200" y="2249424"/>
            <a:ext cx="8229600" cy="4325112"/>
          </a:xfrm>
        </p:spPr>
        <p:txBody>
          <a:bodyPr/>
          <a:lstStyle/>
          <a:p>
            <a:pPr marL="109728" indent="0">
              <a:buNone/>
            </a:pPr>
            <a:r>
              <a:rPr lang="tr-TR" b="1" dirty="0" err="1"/>
              <a:t>Graduate</a:t>
            </a:r>
            <a:r>
              <a:rPr lang="tr-TR" b="1" dirty="0"/>
              <a:t> Programs</a:t>
            </a:r>
            <a:endParaRPr lang="en-GB" b="1" dirty="0"/>
          </a:p>
          <a:p>
            <a:endParaRPr lang="en-GB" dirty="0"/>
          </a:p>
          <a:p>
            <a:r>
              <a:rPr lang="tr-TR" b="1" dirty="0"/>
              <a:t>Master’s</a:t>
            </a:r>
            <a:r>
              <a:rPr lang="tr-TR" dirty="0"/>
              <a:t> </a:t>
            </a:r>
            <a:r>
              <a:rPr lang="en-GB" dirty="0"/>
              <a:t>and </a:t>
            </a:r>
            <a:r>
              <a:rPr lang="en-GB" b="1" dirty="0" err="1"/>
              <a:t>Ph.D</a:t>
            </a:r>
            <a:r>
              <a:rPr lang="en-GB" dirty="0"/>
              <a:t> Degree</a:t>
            </a:r>
          </a:p>
          <a:p>
            <a:pPr lvl="1"/>
            <a:r>
              <a:rPr lang="tr-TR" dirty="0" err="1">
                <a:solidFill>
                  <a:schemeClr val="tx1"/>
                </a:solidFill>
              </a:rPr>
              <a:t>Energy</a:t>
            </a:r>
            <a:r>
              <a:rPr lang="tr-TR" dirty="0">
                <a:solidFill>
                  <a:schemeClr val="tx1"/>
                </a:solidFill>
              </a:rPr>
              <a:t> </a:t>
            </a:r>
            <a:r>
              <a:rPr lang="tr-TR" dirty="0" err="1">
                <a:solidFill>
                  <a:schemeClr val="tx1"/>
                </a:solidFill>
              </a:rPr>
              <a:t>Systems</a:t>
            </a:r>
            <a:r>
              <a:rPr lang="tr-TR" dirty="0">
                <a:solidFill>
                  <a:schemeClr val="tx1"/>
                </a:solidFill>
              </a:rPr>
              <a:t> </a:t>
            </a:r>
            <a:r>
              <a:rPr lang="en-GB" dirty="0">
                <a:solidFill>
                  <a:schemeClr val="tx1"/>
                </a:solidFill>
              </a:rPr>
              <a:t>Engineering (Institute of Natural and Applied Science)</a:t>
            </a:r>
          </a:p>
          <a:p>
            <a:endParaRPr lang="tr-TR" dirty="0"/>
          </a:p>
          <a:p>
            <a:pPr marL="82296" indent="0">
              <a:buNone/>
            </a:pPr>
            <a:r>
              <a:rPr lang="tr-TR" dirty="0"/>
              <a:t>			</a:t>
            </a:r>
          </a:p>
          <a:p>
            <a:endParaRPr lang="tr-TR" dirty="0"/>
          </a:p>
          <a:p>
            <a:endParaRPr lang="tr-TR" dirty="0"/>
          </a:p>
          <a:p>
            <a:endParaRPr lang="tr-TR" dirty="0"/>
          </a:p>
        </p:txBody>
      </p:sp>
    </p:spTree>
    <p:extLst>
      <p:ext uri="{BB962C8B-B14F-4D97-AF65-F5344CB8AC3E}">
        <p14:creationId xmlns:p14="http://schemas.microsoft.com/office/powerpoint/2010/main" val="386023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normAutofit fontScale="77500" lnSpcReduction="20000"/>
          </a:bodyPr>
          <a:lstStyle/>
          <a:p>
            <a:r>
              <a:rPr lang="tr-TR" dirty="0"/>
              <a:t>Faculty </a:t>
            </a:r>
            <a:r>
              <a:rPr lang="tr-TR" dirty="0" err="1"/>
              <a:t>Members</a:t>
            </a:r>
            <a:endParaRPr lang="tr-TR" dirty="0"/>
          </a:p>
          <a:p>
            <a:endParaRPr lang="tr-TR" dirty="0"/>
          </a:p>
          <a:p>
            <a:pPr>
              <a:lnSpc>
                <a:spcPct val="120000"/>
              </a:lnSpc>
            </a:pPr>
            <a:r>
              <a:rPr lang="tr-TR" dirty="0"/>
              <a:t>Number of Professor : 5</a:t>
            </a:r>
          </a:p>
          <a:p>
            <a:pPr>
              <a:lnSpc>
                <a:spcPct val="120000"/>
              </a:lnSpc>
            </a:pPr>
            <a:r>
              <a:rPr lang="tr-TR" dirty="0"/>
              <a:t>Number of Associate Professor: 3</a:t>
            </a:r>
          </a:p>
          <a:p>
            <a:pPr>
              <a:lnSpc>
                <a:spcPct val="120000"/>
              </a:lnSpc>
            </a:pPr>
            <a:r>
              <a:rPr lang="tr-TR" dirty="0"/>
              <a:t>Number of Assistant Professor: 6</a:t>
            </a:r>
          </a:p>
          <a:p>
            <a:pPr>
              <a:lnSpc>
                <a:spcPct val="120000"/>
              </a:lnSpc>
            </a:pPr>
            <a:r>
              <a:rPr lang="tr-TR" dirty="0" err="1"/>
              <a:t>Number</a:t>
            </a:r>
            <a:r>
              <a:rPr lang="tr-TR" dirty="0"/>
              <a:t> of </a:t>
            </a:r>
            <a:r>
              <a:rPr lang="tr-TR" dirty="0" err="1"/>
              <a:t>Lecturer</a:t>
            </a:r>
            <a:r>
              <a:rPr lang="tr-TR" dirty="0"/>
              <a:t>: 1</a:t>
            </a:r>
          </a:p>
          <a:p>
            <a:pPr>
              <a:lnSpc>
                <a:spcPct val="120000"/>
              </a:lnSpc>
            </a:pPr>
            <a:r>
              <a:rPr lang="tr-TR" dirty="0"/>
              <a:t>Number of Teaching Assistant : 5</a:t>
            </a:r>
          </a:p>
          <a:p>
            <a:pPr>
              <a:lnSpc>
                <a:spcPct val="120000"/>
              </a:lnSpc>
            </a:pPr>
            <a:r>
              <a:rPr lang="tr-TR" dirty="0"/>
              <a:t>Number of Teaching </a:t>
            </a:r>
            <a:r>
              <a:rPr lang="tr-TR" dirty="0" err="1"/>
              <a:t>Assistant</a:t>
            </a:r>
            <a:r>
              <a:rPr lang="tr-TR" dirty="0"/>
              <a:t> (</a:t>
            </a:r>
            <a:r>
              <a:rPr lang="tr-TR" dirty="0" err="1"/>
              <a:t>Doctor</a:t>
            </a:r>
            <a:r>
              <a:rPr lang="tr-TR" dirty="0"/>
              <a:t>): 1</a:t>
            </a:r>
          </a:p>
          <a:p>
            <a:endParaRPr lang="tr-TR" dirty="0"/>
          </a:p>
          <a:p>
            <a:endParaRPr lang="tr-TR" dirty="0"/>
          </a:p>
          <a:p>
            <a:endParaRPr lang="tr-TR"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429D5D4E-5CBB-408B-9950-00683729438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127624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291559" cy="400110"/>
          </a:xfrm>
          <a:prstGeom prst="rect">
            <a:avLst/>
          </a:prstGeom>
          <a:noFill/>
        </p:spPr>
        <p:txBody>
          <a:bodyPr wrap="none" rtlCol="0">
            <a:spAutoFit/>
          </a:bodyPr>
          <a:lstStyle/>
          <a:p>
            <a:r>
              <a:rPr lang="tr-TR" sz="2000" b="1" dirty="0">
                <a:cs typeface="Times New Roman" pitchFamily="18" charset="0"/>
              </a:rPr>
              <a:t>Prof.Dr.MEHMET ÖZKAYMAK</a:t>
            </a:r>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mozkaymak@karabuk.edu.tr</a:t>
            </a:r>
          </a:p>
          <a:p>
            <a:r>
              <a:rPr lang="tr-TR" dirty="0">
                <a:cs typeface="Times New Roman" pitchFamily="18" charset="0"/>
              </a:rPr>
              <a:t>Phone:+90 370 418 71 00 / 1300</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428597" y="3571877"/>
            <a:ext cx="7815811" cy="1323440"/>
          </a:xfrm>
          <a:prstGeom prst="rect">
            <a:avLst/>
          </a:prstGeom>
          <a:noFill/>
        </p:spPr>
        <p:txBody>
          <a:bodyPr wrap="square" rtlCol="0">
            <a:spAutoFit/>
          </a:bodyPr>
          <a:lstStyle/>
          <a:p>
            <a:pPr algn="ctr"/>
            <a:r>
              <a:rPr lang="tr-TR" sz="2000" b="1" u="sng" dirty="0">
                <a:cs typeface="Times New Roman" pitchFamily="18" charset="0"/>
              </a:rPr>
              <a:t>Research Interests</a:t>
            </a:r>
          </a:p>
          <a:p>
            <a:pPr algn="ctr"/>
            <a:r>
              <a:rPr lang="tr-TR" sz="2000" dirty="0"/>
              <a:t>Energy Efficiency, Thermal Energy Systems,Exergy, Renewable Energy Sources</a:t>
            </a:r>
            <a:endParaRPr lang="en-GB" sz="2000" dirty="0"/>
          </a:p>
          <a:p>
            <a:pPr algn="ctr"/>
            <a:endParaRPr lang="tr-TR" sz="2000" b="1" u="sng" dirty="0">
              <a:latin typeface="Times New Roman" pitchFamily="18" charset="0"/>
              <a:cs typeface="Times New Roman" pitchFamily="18" charset="0"/>
            </a:endParaRPr>
          </a:p>
        </p:txBody>
      </p:sp>
      <p:sp>
        <p:nvSpPr>
          <p:cNvPr id="15" name="14 Metin kutusu"/>
          <p:cNvSpPr txBox="1"/>
          <p:nvPr/>
        </p:nvSpPr>
        <p:spPr>
          <a:xfrm>
            <a:off x="841091" y="4847148"/>
            <a:ext cx="7715304" cy="1908215"/>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endParaRPr lang="en-GB" sz="2000" b="1" u="sng" dirty="0">
              <a:solidFill>
                <a:prstClr val="black"/>
              </a:solidFill>
              <a:cs typeface="Times New Roman" pitchFamily="18" charset="0"/>
            </a:endParaRPr>
          </a:p>
          <a:p>
            <a:r>
              <a:rPr lang="tr-TR" sz="1400" dirty="0"/>
              <a:t>Özkaymak, M., Tabak, A., Canan, A., Aksay, M. V., İnanç, Ö., &amp; Eruz, Ü. G. (2017). Efficiency And Investment Comparison of Monocrystalline, Polycrystalline, and Thin Film Solar Panel Types at Karabuk Conditions. </a:t>
            </a:r>
            <a:r>
              <a:rPr lang="tr-TR" sz="1400" i="1" dirty="0"/>
              <a:t>I-Manager’s Journal on Power Systems Engineering</a:t>
            </a:r>
            <a:r>
              <a:rPr lang="tr-TR" sz="1400" dirty="0"/>
              <a:t>, </a:t>
            </a:r>
            <a:r>
              <a:rPr lang="tr-TR" sz="1400" i="1" dirty="0"/>
              <a:t>5</a:t>
            </a:r>
            <a:r>
              <a:rPr lang="tr-TR" sz="1400" dirty="0"/>
              <a:t>(3), 1–9.</a:t>
            </a:r>
          </a:p>
          <a:p>
            <a:endParaRPr lang="en-GB" sz="1400" dirty="0"/>
          </a:p>
          <a:p>
            <a:r>
              <a:rPr lang="tr-TR" sz="1400" dirty="0"/>
              <a:t>Özkaymak, M., Ceylan, M. A., Okutan, H. C., Atakul, H., Engin, B., Çoşkun, T., &amp; İnanç, Ö. (2017). CO</a:t>
            </a:r>
            <a:r>
              <a:rPr lang="tr-TR" sz="1400" baseline="-25000" dirty="0"/>
              <a:t>2</a:t>
            </a:r>
            <a:r>
              <a:rPr lang="tr-TR" sz="1400" dirty="0"/>
              <a:t> Emission During The Combustion Of Orhaneli Lignite Coal” World Journal Of Engineering, </a:t>
            </a:r>
            <a:r>
              <a:rPr lang="tr-TR" sz="1400" i="1" dirty="0"/>
              <a:t>14</a:t>
            </a:r>
            <a:r>
              <a:rPr lang="tr-TR" sz="1400" dirty="0"/>
              <a:t>(1), 27–34.</a:t>
            </a:r>
            <a:endParaRPr lang="en-GB" sz="1400" dirty="0"/>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1999290"/>
            <a:ext cx="12858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27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3542958" cy="400110"/>
          </a:xfrm>
          <a:prstGeom prst="rect">
            <a:avLst/>
          </a:prstGeom>
          <a:noFill/>
        </p:spPr>
        <p:txBody>
          <a:bodyPr wrap="none" rtlCol="0">
            <a:spAutoFit/>
          </a:bodyPr>
          <a:lstStyle/>
          <a:p>
            <a:r>
              <a:rPr lang="tr-TR" sz="2000" b="1" dirty="0"/>
              <a:t>Prof.Dr. </a:t>
            </a:r>
            <a:r>
              <a:rPr lang="en-GB" sz="2000" b="1" dirty="0"/>
              <a:t>SEZAYİ YILMAZ</a:t>
            </a:r>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syilmaz@karabuk.edu.tr</a:t>
            </a:r>
          </a:p>
          <a:p>
            <a:r>
              <a:rPr lang="tr-TR" dirty="0">
                <a:cs typeface="Times New Roman" pitchFamily="18" charset="0"/>
              </a:rPr>
              <a:t>Phone:+90 370 418 71 00 / 1013</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631216"/>
          </a:xfrm>
          <a:prstGeom prst="rect">
            <a:avLst/>
          </a:prstGeom>
          <a:noFill/>
        </p:spPr>
        <p:txBody>
          <a:bodyPr wrap="square" rtlCol="0">
            <a:spAutoFit/>
          </a:bodyPr>
          <a:lstStyle/>
          <a:p>
            <a:pPr algn="ctr"/>
            <a:r>
              <a:rPr lang="tr-TR" sz="2000" b="1" u="sng" dirty="0">
                <a:cs typeface="Times New Roman" pitchFamily="18" charset="0"/>
              </a:rPr>
              <a:t>Research Interests</a:t>
            </a:r>
          </a:p>
          <a:p>
            <a:pPr lvl="0" algn="ctr"/>
            <a:r>
              <a:rPr lang="tr-TR" sz="2000" dirty="0"/>
              <a:t>Solar Energy,</a:t>
            </a:r>
            <a:r>
              <a:rPr lang="tr-TR" sz="2000" dirty="0">
                <a:solidFill>
                  <a:prstClr val="black"/>
                </a:solidFill>
              </a:rPr>
              <a:t> Alternative Energy Sources, Thermal Energy Systems</a:t>
            </a:r>
            <a:endParaRPr lang="en-GB" sz="2000" dirty="0">
              <a:solidFill>
                <a:prstClr val="black"/>
              </a:solidFill>
            </a:endParaRPr>
          </a:p>
          <a:p>
            <a:pPr algn="ctr"/>
            <a:endParaRPr lang="tr-TR" sz="2000" dirty="0"/>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5" y="1988121"/>
            <a:ext cx="1173152" cy="15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71600" y="4895315"/>
            <a:ext cx="7488832" cy="2062103"/>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tr-TR" sz="1200" dirty="0">
                <a:solidFill>
                  <a:prstClr val="black"/>
                </a:solidFill>
              </a:rPr>
              <a:t>A.</a:t>
            </a:r>
            <a:r>
              <a:rPr lang="en-GB" sz="1200" dirty="0">
                <a:solidFill>
                  <a:prstClr val="black"/>
                </a:solidFill>
              </a:rPr>
              <a:t>E. GÜREL, İ. CEYLAN, and S. YILMAZ, “Thermodynamıc analysıs of PID controlled fluıdızed bed dryer wıth parabolıc trough collector,” </a:t>
            </a:r>
            <a:r>
              <a:rPr lang="en-GB" sz="1200" i="1" dirty="0">
                <a:solidFill>
                  <a:prstClr val="black"/>
                </a:solidFill>
              </a:rPr>
              <a:t>International Journal of Exergy</a:t>
            </a:r>
            <a:r>
              <a:rPr lang="en-GB" sz="1200" dirty="0">
                <a:solidFill>
                  <a:prstClr val="black"/>
                </a:solidFill>
              </a:rPr>
              <a:t>, pp. 0–0, 2015.</a:t>
            </a:r>
            <a:endParaRPr lang="tr-TR" sz="1200" dirty="0">
              <a:solidFill>
                <a:prstClr val="black"/>
              </a:solidFill>
            </a:endParaRPr>
          </a:p>
          <a:p>
            <a:pPr lvl="0" algn="ctr"/>
            <a:r>
              <a:rPr lang="en-GB" sz="1200" dirty="0">
                <a:solidFill>
                  <a:prstClr val="black"/>
                </a:solidFill>
              </a:rPr>
              <a:t>A. E. GÜREL, İ. CEYLAN, and S. YILMAZ, “Pompalı ve Parabolik Oluklu Güneş Kollektörlü Akışkan Yataklı Kurutucuların Deneysel Analizi,” </a:t>
            </a:r>
            <a:r>
              <a:rPr lang="en-GB" sz="1200" i="1" dirty="0">
                <a:solidFill>
                  <a:prstClr val="black"/>
                </a:solidFill>
              </a:rPr>
              <a:t>journal  of Thermal Science and Technology  </a:t>
            </a:r>
            <a:r>
              <a:rPr lang="en-GB" sz="1200" dirty="0">
                <a:solidFill>
                  <a:prstClr val="black"/>
                </a:solidFill>
              </a:rPr>
              <a:t>, pp. 0–0, 2015.</a:t>
            </a:r>
            <a:endParaRPr lang="tr-TR" sz="1200" dirty="0">
              <a:solidFill>
                <a:prstClr val="black"/>
              </a:solidFill>
            </a:endParaRPr>
          </a:p>
          <a:p>
            <a:pPr lvl="0" algn="ctr"/>
            <a:endParaRPr lang="tr-TR" sz="20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spTree>
    <p:extLst>
      <p:ext uri="{BB962C8B-B14F-4D97-AF65-F5344CB8AC3E}">
        <p14:creationId xmlns:p14="http://schemas.microsoft.com/office/powerpoint/2010/main" val="417420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076757" cy="400110"/>
          </a:xfrm>
          <a:prstGeom prst="rect">
            <a:avLst/>
          </a:prstGeom>
          <a:noFill/>
        </p:spPr>
        <p:txBody>
          <a:bodyPr wrap="none" rtlCol="0">
            <a:spAutoFit/>
          </a:bodyPr>
          <a:lstStyle/>
          <a:p>
            <a:r>
              <a:rPr lang="tr-TR" sz="2000" b="1" dirty="0"/>
              <a:t>Prof.Dr. ZİYADDİN RECEBLİ</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zrecebli@karabuk.edu.tr</a:t>
            </a:r>
          </a:p>
          <a:p>
            <a:r>
              <a:rPr lang="tr-TR" dirty="0">
                <a:cs typeface="Times New Roman" pitchFamily="18" charset="0"/>
              </a:rPr>
              <a:t>Phone:+90 370 418 71 00 / 1333</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r>
              <a:rPr lang="tr-TR" sz="2000" dirty="0">
                <a:solidFill>
                  <a:prstClr val="black"/>
                </a:solidFill>
              </a:rPr>
              <a:t>Thermodynamics,Heat Transfer,Fluid Mechanics,</a:t>
            </a:r>
            <a:endParaRPr lang="tr-TR" sz="2000" b="1" u="sng" dirty="0">
              <a:cs typeface="Times New Roman" pitchFamily="18" charset="0"/>
            </a:endParaRPr>
          </a:p>
          <a:p>
            <a:pPr algn="ctr"/>
            <a:endParaRPr lang="tr-TR" sz="2000" b="1" u="sng" dirty="0">
              <a:cs typeface="Times New Roman" pitchFamily="18" charset="0"/>
            </a:endParaRP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938992"/>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just"/>
            <a:r>
              <a:rPr lang="en-GB" sz="1200" dirty="0"/>
              <a:t>S. SELİMLİ, Z. RECEBLİ, and E. ARCAKLIOĞLU, “Electrical field effect on three dimensional magnetohydrodynamic pipe flow  a CFD study,” </a:t>
            </a:r>
            <a:r>
              <a:rPr lang="en-GB" sz="1200" i="1" dirty="0"/>
              <a:t>Progress in Computational Fluid Dynamics, An International Journal</a:t>
            </a:r>
            <a:r>
              <a:rPr lang="en-GB" sz="1200" dirty="0"/>
              <a:t>, vol. 16, no. 4, pp. 261–270, Jan. 2016</a:t>
            </a:r>
            <a:r>
              <a:rPr lang="en-GB" sz="2000" dirty="0"/>
              <a:t>.</a:t>
            </a:r>
            <a:endParaRPr lang="tr-TR" sz="2000" dirty="0"/>
          </a:p>
          <a:p>
            <a:pPr lvl="0" algn="just"/>
            <a:r>
              <a:rPr lang="en-GB" sz="1200" dirty="0"/>
              <a:t>S. SELİMLİ, Z. RECEBLİ, and S. Ülker, “Solar Vacuum Tube Iitegrated Seawater Desalinization  an Experimental Study,” </a:t>
            </a:r>
            <a:r>
              <a:rPr lang="en-GB" sz="1200" i="1" dirty="0"/>
              <a:t>Scientific Journal Facta Universitatis, Series Mechanical Engineering,</a:t>
            </a:r>
            <a:r>
              <a:rPr lang="en-GB" sz="1200" dirty="0"/>
              <a:t> vol. 14, no. 1, pp. 113–120, Apr. 201</a:t>
            </a:r>
            <a:r>
              <a:rPr lang="tr-TR" sz="1200" dirty="0"/>
              <a:t>6</a:t>
            </a:r>
            <a:endParaRPr lang="tr-TR" sz="12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91" y="2000240"/>
            <a:ext cx="1177133" cy="151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1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3482043" cy="400110"/>
          </a:xfrm>
          <a:prstGeom prst="rect">
            <a:avLst/>
          </a:prstGeom>
          <a:noFill/>
        </p:spPr>
        <p:txBody>
          <a:bodyPr wrap="none" rtlCol="0">
            <a:spAutoFit/>
          </a:bodyPr>
          <a:lstStyle/>
          <a:p>
            <a:r>
              <a:rPr lang="tr-TR" sz="2000" b="1" dirty="0"/>
              <a:t>Prof.Dr. İLHAN CEYLAN</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ilhanceylan@karabuk.edu.tr</a:t>
            </a:r>
          </a:p>
          <a:p>
            <a:r>
              <a:rPr lang="tr-TR" dirty="0">
                <a:cs typeface="Times New Roman" pitchFamily="18" charset="0"/>
              </a:rPr>
              <a:t>Phone:+90 370 418 71 00 / 1337</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cs typeface="Times New Roman" pitchFamily="18" charset="0"/>
              </a:rPr>
              <a:t>Solar energy, HVAC</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569660"/>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just"/>
            <a:r>
              <a:rPr lang="en-GB" sz="1200" dirty="0"/>
              <a:t>CEYLAN, A. E. GÜREL, and A. ERGÜN, “The mathematical modeling of concentrated photovoltaic module temperature,” </a:t>
            </a:r>
            <a:r>
              <a:rPr lang="en-GB" sz="1200" i="1" dirty="0"/>
              <a:t>International Journal of Hydrogen Energy</a:t>
            </a:r>
            <a:r>
              <a:rPr lang="en-GB" sz="1200" dirty="0"/>
              <a:t>, vol. 31, pp. 19641–19653, Aug. 2017</a:t>
            </a:r>
            <a:r>
              <a:rPr lang="en-GB" sz="2000" dirty="0"/>
              <a:t>.</a:t>
            </a:r>
            <a:endParaRPr lang="tr-TR" sz="2000" dirty="0"/>
          </a:p>
          <a:p>
            <a:pPr lvl="0" algn="just"/>
            <a:r>
              <a:rPr lang="en-GB" sz="1200" dirty="0"/>
              <a:t>M. AKTAŞ, İ. CEYLAN, A. ERGÜN, A. E. GÜREL, and M. ATAR, “Assessment of a solar-assisted infrared timber drying system,” </a:t>
            </a:r>
            <a:r>
              <a:rPr lang="en-GB" sz="1200" i="1" dirty="0"/>
              <a:t>Environmental Progress  Sustainable Energy</a:t>
            </a:r>
            <a:r>
              <a:rPr lang="en-GB" sz="1200" dirty="0"/>
              <a:t>, vol. 36, no. 6, pp. 1875–1881, 2017.</a:t>
            </a:r>
            <a:endParaRPr lang="tr-TR" sz="12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948" b="-19948"/>
          <a:stretch/>
        </p:blipFill>
        <p:spPr bwMode="auto">
          <a:xfrm>
            <a:off x="859111" y="1989396"/>
            <a:ext cx="1161000" cy="2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25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5265CB-93FF-4D4C-BE4B-F6C190247102}"/>
              </a:ext>
            </a:extLst>
          </p:cNvPr>
          <p:cNvSpPr>
            <a:spLocks noGrp="1"/>
          </p:cNvSpPr>
          <p:nvPr>
            <p:ph type="title"/>
          </p:nvPr>
        </p:nvSpPr>
        <p:spPr>
          <a:xfrm>
            <a:off x="440628" y="440323"/>
            <a:ext cx="8229600" cy="1066800"/>
          </a:xfrm>
        </p:spPr>
        <p:txBody>
          <a:bodyPr/>
          <a:lstStyle/>
          <a:p>
            <a:pPr algn="ctr"/>
            <a:r>
              <a:rPr lang="tr-TR" dirty="0">
                <a:latin typeface="Times New Roman" pitchFamily="18" charset="0"/>
                <a:cs typeface="Times New Roman" pitchFamily="18" charset="0"/>
              </a:rPr>
              <a:t>Academic Staff</a:t>
            </a:r>
            <a:endParaRPr lang="tr-TR" dirty="0"/>
          </a:p>
        </p:txBody>
      </p:sp>
      <p:pic>
        <p:nvPicPr>
          <p:cNvPr id="8" name="İçerik Yer Tutucusu 7" descr="IMG">
            <a:extLst>
              <a:ext uri="{FF2B5EF4-FFF2-40B4-BE49-F238E27FC236}">
                <a16:creationId xmlns:a16="http://schemas.microsoft.com/office/drawing/2014/main" id="{A6EFA5BF-7A4B-402E-A274-174B9D708E01}"/>
              </a:ext>
            </a:extLst>
          </p:cNvPr>
          <p:cNvPicPr>
            <a:picLocks noGrp="1"/>
          </p:cNvPicPr>
          <p:nvPr>
            <p:ph idx="1"/>
          </p:nvPr>
        </p:nvPicPr>
        <p:blipFill>
          <a:blip r:embed="rId3" cstate="print">
            <a:extLst>
              <a:ext uri="{28A0092B-C50C-407E-A947-70E740481C1C}">
                <a14:useLocalDpi xmlns:a14="http://schemas.microsoft.com/office/drawing/2010/main" val="0"/>
              </a:ext>
            </a:extLst>
          </a:blip>
          <a:srcRect l="4099" t="3226" r="6557" b="3226"/>
          <a:stretch>
            <a:fillRect/>
          </a:stretch>
        </p:blipFill>
        <p:spPr bwMode="auto">
          <a:xfrm>
            <a:off x="808793" y="1340206"/>
            <a:ext cx="1143746" cy="1524173"/>
          </a:xfrm>
          <a:prstGeom prst="rect">
            <a:avLst/>
          </a:prstGeom>
          <a:noFill/>
          <a:ln>
            <a:noFill/>
          </a:ln>
        </p:spPr>
      </p:pic>
      <p:sp>
        <p:nvSpPr>
          <p:cNvPr id="9" name="Dikdörtgen 8">
            <a:extLst>
              <a:ext uri="{FF2B5EF4-FFF2-40B4-BE49-F238E27FC236}">
                <a16:creationId xmlns:a16="http://schemas.microsoft.com/office/drawing/2014/main" id="{31B86BAE-70E8-4265-AE9E-8283466DC4FC}"/>
              </a:ext>
            </a:extLst>
          </p:cNvPr>
          <p:cNvSpPr/>
          <p:nvPr/>
        </p:nvSpPr>
        <p:spPr>
          <a:xfrm>
            <a:off x="2483768" y="1322457"/>
            <a:ext cx="3711272" cy="369332"/>
          </a:xfrm>
          <a:prstGeom prst="rect">
            <a:avLst/>
          </a:prstGeom>
        </p:spPr>
        <p:txBody>
          <a:bodyPr wrap="none">
            <a:spAutoFit/>
          </a:bodyPr>
          <a:lstStyle/>
          <a:p>
            <a:r>
              <a:rPr lang="tr-TR" b="1" dirty="0" err="1"/>
              <a:t>Prof.Dr</a:t>
            </a:r>
            <a:r>
              <a:rPr lang="tr-TR" b="1" dirty="0"/>
              <a:t>. Hacı Mehmet ŞAHİN</a:t>
            </a:r>
            <a:endParaRPr lang="en-GB" b="1" dirty="0"/>
          </a:p>
        </p:txBody>
      </p:sp>
      <p:sp>
        <p:nvSpPr>
          <p:cNvPr id="10" name="Dikdörtgen 9">
            <a:extLst>
              <a:ext uri="{FF2B5EF4-FFF2-40B4-BE49-F238E27FC236}">
                <a16:creationId xmlns:a16="http://schemas.microsoft.com/office/drawing/2014/main" id="{91283833-B638-4ACF-900D-8A28B60584AF}"/>
              </a:ext>
            </a:extLst>
          </p:cNvPr>
          <p:cNvSpPr/>
          <p:nvPr/>
        </p:nvSpPr>
        <p:spPr>
          <a:xfrm>
            <a:off x="2483768" y="1743198"/>
            <a:ext cx="4572000" cy="923330"/>
          </a:xfrm>
          <a:prstGeom prst="rect">
            <a:avLst/>
          </a:prstGeom>
        </p:spPr>
        <p:txBody>
          <a:bodyPr>
            <a:spAutoFit/>
          </a:bodyPr>
          <a:lstStyle/>
          <a:p>
            <a:r>
              <a:rPr lang="tr-TR" dirty="0">
                <a:cs typeface="Times New Roman" pitchFamily="18" charset="0"/>
              </a:rPr>
              <a:t>E-mail: mehmetsahin@karabuk.edu.tr</a:t>
            </a:r>
          </a:p>
          <a:p>
            <a:r>
              <a:rPr lang="tr-TR" dirty="0">
                <a:cs typeface="Times New Roman" pitchFamily="18" charset="0"/>
              </a:rPr>
              <a:t>Phone:+90 </a:t>
            </a:r>
            <a:r>
              <a:rPr lang="tr-TR" dirty="0"/>
              <a:t>3704187100 / 1413</a:t>
            </a:r>
          </a:p>
          <a:p>
            <a:r>
              <a:rPr lang="tr-TR" dirty="0">
                <a:cs typeface="Times New Roman" pitchFamily="18" charset="0"/>
              </a:rPr>
              <a:t>Address</a:t>
            </a:r>
            <a:r>
              <a:rPr lang="tr-TR" dirty="0"/>
              <a:t>: Karabuk / Turkey</a:t>
            </a:r>
          </a:p>
        </p:txBody>
      </p:sp>
      <p:sp>
        <p:nvSpPr>
          <p:cNvPr id="11" name="13 Metin kutusu">
            <a:extLst>
              <a:ext uri="{FF2B5EF4-FFF2-40B4-BE49-F238E27FC236}">
                <a16:creationId xmlns:a16="http://schemas.microsoft.com/office/drawing/2014/main" id="{EF5FA7E9-1A94-405D-BEFB-4CCC31FD4919}"/>
              </a:ext>
            </a:extLst>
          </p:cNvPr>
          <p:cNvSpPr txBox="1"/>
          <p:nvPr/>
        </p:nvSpPr>
        <p:spPr>
          <a:xfrm>
            <a:off x="697776" y="2917082"/>
            <a:ext cx="7715304" cy="3908762"/>
          </a:xfrm>
          <a:prstGeom prst="rect">
            <a:avLst/>
          </a:prstGeom>
          <a:noFill/>
        </p:spPr>
        <p:txBody>
          <a:bodyPr wrap="square" rtlCol="0">
            <a:spAutoFit/>
          </a:bodyPr>
          <a:lstStyle/>
          <a:p>
            <a:pPr algn="ctr"/>
            <a:r>
              <a:rPr lang="tr-TR" sz="2000" b="1" u="sng" dirty="0">
                <a:cs typeface="Times New Roman" pitchFamily="18" charset="0"/>
              </a:rPr>
              <a:t>Research Interests</a:t>
            </a:r>
          </a:p>
          <a:p>
            <a:pPr algn="just"/>
            <a:r>
              <a:rPr lang="en-US" dirty="0"/>
              <a:t>Thermal Power Systems, Renewable Energy Systems, Concentrated Solar Powers, Computational Fluid Dynamics, Neutron Transport Theory and Simulation, Nuclear Radiation Shielding, Fusion-Fission (Hybrid) Reactors</a:t>
            </a:r>
            <a:endParaRPr lang="tr-TR" dirty="0"/>
          </a:p>
          <a:p>
            <a:pPr algn="ctr"/>
            <a:r>
              <a:rPr lang="tr-TR" sz="2000" b="1" u="sng" dirty="0">
                <a:solidFill>
                  <a:prstClr val="black"/>
                </a:solidFill>
                <a:cs typeface="Times New Roman" pitchFamily="18" charset="0"/>
              </a:rPr>
              <a:t>Recent Academic Studies</a:t>
            </a:r>
          </a:p>
          <a:p>
            <a:pPr algn="ctr"/>
            <a:endParaRPr lang="tr-TR" sz="2000" dirty="0">
              <a:cs typeface="Times New Roman" pitchFamily="18" charset="0"/>
            </a:endParaRPr>
          </a:p>
          <a:p>
            <a:pPr lvl="0"/>
            <a:r>
              <a:rPr lang="tr-TR" sz="1600" dirty="0"/>
              <a:t>Sümer Şahin, Hacı Mehmet Şahin, </a:t>
            </a:r>
            <a:r>
              <a:rPr lang="tr-TR" sz="1600" dirty="0" err="1">
                <a:hlinkClick r:id="rId4" tooltip="Go to Comprehensive Energy Systems on ScienceDirect">
                  <a:extLst>
                    <a:ext uri="{A12FA001-AC4F-418D-AE19-62706E023703}">
                      <ahyp:hlinkClr xmlns:ahyp="http://schemas.microsoft.com/office/drawing/2018/hyperlinkcolor" val="tx"/>
                    </a:ext>
                  </a:extLst>
                </a:hlinkClick>
              </a:rPr>
              <a:t>Comprehensive</a:t>
            </a:r>
            <a:r>
              <a:rPr lang="tr-TR" sz="1600" dirty="0">
                <a:hlinkClick r:id="rId4" tooltip="Go to Comprehensive Energy Systems on ScienceDirect">
                  <a:extLst>
                    <a:ext uri="{A12FA001-AC4F-418D-AE19-62706E023703}">
                      <ahyp:hlinkClr xmlns:ahyp="http://schemas.microsoft.com/office/drawing/2018/hyperlinkcolor" val="tx"/>
                    </a:ext>
                  </a:extLst>
                </a:hlinkClick>
              </a:rPr>
              <a:t> Energy Systems</a:t>
            </a:r>
            <a:r>
              <a:rPr lang="tr-TR" sz="1600" dirty="0"/>
              <a:t>, </a:t>
            </a:r>
            <a:r>
              <a:rPr lang="tr-TR" sz="1600" dirty="0">
                <a:hlinkClick r:id="rId5">
                  <a:extLst>
                    <a:ext uri="{A12FA001-AC4F-418D-AE19-62706E023703}">
                      <ahyp:hlinkClr xmlns:ahyp="http://schemas.microsoft.com/office/drawing/2018/hyperlinkcolor" val="tx"/>
                    </a:ext>
                  </a:extLst>
                </a:hlinkClick>
              </a:rPr>
              <a:t>1.20 </a:t>
            </a:r>
            <a:r>
              <a:rPr lang="tr-TR" sz="1600" dirty="0" err="1">
                <a:hlinkClick r:id="rId5">
                  <a:extLst>
                    <a:ext uri="{A12FA001-AC4F-418D-AE19-62706E023703}">
                      <ahyp:hlinkClr xmlns:ahyp="http://schemas.microsoft.com/office/drawing/2018/hyperlinkcolor" val="tx"/>
                    </a:ext>
                  </a:extLst>
                </a:hlinkClick>
              </a:rPr>
              <a:t>Nuclear</a:t>
            </a:r>
            <a:r>
              <a:rPr lang="tr-TR" sz="1600" dirty="0">
                <a:hlinkClick r:id="rId5">
                  <a:extLst>
                    <a:ext uri="{A12FA001-AC4F-418D-AE19-62706E023703}">
                      <ahyp:hlinkClr xmlns:ahyp="http://schemas.microsoft.com/office/drawing/2018/hyperlinkcolor" val="tx"/>
                    </a:ext>
                  </a:extLst>
                </a:hlinkClick>
              </a:rPr>
              <a:t> Energy</a:t>
            </a:r>
            <a:r>
              <a:rPr lang="tr-TR" sz="1600" dirty="0"/>
              <a:t>, </a:t>
            </a:r>
            <a:r>
              <a:rPr lang="tr-TR" sz="1600" dirty="0">
                <a:hlinkClick r:id="rId4" tooltip="Go to table of contents for this volume/issue">
                  <a:extLst>
                    <a:ext uri="{A12FA001-AC4F-418D-AE19-62706E023703}">
                      <ahyp:hlinkClr xmlns:ahyp="http://schemas.microsoft.com/office/drawing/2018/hyperlinkcolor" val="tx"/>
                    </a:ext>
                  </a:extLst>
                </a:hlinkClick>
              </a:rPr>
              <a:t>Vol. 1</a:t>
            </a:r>
            <a:r>
              <a:rPr lang="tr-TR" sz="1600" dirty="0"/>
              <a:t>, Pages 795-849, (Editor: İbrahim Dinçer), </a:t>
            </a:r>
            <a:r>
              <a:rPr lang="tr-TR" sz="1600" b="1" dirty="0"/>
              <a:t>Elsevier</a:t>
            </a:r>
            <a:r>
              <a:rPr lang="tr-TR" sz="1600" dirty="0"/>
              <a:t>, 2018.</a:t>
            </a:r>
          </a:p>
          <a:p>
            <a:pPr lvl="0"/>
            <a:endParaRPr lang="tr-TR" sz="1600" dirty="0"/>
          </a:p>
          <a:p>
            <a:pPr lvl="0"/>
            <a:r>
              <a:rPr lang="en-US" sz="1600" dirty="0"/>
              <a:t>S </a:t>
            </a:r>
            <a:r>
              <a:rPr lang="en-US" sz="1600" dirty="0" err="1"/>
              <a:t>Şahi̇n</a:t>
            </a:r>
            <a:r>
              <a:rPr lang="en-US" sz="1600" b="1" dirty="0"/>
              <a:t>, HM </a:t>
            </a:r>
            <a:r>
              <a:rPr lang="en-US" sz="1600" b="1" dirty="0" err="1"/>
              <a:t>Şahin</a:t>
            </a:r>
            <a:r>
              <a:rPr lang="en-US" sz="1600" dirty="0"/>
              <a:t>, G </a:t>
            </a:r>
            <a:r>
              <a:rPr lang="en-US" sz="1600" dirty="0" err="1"/>
              <a:t>Tunç</a:t>
            </a:r>
            <a:r>
              <a:rPr lang="en-US" sz="1600" dirty="0"/>
              <a:t>, Monte Carlo analysis of LWR spent fuel transmutation in a fusion-fission hybrid reactor system, </a:t>
            </a:r>
            <a:r>
              <a:rPr lang="en-US" sz="1600" i="1" dirty="0"/>
              <a:t>Nuclear Engineering and Technology,</a:t>
            </a:r>
            <a:r>
              <a:rPr lang="en-US" sz="1600" dirty="0"/>
              <a:t> Vol. 50 (8), pp 1339-1348, 2018.</a:t>
            </a:r>
            <a:endParaRPr lang="tr-TR" sz="1600" dirty="0"/>
          </a:p>
          <a:p>
            <a:pPr algn="ctr"/>
            <a:endParaRPr lang="tr-TR" sz="2000" b="1" u="sng" dirty="0">
              <a:latin typeface="Times New Roman" pitchFamily="18" charset="0"/>
              <a:cs typeface="Times New Roman" pitchFamily="18" charset="0"/>
            </a:endParaRPr>
          </a:p>
        </p:txBody>
      </p:sp>
      <p:pic>
        <p:nvPicPr>
          <p:cNvPr id="12" name="Picture 2" descr="KARABÜK ÜNİVERSİTESİ LOGO ile ilgili görsel sonucu">
            <a:extLst>
              <a:ext uri="{FF2B5EF4-FFF2-40B4-BE49-F238E27FC236}">
                <a16:creationId xmlns:a16="http://schemas.microsoft.com/office/drawing/2014/main" id="{3317BFD9-85B9-4DDF-B79F-4C8B7A2D2A39}"/>
              </a:ext>
            </a:extLst>
          </p:cNvPr>
          <p:cNvPicPr>
            <a:picLocks noChangeAspect="1" noChangeArrowheads="1"/>
          </p:cNvPicPr>
          <p:nvPr/>
        </p:nvPicPr>
        <p:blipFill>
          <a:blip r:embed="rId6" cstate="print"/>
          <a:srcRect/>
          <a:stretch>
            <a:fillRect/>
          </a:stretch>
        </p:blipFill>
        <p:spPr bwMode="auto">
          <a:xfrm>
            <a:off x="224713" y="440323"/>
            <a:ext cx="824990" cy="928694"/>
          </a:xfrm>
          <a:prstGeom prst="rect">
            <a:avLst/>
          </a:prstGeom>
          <a:noFill/>
        </p:spPr>
      </p:pic>
    </p:spTree>
    <p:extLst>
      <p:ext uri="{BB962C8B-B14F-4D97-AF65-F5344CB8AC3E}">
        <p14:creationId xmlns:p14="http://schemas.microsoft.com/office/powerpoint/2010/main" val="3784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947188" cy="400110"/>
          </a:xfrm>
          <a:prstGeom prst="rect">
            <a:avLst/>
          </a:prstGeom>
          <a:noFill/>
        </p:spPr>
        <p:txBody>
          <a:bodyPr wrap="none" rtlCol="0">
            <a:spAutoFit/>
          </a:bodyPr>
          <a:lstStyle/>
          <a:p>
            <a:r>
              <a:rPr lang="tr-TR" sz="2000" b="1" dirty="0"/>
              <a:t>Prof. Dr. MUSTAFA BARIŞ TERCAN</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mtercan@karabuk.edu.tr</a:t>
            </a:r>
          </a:p>
          <a:p>
            <a:r>
              <a:rPr lang="tr-TR" dirty="0">
                <a:cs typeface="Times New Roman" pitchFamily="18" charset="0"/>
              </a:rPr>
              <a:t>Phone:+90 370 418 71 00 / 1289</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631216"/>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cs typeface="Times New Roman" pitchFamily="18" charset="0"/>
              </a:rPr>
              <a:t>Solar Cells, Electronics, crystallography</a:t>
            </a:r>
          </a:p>
          <a:p>
            <a:pPr algn="ctr"/>
            <a:endParaRPr lang="tr-TR" sz="2000" b="1" u="sng" dirty="0">
              <a:cs typeface="Times New Roman" pitchFamily="18" charset="0"/>
            </a:endParaRP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323439"/>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endParaRPr lang="tr-TR" sz="20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1999454"/>
            <a:ext cx="12763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15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5283819" cy="400110"/>
          </a:xfrm>
          <a:prstGeom prst="rect">
            <a:avLst/>
          </a:prstGeom>
          <a:noFill/>
        </p:spPr>
        <p:txBody>
          <a:bodyPr wrap="none" rtlCol="0">
            <a:spAutoFit/>
          </a:bodyPr>
          <a:lstStyle/>
          <a:p>
            <a:r>
              <a:rPr lang="tr-TR" sz="2000" b="1" dirty="0"/>
              <a:t>Assoc.Prof.Dr. MUHAMMET KAYFECİ</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mkayfeci@karabuk.edu.tr</a:t>
            </a:r>
          </a:p>
          <a:p>
            <a:r>
              <a:rPr lang="tr-TR" dirty="0">
                <a:cs typeface="Times New Roman" pitchFamily="18" charset="0"/>
              </a:rPr>
              <a:t>Phone:+90 370 418 71 00 / 1127</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745128"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cs typeface="Times New Roman" pitchFamily="18" charset="0"/>
              </a:rPr>
              <a:t>Fuel Cells, Heat Transfer, Insulation Technologies. </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261884"/>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en-GB" sz="1200" dirty="0"/>
              <a:t>Ü. Elmas, F. BEDİR, and M. KAYFECİ, “Computational analysis of hydrogen storage capacity using process parameters for three different metal hydride materials,”</a:t>
            </a:r>
            <a:r>
              <a:rPr lang="en-GB" sz="1200" i="1" dirty="0"/>
              <a:t>International Journal of hydrogen energy</a:t>
            </a:r>
            <a:r>
              <a:rPr lang="en-GB" sz="1200" dirty="0"/>
              <a:t>, pp. 1–14, Dec. 2017.</a:t>
            </a:r>
            <a:endParaRPr lang="tr-TR" sz="12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6147" name="Picture 3" descr="C:\Documents and Settings\volkan\Desktop\126929201710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000240"/>
            <a:ext cx="119970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6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dirty="0"/>
              <a:t>History</a:t>
            </a:r>
          </a:p>
          <a:p>
            <a:pPr marL="109728" indent="0">
              <a:buNone/>
            </a:pPr>
            <a:endParaRPr lang="tr-TR" dirty="0"/>
          </a:p>
          <a:p>
            <a:pPr marL="109728" indent="0" algn="just">
              <a:buNone/>
            </a:pPr>
            <a:r>
              <a:rPr lang="en-GB" sz="2400" dirty="0"/>
              <a:t>The base of the department extends to the year of 1992 which “Technical Education Faculty” was established.  </a:t>
            </a:r>
          </a:p>
          <a:p>
            <a:pPr marL="109728" indent="0" algn="just">
              <a:buNone/>
            </a:pPr>
            <a:endParaRPr lang="en-GB" sz="2400" dirty="0"/>
          </a:p>
          <a:p>
            <a:pPr marL="109728" indent="0" algn="just">
              <a:buNone/>
            </a:pPr>
            <a:r>
              <a:rPr lang="en-GB" sz="2400" dirty="0"/>
              <a:t>In 2009 Technical Education Faculty was changed by the government to “Technology Faculty” </a:t>
            </a:r>
            <a:r>
              <a:rPr lang="tr-TR" sz="2400" dirty="0" err="1"/>
              <a:t>Energy</a:t>
            </a:r>
            <a:r>
              <a:rPr lang="tr-TR" sz="2400" dirty="0"/>
              <a:t> </a:t>
            </a:r>
            <a:r>
              <a:rPr lang="tr-TR" sz="2400" dirty="0" err="1"/>
              <a:t>System</a:t>
            </a:r>
            <a:r>
              <a:rPr lang="tr-TR" sz="2400" dirty="0"/>
              <a:t> </a:t>
            </a:r>
            <a:r>
              <a:rPr lang="tr-TR" sz="2400" dirty="0" err="1"/>
              <a:t>Engineering</a:t>
            </a:r>
            <a:r>
              <a:rPr lang="tr-TR" sz="2400" dirty="0"/>
              <a:t> </a:t>
            </a:r>
            <a:r>
              <a:rPr lang="tr-TR" sz="2400" dirty="0" err="1"/>
              <a:t>Department</a:t>
            </a:r>
            <a:r>
              <a:rPr lang="tr-TR" sz="2400" dirty="0"/>
              <a:t> </a:t>
            </a:r>
            <a:r>
              <a:rPr lang="en-GB" sz="2400" dirty="0"/>
              <a:t>was one of the first departments which was started its academic studies at Technology Faculty.</a:t>
            </a:r>
            <a:endParaRPr lang="tr-TR" sz="2400" dirty="0"/>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AAB73626-B9B3-49C9-8EE2-88090AD3419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6" name="Unvan 5">
            <a:extLst>
              <a:ext uri="{FF2B5EF4-FFF2-40B4-BE49-F238E27FC236}">
                <a16:creationId xmlns:a16="http://schemas.microsoft.com/office/drawing/2014/main" id="{7C0EF603-B91D-4994-AFB9-24667ABE82FC}"/>
              </a:ext>
            </a:extLst>
          </p:cNvPr>
          <p:cNvSpPr>
            <a:spLocks noGrp="1"/>
          </p:cNvSpPr>
          <p:nvPr>
            <p:ph type="title"/>
          </p:nvPr>
        </p:nvSpPr>
        <p:spPr/>
        <p:txBody>
          <a:bodyPr/>
          <a:lstStyle/>
          <a:p>
            <a:r>
              <a:rPr lang="tr-TR" dirty="0"/>
              <a:t>Energy Systems Engineering</a:t>
            </a:r>
          </a:p>
        </p:txBody>
      </p:sp>
    </p:spTree>
    <p:extLst>
      <p:ext uri="{BB962C8B-B14F-4D97-AF65-F5344CB8AC3E}">
        <p14:creationId xmlns:p14="http://schemas.microsoft.com/office/powerpoint/2010/main" val="1620990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139275" cy="400110"/>
          </a:xfrm>
          <a:prstGeom prst="rect">
            <a:avLst/>
          </a:prstGeom>
          <a:noFill/>
        </p:spPr>
        <p:txBody>
          <a:bodyPr wrap="none" rtlCol="0">
            <a:spAutoFit/>
          </a:bodyPr>
          <a:lstStyle/>
          <a:p>
            <a:r>
              <a:rPr lang="tr-TR" sz="2000" b="1" dirty="0" err="1"/>
              <a:t>Assoc.Prof.Dr</a:t>
            </a:r>
            <a:r>
              <a:rPr lang="tr-TR" sz="2000" b="1" dirty="0"/>
              <a:t>. ENGİN GEDİK</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egedik@karabuk.edu.tr</a:t>
            </a:r>
          </a:p>
          <a:p>
            <a:r>
              <a:rPr lang="tr-TR" dirty="0">
                <a:cs typeface="Times New Roman" pitchFamily="18" charset="0"/>
              </a:rPr>
              <a:t>Phone:+90 370 418 71 00 / 1109</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dirty="0">
              <a:cs typeface="Times New Roman" pitchFamily="18" charset="0"/>
            </a:endParaRPr>
          </a:p>
          <a:p>
            <a:pPr algn="ctr"/>
            <a:r>
              <a:rPr lang="tr-TR" sz="2000" dirty="0">
                <a:cs typeface="Times New Roman" pitchFamily="18" charset="0"/>
              </a:rPr>
              <a:t>Nanofluids, Computational Fluid Dynamics, Heat Pipe</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755576" y="4895315"/>
            <a:ext cx="7816952" cy="1261884"/>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en-GB" sz="1200" dirty="0"/>
              <a:t>E. GEDİK, “Experimental and Numerical Investigation on Laminar Pipe Flow of Magneto-Rheological Fluids under Applied External Magnetic Field,” </a:t>
            </a:r>
            <a:r>
              <a:rPr lang="en-GB" sz="1200" i="1" dirty="0"/>
              <a:t>Journal of Applied Fluid Mechanics</a:t>
            </a:r>
            <a:r>
              <a:rPr lang="en-GB" sz="1200" dirty="0"/>
              <a:t>, vol. 10, no. 3, pp. 801–811, 2017.</a:t>
            </a:r>
            <a:endParaRPr lang="tr-TR" sz="1200" dirty="0"/>
          </a:p>
          <a:p>
            <a:pPr lvl="0" algn="ctr"/>
            <a:endParaRPr lang="tr-TR" sz="12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000240"/>
            <a:ext cx="1161000" cy="15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18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400564" cy="400110"/>
          </a:xfrm>
          <a:prstGeom prst="rect">
            <a:avLst/>
          </a:prstGeom>
          <a:noFill/>
        </p:spPr>
        <p:txBody>
          <a:bodyPr wrap="none" rtlCol="0">
            <a:spAutoFit/>
          </a:bodyPr>
          <a:lstStyle/>
          <a:p>
            <a:r>
              <a:rPr lang="tr-TR" sz="2000" b="1" dirty="0"/>
              <a:t>Assist.Prof.Dr. BAHADIR ACAR</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bacar@karabuk.edu.tr</a:t>
            </a:r>
          </a:p>
          <a:p>
            <a:r>
              <a:rPr lang="tr-TR" dirty="0">
                <a:cs typeface="Times New Roman" pitchFamily="18" charset="0"/>
              </a:rPr>
              <a:t>Phone:+90 370 418 71 00 / 1111</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cs typeface="Times New Roman" pitchFamily="18" charset="0"/>
              </a:rPr>
              <a:t>Solar Energy, Freeze drying.</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384995"/>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en-GB" sz="1200" dirty="0"/>
              <a:t>A. ERGÜN, İ. CEYLAN, B. ACAR, and H. ERKAYMAZ, “Energy–exergy–ANN analyses of solar-assisted fluidized bed dryer,” </a:t>
            </a:r>
            <a:r>
              <a:rPr lang="en-GB" sz="1200" i="1" dirty="0"/>
              <a:t>Drying Technology</a:t>
            </a:r>
            <a:r>
              <a:rPr lang="en-GB" sz="1200" dirty="0"/>
              <a:t>, vol. 35, no. 14, pp. 1711–1720, Dec. 2017.</a:t>
            </a:r>
            <a:endParaRPr lang="tr-TR" sz="12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000240"/>
            <a:ext cx="1206709"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012637" cy="400110"/>
          </a:xfrm>
          <a:prstGeom prst="rect">
            <a:avLst/>
          </a:prstGeom>
          <a:noFill/>
        </p:spPr>
        <p:txBody>
          <a:bodyPr wrap="none" rtlCol="0">
            <a:spAutoFit/>
          </a:bodyPr>
          <a:lstStyle/>
          <a:p>
            <a:r>
              <a:rPr lang="tr-TR" sz="2000" b="1" dirty="0"/>
              <a:t>Assist.Prof.Dr. METİN KAYA</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mkaya@karabuk.edu.tr</a:t>
            </a:r>
          </a:p>
          <a:p>
            <a:r>
              <a:rPr lang="tr-TR" dirty="0">
                <a:cs typeface="Times New Roman" pitchFamily="18" charset="0"/>
              </a:rPr>
              <a:t>Phone:+90 370 418 71 00 </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latin typeface="Times New Roman" pitchFamily="18" charset="0"/>
                <a:cs typeface="Times New Roman" pitchFamily="18" charset="0"/>
              </a:rPr>
              <a:t>Alternative Heating and Cooling Systems, Natural gas systems, Sanitary Systems.</a:t>
            </a: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323439"/>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endParaRPr lang="tr-TR" sz="20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91" y="1952334"/>
            <a:ext cx="1283020" cy="159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63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3942105" cy="400110"/>
          </a:xfrm>
          <a:prstGeom prst="rect">
            <a:avLst/>
          </a:prstGeom>
          <a:noFill/>
        </p:spPr>
        <p:txBody>
          <a:bodyPr wrap="none" rtlCol="0">
            <a:spAutoFit/>
          </a:bodyPr>
          <a:lstStyle/>
          <a:p>
            <a:r>
              <a:rPr lang="tr-TR" sz="2000" b="1" dirty="0"/>
              <a:t>Assist.Prof.Dr. ŞAFAK ATAŞ</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satas@karabuk.edu.tr</a:t>
            </a:r>
          </a:p>
          <a:p>
            <a:r>
              <a:rPr lang="tr-TR" dirty="0">
                <a:cs typeface="Times New Roman" pitchFamily="18" charset="0"/>
              </a:rPr>
              <a:t>Phone:+90 370 418 71 00/1045</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19138"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algn="ctr"/>
            <a:r>
              <a:rPr lang="tr-TR" sz="2000" dirty="0">
                <a:cs typeface="Times New Roman" pitchFamily="18" charset="0"/>
              </a:rPr>
              <a:t>HVAC, Cooling Systems, Heat pump</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569660"/>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en-GB" sz="1200" dirty="0"/>
              <a:t>Ş. ATAŞ, M. AKTAŞ, İ. CEYLAN, and H. DOĞAN, “Development and Analysis of a Multi-evaporator Cooling System with Electronic Expansion Valves,” </a:t>
            </a:r>
            <a:r>
              <a:rPr lang="en-GB" sz="1200" i="1" dirty="0"/>
              <a:t>Arabian Journal for Science and Engineering</a:t>
            </a:r>
            <a:r>
              <a:rPr lang="en-GB" sz="1200" dirty="0"/>
              <a:t>, pp. 1–9, Apr. 2017.</a:t>
            </a:r>
            <a:endParaRPr lang="tr-TR" sz="12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91" y="1928802"/>
            <a:ext cx="1276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2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67443" y="1829768"/>
            <a:ext cx="4240263" cy="400110"/>
          </a:xfrm>
          <a:prstGeom prst="rect">
            <a:avLst/>
          </a:prstGeom>
          <a:noFill/>
        </p:spPr>
        <p:txBody>
          <a:bodyPr wrap="none" rtlCol="0">
            <a:spAutoFit/>
          </a:bodyPr>
          <a:lstStyle/>
          <a:p>
            <a:r>
              <a:rPr lang="tr-TR" sz="2000" b="1" dirty="0"/>
              <a:t>Assist.Prof.Dr. ALPER ERGÜN</a:t>
            </a:r>
            <a:endParaRPr lang="en-GB" sz="2000" b="1" dirty="0"/>
          </a:p>
        </p:txBody>
      </p:sp>
      <p:sp>
        <p:nvSpPr>
          <p:cNvPr id="12" name="11 Metin kutusu"/>
          <p:cNvSpPr txBox="1"/>
          <p:nvPr/>
        </p:nvSpPr>
        <p:spPr>
          <a:xfrm>
            <a:off x="2679615" y="2228671"/>
            <a:ext cx="4015918" cy="1200329"/>
          </a:xfrm>
          <a:prstGeom prst="rect">
            <a:avLst/>
          </a:prstGeom>
          <a:noFill/>
        </p:spPr>
        <p:txBody>
          <a:bodyPr wrap="square" rtlCol="0">
            <a:spAutoFit/>
          </a:bodyPr>
          <a:lstStyle/>
          <a:p>
            <a:r>
              <a:rPr lang="tr-TR" dirty="0">
                <a:cs typeface="Times New Roman" pitchFamily="18" charset="0"/>
              </a:rPr>
              <a:t>E-mail: alperergun@karabuk.edu.tr</a:t>
            </a:r>
          </a:p>
          <a:p>
            <a:r>
              <a:rPr lang="tr-TR" dirty="0">
                <a:cs typeface="Times New Roman" pitchFamily="18" charset="0"/>
              </a:rPr>
              <a:t>Phone:+90 370 418 71 00/1098</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945273" y="3265518"/>
            <a:ext cx="7715304" cy="1631216"/>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dirty="0">
              <a:cs typeface="Times New Roman" pitchFamily="18" charset="0"/>
            </a:endParaRPr>
          </a:p>
          <a:p>
            <a:pPr algn="ctr"/>
            <a:r>
              <a:rPr lang="tr-TR" sz="2000" dirty="0">
                <a:cs typeface="Times New Roman" pitchFamily="18" charset="0"/>
              </a:rPr>
              <a:t>Energy efficiency and Exergy, Thermodynamics,Organic Rankine Cycle, Photovoltaic Thermal Systems</a:t>
            </a:r>
          </a:p>
          <a:p>
            <a:pPr algn="ct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45273" y="4596214"/>
            <a:ext cx="7488832" cy="1877437"/>
          </a:xfrm>
          <a:prstGeom prst="rect">
            <a:avLst/>
          </a:prstGeom>
          <a:noFill/>
        </p:spPr>
        <p:txBody>
          <a:bodyPr wrap="square" rtlCol="0">
            <a:spAutoFit/>
          </a:bodyPr>
          <a:lstStyle/>
          <a:p>
            <a:pPr lvl="0" algn="ctr"/>
            <a:r>
              <a:rPr lang="tr-TR" sz="2000" b="1" u="sng" dirty="0" err="1">
                <a:solidFill>
                  <a:prstClr val="black"/>
                </a:solidFill>
                <a:cs typeface="Times New Roman" pitchFamily="18" charset="0"/>
              </a:rPr>
              <a:t>Recent</a:t>
            </a:r>
            <a:r>
              <a:rPr lang="tr-TR" sz="2000" b="1" u="sng" dirty="0">
                <a:solidFill>
                  <a:prstClr val="black"/>
                </a:solidFill>
                <a:cs typeface="Times New Roman" pitchFamily="18" charset="0"/>
              </a:rPr>
              <a:t> </a:t>
            </a:r>
            <a:r>
              <a:rPr lang="tr-TR" sz="2000" b="1" u="sng" dirty="0" err="1">
                <a:solidFill>
                  <a:prstClr val="black"/>
                </a:solidFill>
                <a:cs typeface="Times New Roman" pitchFamily="18" charset="0"/>
              </a:rPr>
              <a:t>Academic</a:t>
            </a:r>
            <a:r>
              <a:rPr lang="tr-TR" sz="2000" b="1" u="sng" dirty="0">
                <a:solidFill>
                  <a:prstClr val="black"/>
                </a:solidFill>
                <a:cs typeface="Times New Roman" pitchFamily="18" charset="0"/>
              </a:rPr>
              <a:t> </a:t>
            </a:r>
            <a:r>
              <a:rPr lang="tr-TR" sz="2000" b="1" u="sng" dirty="0" err="1">
                <a:solidFill>
                  <a:prstClr val="black"/>
                </a:solidFill>
                <a:cs typeface="Times New Roman" pitchFamily="18" charset="0"/>
              </a:rPr>
              <a:t>Studies</a:t>
            </a:r>
            <a:endParaRPr lang="tr-TR" sz="2000" b="1" u="sng" dirty="0">
              <a:solidFill>
                <a:prstClr val="black"/>
              </a:solidFill>
              <a:cs typeface="Times New Roman" pitchFamily="18" charset="0"/>
            </a:endParaRPr>
          </a:p>
          <a:p>
            <a:pPr lvl="0" algn="ctr"/>
            <a:r>
              <a:rPr lang="tr-TR" sz="1200" dirty="0"/>
              <a:t>Ergün A., </a:t>
            </a:r>
            <a:r>
              <a:rPr lang="tr-TR" sz="1200" dirty="0" err="1"/>
              <a:t>Eyinç</a:t>
            </a:r>
            <a:r>
              <a:rPr lang="tr-TR" sz="1200" dirty="0"/>
              <a:t> H., "</a:t>
            </a:r>
            <a:r>
              <a:rPr lang="tr-TR" sz="1200" dirty="0" err="1"/>
              <a:t>Performance</a:t>
            </a:r>
            <a:r>
              <a:rPr lang="tr-TR" sz="1200" dirty="0"/>
              <a:t> </a:t>
            </a:r>
            <a:r>
              <a:rPr lang="tr-TR" sz="1200" dirty="0" err="1"/>
              <a:t>assessment</a:t>
            </a:r>
            <a:r>
              <a:rPr lang="tr-TR" sz="1200" dirty="0"/>
              <a:t> of </a:t>
            </a:r>
            <a:r>
              <a:rPr lang="tr-TR" sz="1200" dirty="0" err="1"/>
              <a:t>novel</a:t>
            </a:r>
            <a:r>
              <a:rPr lang="tr-TR" sz="1200" dirty="0"/>
              <a:t> </a:t>
            </a:r>
            <a:r>
              <a:rPr lang="tr-TR" sz="1200" dirty="0" err="1"/>
              <a:t>photovoltaic</a:t>
            </a:r>
            <a:r>
              <a:rPr lang="tr-TR" sz="1200" dirty="0"/>
              <a:t> </a:t>
            </a:r>
            <a:r>
              <a:rPr lang="tr-TR" sz="1200" dirty="0" err="1"/>
              <a:t>thermal</a:t>
            </a:r>
            <a:r>
              <a:rPr lang="tr-TR" sz="1200" dirty="0"/>
              <a:t> </a:t>
            </a:r>
            <a:r>
              <a:rPr lang="tr-TR" sz="1200" dirty="0" err="1"/>
              <a:t>system</a:t>
            </a:r>
            <a:r>
              <a:rPr lang="tr-TR" sz="1200" dirty="0"/>
              <a:t> </a:t>
            </a:r>
            <a:r>
              <a:rPr lang="tr-TR" sz="1200" dirty="0" err="1"/>
              <a:t>using</a:t>
            </a:r>
            <a:r>
              <a:rPr lang="tr-TR" sz="1200" dirty="0"/>
              <a:t> </a:t>
            </a:r>
            <a:r>
              <a:rPr lang="tr-TR" sz="1200" dirty="0" err="1"/>
              <a:t>nanoparticle</a:t>
            </a:r>
            <a:r>
              <a:rPr lang="tr-TR" sz="1200" dirty="0"/>
              <a:t> in </a:t>
            </a:r>
            <a:r>
              <a:rPr lang="tr-TR" sz="1200" dirty="0" err="1"/>
              <a:t>phase</a:t>
            </a:r>
            <a:r>
              <a:rPr lang="tr-TR" sz="1200" dirty="0"/>
              <a:t> </a:t>
            </a:r>
            <a:r>
              <a:rPr lang="tr-TR" sz="1200" dirty="0" err="1"/>
              <a:t>change</a:t>
            </a:r>
            <a:r>
              <a:rPr lang="tr-TR" sz="1200" dirty="0"/>
              <a:t> </a:t>
            </a:r>
            <a:r>
              <a:rPr lang="tr-TR" sz="1200" dirty="0" err="1"/>
              <a:t>material</a:t>
            </a:r>
            <a:r>
              <a:rPr lang="tr-TR" sz="1200" dirty="0"/>
              <a:t>", International </a:t>
            </a:r>
            <a:r>
              <a:rPr lang="tr-TR" sz="1200" dirty="0" err="1"/>
              <a:t>Journal</a:t>
            </a:r>
            <a:r>
              <a:rPr lang="tr-TR" sz="1200" dirty="0"/>
              <a:t> Of </a:t>
            </a:r>
            <a:r>
              <a:rPr lang="tr-TR" sz="1200" dirty="0" err="1"/>
              <a:t>Numerical</a:t>
            </a:r>
            <a:r>
              <a:rPr lang="tr-TR" sz="1200" dirty="0"/>
              <a:t> </a:t>
            </a:r>
            <a:r>
              <a:rPr lang="tr-TR" sz="1200" dirty="0" err="1"/>
              <a:t>Methods</a:t>
            </a:r>
            <a:r>
              <a:rPr lang="tr-TR" sz="1200" dirty="0"/>
              <a:t> </a:t>
            </a:r>
            <a:r>
              <a:rPr lang="tr-TR" sz="1200" dirty="0" err="1"/>
              <a:t>For</a:t>
            </a:r>
            <a:r>
              <a:rPr lang="tr-TR" sz="1200" dirty="0"/>
              <a:t> </a:t>
            </a:r>
            <a:r>
              <a:rPr lang="tr-TR" sz="1200" dirty="0" err="1"/>
              <a:t>Heat</a:t>
            </a:r>
            <a:r>
              <a:rPr lang="tr-TR" sz="1200" dirty="0"/>
              <a:t> &amp; </a:t>
            </a:r>
            <a:r>
              <a:rPr lang="tr-TR" sz="1200" dirty="0" err="1"/>
              <a:t>Fluid</a:t>
            </a:r>
            <a:r>
              <a:rPr lang="tr-TR" sz="1200" dirty="0"/>
              <a:t> </a:t>
            </a:r>
            <a:r>
              <a:rPr lang="tr-TR" sz="1200" dirty="0" err="1"/>
              <a:t>Flow</a:t>
            </a:r>
            <a:r>
              <a:rPr lang="tr-TR" sz="1200" dirty="0"/>
              <a:t>, vol.29, pp.1490-1505, 2019</a:t>
            </a:r>
          </a:p>
          <a:p>
            <a:pPr lvl="0" algn="ctr"/>
            <a:r>
              <a:rPr lang="tr-TR" sz="1200" dirty="0"/>
              <a:t>Ceylan İ., </a:t>
            </a:r>
            <a:r>
              <a:rPr lang="tr-TR" sz="1200" dirty="0" err="1"/>
              <a:t>Yilmaz</a:t>
            </a:r>
            <a:r>
              <a:rPr lang="tr-TR" sz="1200" dirty="0"/>
              <a:t> S., İnanç Ö., Ergün A., Gürel A.E., Acar B., et al., "</a:t>
            </a:r>
            <a:r>
              <a:rPr lang="tr-TR" sz="1200" dirty="0" err="1"/>
              <a:t>Determination</a:t>
            </a:r>
            <a:r>
              <a:rPr lang="tr-TR" sz="1200" dirty="0"/>
              <a:t> of </a:t>
            </a:r>
            <a:r>
              <a:rPr lang="tr-TR" sz="1200" dirty="0" err="1"/>
              <a:t>the</a:t>
            </a:r>
            <a:r>
              <a:rPr lang="tr-TR" sz="1200" dirty="0"/>
              <a:t> </a:t>
            </a:r>
            <a:r>
              <a:rPr lang="tr-TR" sz="1200" dirty="0" err="1"/>
              <a:t>heat</a:t>
            </a:r>
            <a:r>
              <a:rPr lang="tr-TR" sz="1200" dirty="0"/>
              <a:t> transfer </a:t>
            </a:r>
            <a:r>
              <a:rPr lang="tr-TR" sz="1200" dirty="0" err="1"/>
              <a:t>coefficient</a:t>
            </a:r>
            <a:r>
              <a:rPr lang="tr-TR" sz="1200" dirty="0"/>
              <a:t> of PV </a:t>
            </a:r>
            <a:r>
              <a:rPr lang="tr-TR" sz="1200" dirty="0" err="1"/>
              <a:t>panels</a:t>
            </a:r>
            <a:r>
              <a:rPr lang="tr-TR" sz="1200" dirty="0"/>
              <a:t>", ENERGY, vol.175, pp.978-985, 2019</a:t>
            </a:r>
          </a:p>
          <a:p>
            <a:pPr lvl="0" algn="ctr"/>
            <a:r>
              <a:rPr lang="tr-TR" sz="1200" dirty="0"/>
              <a:t>Zuhur S., Ceylan İ., Ergün A., "</a:t>
            </a:r>
            <a:r>
              <a:rPr lang="tr-TR" sz="1200" dirty="0" err="1"/>
              <a:t>Energy</a:t>
            </a:r>
            <a:r>
              <a:rPr lang="tr-TR" sz="1200" dirty="0"/>
              <a:t>, </a:t>
            </a:r>
            <a:r>
              <a:rPr lang="tr-TR" sz="1200" dirty="0" err="1"/>
              <a:t>exergy</a:t>
            </a:r>
            <a:r>
              <a:rPr lang="tr-TR" sz="1200" dirty="0"/>
              <a:t> </a:t>
            </a:r>
            <a:r>
              <a:rPr lang="tr-TR" sz="1200" dirty="0" err="1"/>
              <a:t>and</a:t>
            </a:r>
            <a:r>
              <a:rPr lang="tr-TR" sz="1200" dirty="0"/>
              <a:t> </a:t>
            </a:r>
            <a:r>
              <a:rPr lang="tr-TR" sz="1200" dirty="0" err="1"/>
              <a:t>environmental</a:t>
            </a:r>
            <a:r>
              <a:rPr lang="tr-TR" sz="1200" dirty="0"/>
              <a:t> </a:t>
            </a:r>
            <a:r>
              <a:rPr lang="tr-TR" sz="1200" dirty="0" err="1"/>
              <a:t>impact</a:t>
            </a:r>
            <a:r>
              <a:rPr lang="tr-TR" sz="1200" dirty="0"/>
              <a:t> </a:t>
            </a:r>
            <a:r>
              <a:rPr lang="tr-TR" sz="1200" dirty="0" err="1"/>
              <a:t>analysis</a:t>
            </a:r>
            <a:r>
              <a:rPr lang="tr-TR" sz="1200" dirty="0"/>
              <a:t> of </a:t>
            </a:r>
            <a:r>
              <a:rPr lang="tr-TR" sz="1200" dirty="0" err="1"/>
              <a:t>concentrated</a:t>
            </a:r>
            <a:r>
              <a:rPr lang="tr-TR" sz="1200" dirty="0"/>
              <a:t> PV/</a:t>
            </a:r>
            <a:r>
              <a:rPr lang="tr-TR" sz="1200" dirty="0" err="1"/>
              <a:t>cooling</a:t>
            </a:r>
            <a:r>
              <a:rPr lang="tr-TR" sz="1200" dirty="0"/>
              <a:t> </a:t>
            </a:r>
            <a:r>
              <a:rPr lang="tr-TR" sz="1200" dirty="0" err="1"/>
              <a:t>system</a:t>
            </a:r>
            <a:r>
              <a:rPr lang="tr-TR" sz="1200" dirty="0"/>
              <a:t> in </a:t>
            </a:r>
            <a:r>
              <a:rPr lang="tr-TR" sz="1200" dirty="0" err="1"/>
              <a:t>Turkey</a:t>
            </a:r>
            <a:r>
              <a:rPr lang="tr-TR" sz="1200" dirty="0"/>
              <a:t>", Solar </a:t>
            </a:r>
            <a:r>
              <a:rPr lang="tr-TR" sz="1200" dirty="0" err="1"/>
              <a:t>Energy</a:t>
            </a:r>
            <a:r>
              <a:rPr lang="tr-TR" sz="1200" dirty="0"/>
              <a:t>, vol.180, pp.567-574, 2019.</a:t>
            </a:r>
          </a:p>
          <a:p>
            <a:pPr lvl="0" algn="ctr"/>
            <a:endParaRPr lang="en-GB" sz="1200"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666" y="1988442"/>
            <a:ext cx="1197618"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2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857224" y="2000240"/>
            <a:ext cx="1161000" cy="1548000"/>
          </a:xfrm>
          <a:prstGeom prst="rect">
            <a:avLst/>
          </a:prstGeom>
        </p:spPr>
      </p:pic>
      <p:sp>
        <p:nvSpPr>
          <p:cNvPr id="11" name="10 Metin kutusu"/>
          <p:cNvSpPr txBox="1"/>
          <p:nvPr/>
        </p:nvSpPr>
        <p:spPr>
          <a:xfrm>
            <a:off x="2500298" y="1928802"/>
            <a:ext cx="4604146" cy="400110"/>
          </a:xfrm>
          <a:prstGeom prst="rect">
            <a:avLst/>
          </a:prstGeom>
          <a:noFill/>
        </p:spPr>
        <p:txBody>
          <a:bodyPr wrap="none" rtlCol="0">
            <a:spAutoFit/>
          </a:bodyPr>
          <a:lstStyle/>
          <a:p>
            <a:r>
              <a:rPr lang="tr-TR" sz="2000" b="1" dirty="0"/>
              <a:t>Assist.Prof.Dr. SELÇUK SELİMLİ</a:t>
            </a:r>
            <a:endParaRPr lang="en-GB" sz="2000" b="1" dirty="0"/>
          </a:p>
        </p:txBody>
      </p:sp>
      <p:sp>
        <p:nvSpPr>
          <p:cNvPr id="12" name="11 Metin kutusu"/>
          <p:cNvSpPr txBox="1"/>
          <p:nvPr/>
        </p:nvSpPr>
        <p:spPr>
          <a:xfrm>
            <a:off x="2500298" y="2357430"/>
            <a:ext cx="4015918" cy="1200329"/>
          </a:xfrm>
          <a:prstGeom prst="rect">
            <a:avLst/>
          </a:prstGeom>
          <a:noFill/>
        </p:spPr>
        <p:txBody>
          <a:bodyPr wrap="square" rtlCol="0">
            <a:spAutoFit/>
          </a:bodyPr>
          <a:lstStyle/>
          <a:p>
            <a:r>
              <a:rPr lang="tr-TR" dirty="0">
                <a:cs typeface="Times New Roman" pitchFamily="18" charset="0"/>
              </a:rPr>
              <a:t>E-mail: selcukselimli@karabuk.edu.tr</a:t>
            </a:r>
          </a:p>
          <a:p>
            <a:r>
              <a:rPr lang="tr-TR" dirty="0">
                <a:cs typeface="Times New Roman" pitchFamily="18" charset="0"/>
              </a:rPr>
              <a:t>Phone:+90 370 418 71 00/1338</a:t>
            </a:r>
          </a:p>
          <a:p>
            <a:r>
              <a:rPr lang="tr-TR" dirty="0">
                <a:cs typeface="Times New Roman" pitchFamily="18" charset="0"/>
              </a:rPr>
              <a:t>Address</a:t>
            </a:r>
            <a:r>
              <a:rPr lang="tr-TR" dirty="0"/>
              <a:t>: Karabuk / Turkey</a:t>
            </a:r>
          </a:p>
          <a:p>
            <a:endParaRPr lang="tr-TR" dirty="0"/>
          </a:p>
        </p:txBody>
      </p:sp>
      <p:sp>
        <p:nvSpPr>
          <p:cNvPr id="14" name="13 Metin kutusu"/>
          <p:cNvSpPr txBox="1"/>
          <p:nvPr/>
        </p:nvSpPr>
        <p:spPr>
          <a:xfrm>
            <a:off x="857224" y="3571876"/>
            <a:ext cx="7715304" cy="1323439"/>
          </a:xfrm>
          <a:prstGeom prst="rect">
            <a:avLst/>
          </a:prstGeom>
          <a:noFill/>
        </p:spPr>
        <p:txBody>
          <a:bodyPr wrap="square" rtlCol="0">
            <a:spAutoFit/>
          </a:bodyPr>
          <a:lstStyle/>
          <a:p>
            <a:pPr algn="ctr"/>
            <a:r>
              <a:rPr lang="tr-TR" sz="2000" b="1" u="sng" dirty="0">
                <a:cs typeface="Times New Roman" pitchFamily="18" charset="0"/>
              </a:rPr>
              <a:t>Research Interests</a:t>
            </a:r>
          </a:p>
          <a:p>
            <a:pPr algn="ctr"/>
            <a:endParaRPr lang="tr-TR" sz="2000" b="1" u="sng" dirty="0">
              <a:cs typeface="Times New Roman" pitchFamily="18" charset="0"/>
            </a:endParaRPr>
          </a:p>
          <a:p>
            <a:pPr lvl="0" algn="ctr"/>
            <a:r>
              <a:rPr lang="tr-TR" sz="2000" dirty="0">
                <a:solidFill>
                  <a:prstClr val="black"/>
                </a:solidFill>
              </a:rPr>
              <a:t>Thermodynamics,Heat Transfer,Fluid Mechanics,</a:t>
            </a:r>
            <a:endParaRPr lang="tr-TR" sz="2000" b="1" u="sng" dirty="0">
              <a:solidFill>
                <a:prstClr val="black"/>
              </a:solidFill>
              <a:cs typeface="Times New Roman" pitchFamily="18" charset="0"/>
            </a:endParaRPr>
          </a:p>
          <a:p>
            <a:pPr algn="ctr"/>
            <a:endParaRPr lang="tr-TR" sz="2000" b="1" u="sng" dirty="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1569660"/>
          </a:xfrm>
          <a:prstGeom prst="rect">
            <a:avLst/>
          </a:prstGeom>
          <a:noFill/>
        </p:spPr>
        <p:txBody>
          <a:bodyPr wrap="square" rtlCol="0">
            <a:spAutoFit/>
          </a:bodyPr>
          <a:lstStyle/>
          <a:p>
            <a:pPr lvl="0" algn="ctr"/>
            <a:r>
              <a:rPr lang="tr-TR" sz="2000" b="1" u="sng" dirty="0">
                <a:solidFill>
                  <a:prstClr val="black"/>
                </a:solidFill>
                <a:cs typeface="Times New Roman" pitchFamily="18" charset="0"/>
              </a:rPr>
              <a:t>Recent Academic Studies</a:t>
            </a:r>
          </a:p>
          <a:p>
            <a:pPr lvl="0" algn="ctr"/>
            <a:r>
              <a:rPr lang="en-GB" sz="1200" dirty="0"/>
              <a:t>S. SELİMLİ, Z. RECEBLİ, and S. Ülker, “SOLAR VACUUM TUBE INTEGRATED SEAWATER DISTILLATION  AN EXPERIMENTAL STUDY,” </a:t>
            </a:r>
            <a:r>
              <a:rPr lang="en-GB" sz="1200" i="1" dirty="0"/>
              <a:t>Facta Universitatis, series: Mechanical Engineering (FU Mech Eng)</a:t>
            </a:r>
            <a:r>
              <a:rPr lang="en-GB" sz="1200" dirty="0"/>
              <a:t>, vol. 14, no. 1, pp. 113–120, Apr. 2016.</a:t>
            </a:r>
            <a:endParaRPr lang="tr-TR" sz="1200" b="1" u="sng" dirty="0">
              <a:solidFill>
                <a:prstClr val="black"/>
              </a:solidFill>
              <a:cs typeface="Times New Roman" pitchFamily="18" charset="0"/>
            </a:endParaRPr>
          </a:p>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82" y="2000240"/>
            <a:ext cx="1190769"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289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7FAF2C-F751-4716-A02E-FBFEBE28DB46}"/>
              </a:ext>
            </a:extLst>
          </p:cNvPr>
          <p:cNvSpPr>
            <a:spLocks noGrp="1"/>
          </p:cNvSpPr>
          <p:nvPr>
            <p:ph type="title"/>
          </p:nvPr>
        </p:nvSpPr>
        <p:spPr/>
        <p:txBody>
          <a:bodyPr/>
          <a:lstStyle/>
          <a:p>
            <a:pPr algn="ctr"/>
            <a:r>
              <a:rPr lang="tr-TR" dirty="0">
                <a:latin typeface="Times New Roman" pitchFamily="18" charset="0"/>
                <a:cs typeface="Times New Roman" pitchFamily="18" charset="0"/>
              </a:rPr>
              <a:t>Academic Staff</a:t>
            </a:r>
            <a:endParaRPr lang="tr-TR" dirty="0"/>
          </a:p>
        </p:txBody>
      </p:sp>
      <p:pic>
        <p:nvPicPr>
          <p:cNvPr id="5" name="İçerik Yer Tutucusu 4" descr="ekran görüntüsü içeren bir resim&#10;&#10;Açıklama otomatik olarak oluşturuldu">
            <a:extLst>
              <a:ext uri="{FF2B5EF4-FFF2-40B4-BE49-F238E27FC236}">
                <a16:creationId xmlns:a16="http://schemas.microsoft.com/office/drawing/2014/main" id="{3E524A48-B6DD-4956-9199-EF156B21A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6832"/>
            <a:ext cx="8964488" cy="4324350"/>
          </a:xfrm>
        </p:spPr>
      </p:pic>
      <p:pic>
        <p:nvPicPr>
          <p:cNvPr id="6" name="Picture 2" descr="KARABÜK ÜNİVERSİTESİ LOGO ile ilgili görsel sonucu">
            <a:extLst>
              <a:ext uri="{FF2B5EF4-FFF2-40B4-BE49-F238E27FC236}">
                <a16:creationId xmlns:a16="http://schemas.microsoft.com/office/drawing/2014/main" id="{DE827884-D7E9-4C31-8977-ADFBE7DAA370}"/>
              </a:ext>
            </a:extLst>
          </p:cNvPr>
          <p:cNvPicPr>
            <a:picLocks noChangeAspect="1" noChangeArrowheads="1"/>
          </p:cNvPicPr>
          <p:nvPr/>
        </p:nvPicPr>
        <p:blipFill>
          <a:blip r:embed="rId3" cstate="print"/>
          <a:srcRect/>
          <a:stretch>
            <a:fillRect/>
          </a:stretch>
        </p:blipFill>
        <p:spPr bwMode="auto">
          <a:xfrm>
            <a:off x="323528" y="476672"/>
            <a:ext cx="824990" cy="928694"/>
          </a:xfrm>
          <a:prstGeom prst="rect">
            <a:avLst/>
          </a:prstGeom>
          <a:noFill/>
        </p:spPr>
      </p:pic>
    </p:spTree>
    <p:extLst>
      <p:ext uri="{BB962C8B-B14F-4D97-AF65-F5344CB8AC3E}">
        <p14:creationId xmlns:p14="http://schemas.microsoft.com/office/powerpoint/2010/main" val="400549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96AAC0-864B-4822-96CE-D23532A7FE5C}"/>
              </a:ext>
            </a:extLst>
          </p:cNvPr>
          <p:cNvSpPr>
            <a:spLocks noGrp="1"/>
          </p:cNvSpPr>
          <p:nvPr>
            <p:ph type="title"/>
          </p:nvPr>
        </p:nvSpPr>
        <p:spPr>
          <a:xfrm>
            <a:off x="323528" y="764704"/>
            <a:ext cx="8229600" cy="1066800"/>
          </a:xfrm>
        </p:spPr>
        <p:txBody>
          <a:bodyPr/>
          <a:lstStyle/>
          <a:p>
            <a:pPr algn="ctr"/>
            <a:r>
              <a:rPr lang="tr-TR" dirty="0">
                <a:latin typeface="Times New Roman" pitchFamily="18" charset="0"/>
                <a:cs typeface="Times New Roman" pitchFamily="18" charset="0"/>
              </a:rPr>
              <a:t>Academic Staff</a:t>
            </a:r>
            <a:endParaRPr lang="tr-TR" dirty="0"/>
          </a:p>
        </p:txBody>
      </p:sp>
      <p:sp>
        <p:nvSpPr>
          <p:cNvPr id="3" name="İçerik Yer Tutucusu 2">
            <a:extLst>
              <a:ext uri="{FF2B5EF4-FFF2-40B4-BE49-F238E27FC236}">
                <a16:creationId xmlns:a16="http://schemas.microsoft.com/office/drawing/2014/main" id="{4A2C50FE-D40F-42D9-AE13-13A86C8E2C40}"/>
              </a:ext>
            </a:extLst>
          </p:cNvPr>
          <p:cNvSpPr>
            <a:spLocks noGrp="1"/>
          </p:cNvSpPr>
          <p:nvPr>
            <p:ph idx="1"/>
          </p:nvPr>
        </p:nvSpPr>
        <p:spPr>
          <a:xfrm>
            <a:off x="2699792" y="1986524"/>
            <a:ext cx="4392488" cy="1874524"/>
          </a:xfrm>
        </p:spPr>
        <p:txBody>
          <a:bodyPr>
            <a:normAutofit fontScale="25000" lnSpcReduction="20000"/>
          </a:bodyPr>
          <a:lstStyle/>
          <a:p>
            <a:pPr marL="109728" indent="0">
              <a:buNone/>
            </a:pPr>
            <a:r>
              <a:rPr lang="en-US" sz="8000" b="1" dirty="0"/>
              <a:t>Dr. Turgut </a:t>
            </a:r>
            <a:r>
              <a:rPr lang="en-US" sz="8000" b="1" dirty="0" err="1"/>
              <a:t>Sönmez</a:t>
            </a:r>
            <a:endParaRPr lang="tr-TR" sz="8000" b="1" dirty="0"/>
          </a:p>
          <a:p>
            <a:pPr marL="109728" indent="0">
              <a:lnSpc>
                <a:spcPct val="170000"/>
              </a:lnSpc>
              <a:buNone/>
            </a:pPr>
            <a:br>
              <a:rPr lang="en-US" sz="4400" dirty="0">
                <a:latin typeface="Times New Roman" pitchFamily="18" charset="0"/>
                <a:cs typeface="Times New Roman" pitchFamily="18" charset="0"/>
              </a:rPr>
            </a:br>
            <a:r>
              <a:rPr lang="en-US" sz="5500" dirty="0">
                <a:cs typeface="Times New Roman" pitchFamily="18" charset="0"/>
              </a:rPr>
              <a:t>E-mail: </a:t>
            </a:r>
            <a:r>
              <a:rPr lang="en-US" sz="5500" dirty="0">
                <a:cs typeface="Times New Roman" pitchFamily="18" charset="0"/>
                <a:hlinkClick r:id="rId3">
                  <a:extLst>
                    <a:ext uri="{A12FA001-AC4F-418D-AE19-62706E023703}">
                      <ahyp:hlinkClr xmlns:ahyp="http://schemas.microsoft.com/office/drawing/2018/hyperlinkcolor" val="tx"/>
                    </a:ext>
                  </a:extLst>
                </a:hlinkClick>
              </a:rPr>
              <a:t>turgutsonmez@karabuk.edu.tr</a:t>
            </a:r>
            <a:br>
              <a:rPr lang="en-US" sz="5500" dirty="0">
                <a:cs typeface="Times New Roman" pitchFamily="18" charset="0"/>
              </a:rPr>
            </a:br>
            <a:r>
              <a:rPr lang="en-US" sz="5500" dirty="0">
                <a:cs typeface="Times New Roman" pitchFamily="18" charset="0"/>
              </a:rPr>
              <a:t>Phone: +90 370 418 71 00/1291</a:t>
            </a:r>
            <a:br>
              <a:rPr lang="en-US" sz="5500" dirty="0">
                <a:cs typeface="Times New Roman" pitchFamily="18" charset="0"/>
              </a:rPr>
            </a:br>
            <a:r>
              <a:rPr lang="en-US" sz="5500" dirty="0">
                <a:cs typeface="Times New Roman" pitchFamily="18" charset="0"/>
              </a:rPr>
              <a:t>Address : Karabuk-Turkey</a:t>
            </a:r>
            <a:br>
              <a:rPr lang="en-US" sz="5500" dirty="0">
                <a:cs typeface="Times New Roman" pitchFamily="18" charset="0"/>
              </a:rPr>
            </a:br>
            <a:br>
              <a:rPr lang="en-US" dirty="0">
                <a:latin typeface="Times New Roman" pitchFamily="18" charset="0"/>
                <a:cs typeface="Times New Roman" pitchFamily="18" charset="0"/>
              </a:rPr>
            </a:br>
            <a:endParaRPr lang="tr-TR" dirty="0"/>
          </a:p>
        </p:txBody>
      </p:sp>
      <p:pic>
        <p:nvPicPr>
          <p:cNvPr id="6" name="Picture 2" descr="C:\Users\Turgut\Dropbox\Curriculum Vitae (CV) (26.10.2016)\bıometrıc photo\ddd.jpg">
            <a:extLst>
              <a:ext uri="{FF2B5EF4-FFF2-40B4-BE49-F238E27FC236}">
                <a16:creationId xmlns:a16="http://schemas.microsoft.com/office/drawing/2014/main" id="{AB51C45C-C08E-4EE1-8B28-09223A722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628800"/>
            <a:ext cx="1440160" cy="20162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28CFDAA0-5C1F-4823-9B22-2868528F44B2}"/>
              </a:ext>
            </a:extLst>
          </p:cNvPr>
          <p:cNvSpPr/>
          <p:nvPr/>
        </p:nvSpPr>
        <p:spPr>
          <a:xfrm>
            <a:off x="251520" y="3789040"/>
            <a:ext cx="8496944" cy="2985433"/>
          </a:xfrm>
          <a:prstGeom prst="rect">
            <a:avLst/>
          </a:prstGeom>
        </p:spPr>
        <p:txBody>
          <a:bodyPr wrap="square">
            <a:spAutoFit/>
          </a:bodyPr>
          <a:lstStyle/>
          <a:p>
            <a:pPr algn="ctr"/>
            <a:r>
              <a:rPr lang="en-US" sz="2000" b="1" u="sng" dirty="0">
                <a:cs typeface="Times New Roman" pitchFamily="18" charset="0"/>
              </a:rPr>
              <a:t>Research Interests:</a:t>
            </a:r>
            <a:br>
              <a:rPr lang="en-US" sz="2800" b="1" u="sng" dirty="0">
                <a:latin typeface="Times New Roman" pitchFamily="18" charset="0"/>
                <a:cs typeface="Times New Roman" pitchFamily="18" charset="0"/>
              </a:rPr>
            </a:br>
            <a:r>
              <a:rPr lang="en-US" sz="2000" dirty="0">
                <a:solidFill>
                  <a:prstClr val="black"/>
                </a:solidFill>
              </a:rPr>
              <a:t>Electrochemistry, Metal-Air Batteries, Fuel cells, Water Oxidation, Catalysis, Nano-Materials</a:t>
            </a:r>
            <a:endParaRPr lang="tr-TR" sz="2000" dirty="0">
              <a:solidFill>
                <a:prstClr val="black"/>
              </a:solidFill>
            </a:endParaRPr>
          </a:p>
          <a:p>
            <a:pPr algn="ctr"/>
            <a:endParaRPr lang="tr-TR" sz="2000" dirty="0">
              <a:solidFill>
                <a:prstClr val="black"/>
              </a:solidFill>
            </a:endParaRPr>
          </a:p>
          <a:p>
            <a:pPr algn="ctr"/>
            <a:r>
              <a:rPr lang="tr-TR" sz="2000" b="1" u="sng" dirty="0">
                <a:solidFill>
                  <a:prstClr val="black"/>
                </a:solidFill>
                <a:cs typeface="Times New Roman" pitchFamily="18" charset="0"/>
              </a:rPr>
              <a:t>Recent Academic Studies</a:t>
            </a:r>
          </a:p>
          <a:p>
            <a:pPr algn="just"/>
            <a:r>
              <a:rPr lang="en-US" sz="1200" b="1" dirty="0">
                <a:latin typeface="Times New Roman" pitchFamily="18" charset="0"/>
                <a:cs typeface="Times New Roman" pitchFamily="18" charset="0"/>
              </a:rPr>
              <a:t>T. </a:t>
            </a:r>
            <a:r>
              <a:rPr lang="en-US" sz="1200" b="1" dirty="0" err="1">
                <a:latin typeface="Times New Roman" pitchFamily="18" charset="0"/>
                <a:cs typeface="Times New Roman" pitchFamily="18" charset="0"/>
              </a:rPr>
              <a:t>Sonmez</a:t>
            </a:r>
            <a:r>
              <a:rPr lang="en-US" sz="1200" b="1" dirty="0">
                <a:latin typeface="Times New Roman" pitchFamily="18" charset="0"/>
                <a:cs typeface="Times New Roman" pitchFamily="18" charset="0"/>
              </a:rPr>
              <a:t>,</a:t>
            </a:r>
            <a:r>
              <a:rPr lang="en-US" sz="1200" dirty="0">
                <a:latin typeface="Times New Roman" pitchFamily="18" charset="0"/>
                <a:cs typeface="Times New Roman" pitchFamily="18" charset="0"/>
              </a:rPr>
              <a:t> S.J. Thompson, S.W.T. Price, D. Pletcher, A.E. Russell, |</a:t>
            </a:r>
            <a:r>
              <a:rPr lang="en-US" sz="1200" dirty="0" err="1">
                <a:latin typeface="Times New Roman" pitchFamily="18" charset="0"/>
                <a:cs typeface="Times New Roman" pitchFamily="18" charset="0"/>
              </a:rPr>
              <a:t>Voltammetric</a:t>
            </a:r>
            <a:r>
              <a:rPr lang="en-US" sz="1200" dirty="0">
                <a:latin typeface="Times New Roman" pitchFamily="18" charset="0"/>
                <a:cs typeface="Times New Roman" pitchFamily="18" charset="0"/>
              </a:rPr>
              <a:t> Studies of Oxygen Reduction in Alkaline Media at the </a:t>
            </a:r>
            <a:r>
              <a:rPr lang="en-US" sz="1200" dirty="0" err="1">
                <a:latin typeface="Times New Roman" pitchFamily="18" charset="0"/>
                <a:cs typeface="Times New Roman" pitchFamily="18" charset="0"/>
              </a:rPr>
              <a:t>Spinels</a:t>
            </a:r>
            <a:r>
              <a:rPr lang="en-US" sz="1200" dirty="0">
                <a:latin typeface="Times New Roman" pitchFamily="18" charset="0"/>
                <a:cs typeface="Times New Roman" pitchFamily="18" charset="0"/>
              </a:rPr>
              <a:t> Co3O4 and NiCo2O4, </a:t>
            </a:r>
            <a:r>
              <a:rPr lang="en-US" sz="1200" i="1" dirty="0" err="1">
                <a:latin typeface="Times New Roman" pitchFamily="18" charset="0"/>
                <a:cs typeface="Times New Roman" pitchFamily="18" charset="0"/>
              </a:rPr>
              <a:t>J.Electrochem.Soc</a:t>
            </a:r>
            <a:r>
              <a:rPr lang="en-US" sz="1200" i="1" dirty="0">
                <a:latin typeface="Times New Roman" pitchFamily="18" charset="0"/>
                <a:cs typeface="Times New Roman" pitchFamily="18" charset="0"/>
              </a:rPr>
              <a:t>.,</a:t>
            </a:r>
            <a:r>
              <a:rPr lang="en-US" sz="1200" dirty="0">
                <a:latin typeface="Times New Roman" pitchFamily="18" charset="0"/>
                <a:cs typeface="Times New Roman" pitchFamily="18" charset="0"/>
              </a:rPr>
              <a:t> </a:t>
            </a:r>
            <a:r>
              <a:rPr lang="en-US" sz="1200" b="1" dirty="0">
                <a:latin typeface="Times New Roman" pitchFamily="18" charset="0"/>
                <a:cs typeface="Times New Roman" pitchFamily="18" charset="0"/>
              </a:rPr>
              <a:t>163</a:t>
            </a:r>
            <a:r>
              <a:rPr lang="en-US" sz="1200" dirty="0">
                <a:latin typeface="Times New Roman" pitchFamily="18" charset="0"/>
                <a:cs typeface="Times New Roman" pitchFamily="18" charset="0"/>
              </a:rPr>
              <a:t>, 10, (2016) </a:t>
            </a:r>
            <a:r>
              <a:rPr lang="tr-TR" sz="1200" dirty="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lvl="0"/>
            <a:endParaRPr lang="en-US" sz="1200" dirty="0">
              <a:latin typeface="Times New Roman" pitchFamily="18" charset="0"/>
              <a:cs typeface="Times New Roman" pitchFamily="18" charset="0"/>
            </a:endParaRPr>
          </a:p>
          <a:p>
            <a:pPr lvl="0" algn="just"/>
            <a:r>
              <a:rPr lang="en-US" sz="1200" dirty="0">
                <a:latin typeface="Times New Roman" pitchFamily="18" charset="0"/>
                <a:cs typeface="Times New Roman" pitchFamily="18" charset="0"/>
              </a:rPr>
              <a:t>  D. Pletcher, X.H. Li, S.W.T. Price, A.E. Russell, </a:t>
            </a:r>
            <a:r>
              <a:rPr lang="en-US" sz="1200" b="1" dirty="0">
                <a:latin typeface="Times New Roman" pitchFamily="18" charset="0"/>
                <a:cs typeface="Times New Roman" pitchFamily="18" charset="0"/>
              </a:rPr>
              <a:t>T. </a:t>
            </a:r>
            <a:r>
              <a:rPr lang="en-US" sz="1200" b="1" dirty="0" err="1">
                <a:latin typeface="Times New Roman" pitchFamily="18" charset="0"/>
                <a:cs typeface="Times New Roman" pitchFamily="18" charset="0"/>
              </a:rPr>
              <a:t>Sonmez</a:t>
            </a:r>
            <a:r>
              <a:rPr lang="en-US" sz="1200" dirty="0">
                <a:latin typeface="Times New Roman" pitchFamily="18" charset="0"/>
                <a:cs typeface="Times New Roman" pitchFamily="18" charset="0"/>
              </a:rPr>
              <a:t>, S.J. Thompson, |Comparison of the </a:t>
            </a:r>
            <a:r>
              <a:rPr lang="en-US" sz="1200" dirty="0" err="1">
                <a:latin typeface="Times New Roman" pitchFamily="18" charset="0"/>
                <a:cs typeface="Times New Roman" pitchFamily="18" charset="0"/>
              </a:rPr>
              <a:t>Spinels</a:t>
            </a:r>
            <a:r>
              <a:rPr lang="en-US" sz="1200" dirty="0">
                <a:latin typeface="Times New Roman" pitchFamily="18" charset="0"/>
                <a:cs typeface="Times New Roman" pitchFamily="18" charset="0"/>
              </a:rPr>
              <a:t> Co3O4 and NiCo2O4 as Bifunctional Oxygen Catalysts in Alkaline Media, </a:t>
            </a:r>
            <a:r>
              <a:rPr lang="en-US" sz="1200" i="1" dirty="0" err="1">
                <a:latin typeface="Times New Roman" pitchFamily="18" charset="0"/>
                <a:cs typeface="Times New Roman" pitchFamily="18" charset="0"/>
              </a:rPr>
              <a:t>Electrochim</a:t>
            </a:r>
            <a:r>
              <a:rPr lang="en-US" sz="1200" i="1" dirty="0">
                <a:latin typeface="Times New Roman" pitchFamily="18" charset="0"/>
                <a:cs typeface="Times New Roman" pitchFamily="18" charset="0"/>
              </a:rPr>
              <a:t>. Acta</a:t>
            </a:r>
            <a:r>
              <a:rPr lang="en-US" sz="1200" dirty="0">
                <a:latin typeface="Times New Roman" pitchFamily="18" charset="0"/>
                <a:cs typeface="Times New Roman" pitchFamily="18" charset="0"/>
              </a:rPr>
              <a:t>, </a:t>
            </a:r>
            <a:r>
              <a:rPr lang="en-US" sz="1200" b="1" dirty="0">
                <a:latin typeface="Times New Roman" pitchFamily="18" charset="0"/>
                <a:cs typeface="Times New Roman" pitchFamily="18" charset="0"/>
              </a:rPr>
              <a:t>188</a:t>
            </a:r>
            <a:r>
              <a:rPr lang="en-US" sz="1200" dirty="0">
                <a:latin typeface="Times New Roman" pitchFamily="18" charset="0"/>
                <a:cs typeface="Times New Roman" pitchFamily="18" charset="0"/>
              </a:rPr>
              <a:t>, 286 (2016).</a:t>
            </a:r>
            <a:r>
              <a:rPr lang="en-US" sz="2000" dirty="0">
                <a:latin typeface="Times New Roman" pitchFamily="18" charset="0"/>
                <a:cs typeface="Times New Roman" pitchFamily="18" charset="0"/>
              </a:rPr>
              <a:t> </a:t>
            </a:r>
          </a:p>
          <a:p>
            <a:pPr algn="ctr"/>
            <a:endParaRPr lang="tr-TR" sz="2000" dirty="0">
              <a:solidFill>
                <a:prstClr val="black"/>
              </a:solidFill>
            </a:endParaRPr>
          </a:p>
        </p:txBody>
      </p:sp>
      <p:pic>
        <p:nvPicPr>
          <p:cNvPr id="8" name="Picture 2" descr="KARABÜK ÜNİVERSİTESİ LOGO ile ilgili görsel sonucu">
            <a:extLst>
              <a:ext uri="{FF2B5EF4-FFF2-40B4-BE49-F238E27FC236}">
                <a16:creationId xmlns:a16="http://schemas.microsoft.com/office/drawing/2014/main" id="{D2A1DEA0-3A32-4A6B-8F73-C7EE178A12E8}"/>
              </a:ext>
            </a:extLst>
          </p:cNvPr>
          <p:cNvPicPr>
            <a:picLocks noChangeAspect="1" noChangeArrowheads="1"/>
          </p:cNvPicPr>
          <p:nvPr/>
        </p:nvPicPr>
        <p:blipFill>
          <a:blip r:embed="rId5"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212197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1403648" y="1928801"/>
            <a:ext cx="6408712" cy="4216539"/>
          </a:xfrm>
          <a:prstGeom prst="rect">
            <a:avLst/>
          </a:prstGeom>
          <a:noFill/>
        </p:spPr>
        <p:txBody>
          <a:bodyPr wrap="square" rtlCol="0">
            <a:spAutoFit/>
          </a:bodyPr>
          <a:lstStyle/>
          <a:p>
            <a:r>
              <a:rPr lang="en-GB" sz="2800" b="1" i="1" dirty="0">
                <a:latin typeface="Times New Roman" pitchFamily="18" charset="0"/>
                <a:cs typeface="Times New Roman" pitchFamily="18" charset="0"/>
              </a:rPr>
              <a:t>Research Assistants</a:t>
            </a:r>
            <a:endParaRPr lang="tr-TR" sz="2800" b="1" i="1"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r>
              <a:rPr lang="en-GB" sz="2000" i="1" dirty="0"/>
              <a:t>Res. Assist.</a:t>
            </a:r>
            <a:r>
              <a:rPr lang="tr-TR" sz="2000" i="1" dirty="0"/>
              <a:t> Dr.</a:t>
            </a:r>
            <a:r>
              <a:rPr lang="en-GB" sz="2000" i="1" dirty="0"/>
              <a:t> </a:t>
            </a:r>
            <a:r>
              <a:rPr lang="tr-TR" sz="2000" i="1" dirty="0"/>
              <a:t>Mehmet Volkan AKSAY</a:t>
            </a:r>
            <a:endParaRPr lang="en-GB" sz="2000" i="1" dirty="0"/>
          </a:p>
          <a:p>
            <a:r>
              <a:rPr lang="en-GB" sz="2000" i="1" dirty="0"/>
              <a:t>Res. Assist. </a:t>
            </a:r>
            <a:r>
              <a:rPr lang="tr-TR" sz="2000" i="1" dirty="0"/>
              <a:t>Özgür İNANÇ</a:t>
            </a:r>
            <a:endParaRPr lang="en-GB" sz="2000" i="1" dirty="0"/>
          </a:p>
          <a:p>
            <a:r>
              <a:rPr lang="en-GB" sz="2000" i="1" dirty="0"/>
              <a:t>Res. Assist. </a:t>
            </a:r>
            <a:r>
              <a:rPr lang="tr-TR" sz="2000" i="1" dirty="0"/>
              <a:t>Ahmet CANAN</a:t>
            </a:r>
            <a:endParaRPr lang="en-GB" sz="2000" i="1" dirty="0"/>
          </a:p>
          <a:p>
            <a:r>
              <a:rPr lang="en-GB" sz="2000" i="1" dirty="0"/>
              <a:t>Res. Assist. </a:t>
            </a:r>
            <a:r>
              <a:rPr lang="tr-TR" sz="2000" i="1" dirty="0"/>
              <a:t>Yakup DAŞDEMİRLİ</a:t>
            </a:r>
          </a:p>
          <a:p>
            <a:r>
              <a:rPr lang="en-GB" sz="2000" i="1" dirty="0"/>
              <a:t>Res. Assist. </a:t>
            </a:r>
            <a:r>
              <a:rPr lang="tr-TR" sz="2000" i="1" dirty="0"/>
              <a:t>Hakan DUMRUL</a:t>
            </a:r>
          </a:p>
          <a:p>
            <a:r>
              <a:rPr lang="en-GB" sz="2000" i="1" dirty="0"/>
              <a:t>Res. Assist. </a:t>
            </a:r>
            <a:r>
              <a:rPr lang="tr-TR" sz="2000" i="1" dirty="0"/>
              <a:t>Edip TAŞKESEN</a:t>
            </a:r>
          </a:p>
          <a:p>
            <a:endParaRPr lang="en-GB" sz="2000" i="1" dirty="0"/>
          </a:p>
          <a:p>
            <a:endParaRPr lang="tr-TR"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endParaRPr lang="en-GB" sz="2000" b="1" dirty="0"/>
          </a:p>
        </p:txBody>
      </p:sp>
      <p:pic>
        <p:nvPicPr>
          <p:cNvPr id="8"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2" cstate="print"/>
          <a:srcRect/>
          <a:stretch>
            <a:fillRect/>
          </a:stretch>
        </p:blipFill>
        <p:spPr bwMode="auto">
          <a:xfrm>
            <a:off x="428596" y="476672"/>
            <a:ext cx="824990" cy="928694"/>
          </a:xfrm>
          <a:prstGeom prst="rect">
            <a:avLst/>
          </a:prstGeom>
          <a:noFill/>
        </p:spPr>
      </p:pic>
      <p:sp>
        <p:nvSpPr>
          <p:cNvPr id="3" name="Metin kutusu 2"/>
          <p:cNvSpPr txBox="1"/>
          <p:nvPr/>
        </p:nvSpPr>
        <p:spPr>
          <a:xfrm>
            <a:off x="971600" y="4895315"/>
            <a:ext cx="7488832" cy="707886"/>
          </a:xfrm>
          <a:prstGeom prst="rect">
            <a:avLst/>
          </a:prstGeom>
          <a:noFill/>
        </p:spPr>
        <p:txBody>
          <a:bodyPr wrap="square" rtlCol="0">
            <a:spAutoFit/>
          </a:bodyPr>
          <a:lstStyle/>
          <a:p>
            <a:pPr lvl="0" algn="ctr"/>
            <a:endParaRPr lang="tr-TR" sz="2000" b="1" u="sng" dirty="0">
              <a:solidFill>
                <a:prstClr val="black"/>
              </a:solidFill>
              <a:cs typeface="Times New Roman" pitchFamily="18" charset="0"/>
            </a:endParaRPr>
          </a:p>
          <a:p>
            <a:pPr lvl="0" algn="ctr"/>
            <a:endParaRPr lang="en-GB" sz="2000" b="1" u="sng" dirty="0">
              <a:solidFill>
                <a:prstClr val="black"/>
              </a:solidFill>
              <a:cs typeface="Times New Roman" pitchFamily="18" charset="0"/>
            </a:endParaRPr>
          </a:p>
        </p:txBody>
      </p:sp>
    </p:spTree>
    <p:extLst>
      <p:ext uri="{BB962C8B-B14F-4D97-AF65-F5344CB8AC3E}">
        <p14:creationId xmlns:p14="http://schemas.microsoft.com/office/powerpoint/2010/main" val="233815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normAutofit lnSpcReduction="10000"/>
          </a:bodyPr>
          <a:lstStyle/>
          <a:p>
            <a:pPr marL="109728" indent="0" algn="ctr">
              <a:buNone/>
            </a:pPr>
            <a:r>
              <a:rPr lang="tr-TR" sz="3600" dirty="0"/>
              <a:t>Laboratories</a:t>
            </a:r>
          </a:p>
          <a:p>
            <a:pPr marL="109728" indent="0" algn="ctr">
              <a:buNone/>
            </a:pPr>
            <a:endParaRPr lang="tr-TR" sz="3600" dirty="0"/>
          </a:p>
          <a:p>
            <a:r>
              <a:rPr lang="tr-TR" dirty="0"/>
              <a:t>Fluid Mechanics lab.</a:t>
            </a:r>
          </a:p>
          <a:p>
            <a:r>
              <a:rPr lang="tr-TR" dirty="0"/>
              <a:t>Heat lab.</a:t>
            </a:r>
          </a:p>
          <a:p>
            <a:r>
              <a:rPr lang="tr-TR" dirty="0"/>
              <a:t>HVAC Lab.</a:t>
            </a:r>
          </a:p>
          <a:p>
            <a:r>
              <a:rPr lang="tr-TR" dirty="0"/>
              <a:t>Mechanic lab.</a:t>
            </a:r>
          </a:p>
          <a:p>
            <a:endParaRPr lang="tr-TR" dirty="0"/>
          </a:p>
          <a:p>
            <a:endParaRPr lang="tr-TR"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223594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normAutofit fontScale="92500" lnSpcReduction="20000"/>
          </a:bodyPr>
          <a:lstStyle/>
          <a:p>
            <a:r>
              <a:rPr lang="tr-TR" kern="1200" dirty="0" err="1">
                <a:solidFill>
                  <a:schemeClr val="tx1"/>
                </a:solidFill>
                <a:latin typeface="+mn-lt"/>
                <a:ea typeface="+mn-ea"/>
                <a:cs typeface="+mn-cs"/>
              </a:rPr>
              <a:t>Mission</a:t>
            </a:r>
            <a:endParaRPr lang="tr-TR" kern="1200" dirty="0">
              <a:solidFill>
                <a:schemeClr val="tx1"/>
              </a:solidFill>
              <a:latin typeface="+mn-lt"/>
              <a:ea typeface="+mn-ea"/>
              <a:cs typeface="+mn-cs"/>
            </a:endParaRPr>
          </a:p>
          <a:p>
            <a:pPr marL="109728" indent="0" algn="just">
              <a:buNone/>
            </a:pPr>
            <a:endParaRPr lang="tr-TR" sz="1500" dirty="0"/>
          </a:p>
          <a:p>
            <a:pPr marL="109728" indent="0" algn="just">
              <a:buNone/>
            </a:pPr>
            <a:r>
              <a:rPr lang="en-GB" sz="2400" dirty="0"/>
              <a:t>Our mission is to train social and creative engineers who are fit for teamwork, responsible and sensitive to environment, can successfully take part in design, production, application and research-development studies of industrial and research institutions, possess a systematical approach in solving problems, have leader characteristics and conscience for economical and professional ethics by giving universally theoretical and practical bachelors and master education and on-the-job training in accordance with the ideals of Ataturk, modern and ethical values, crediting the superiority of law; to find solutions to the problems of the national industry by conducting research which produces information and technology in international le</a:t>
            </a:r>
            <a:r>
              <a:rPr lang="tr-TR" sz="2400" dirty="0"/>
              <a:t>vel</a:t>
            </a:r>
            <a:r>
              <a:rPr lang="tr-TR" sz="1600" dirty="0"/>
              <a:t>.</a:t>
            </a:r>
          </a:p>
        </p:txBody>
      </p:sp>
      <p:pic>
        <p:nvPicPr>
          <p:cNvPr id="5" name="Picture 2" descr="KARABÜK ÜNİVERSİTESİ LOGO ile ilgili görsel sonucu">
            <a:extLst>
              <a:ext uri="{FF2B5EF4-FFF2-40B4-BE49-F238E27FC236}">
                <a16:creationId xmlns:a16="http://schemas.microsoft.com/office/drawing/2014/main" id="{DA325353-0D86-43D5-A92E-ABEE84A86E0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279276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1110973"/>
            <a:ext cx="8229600" cy="1066800"/>
          </a:xfrm>
        </p:spPr>
        <p:txBody>
          <a:bodyPr/>
          <a:lstStyle/>
          <a:p>
            <a:r>
              <a:rPr lang="tr-TR" dirty="0"/>
              <a:t>Energy Systems Engineering</a:t>
            </a:r>
          </a:p>
        </p:txBody>
      </p:sp>
      <p:sp>
        <p:nvSpPr>
          <p:cNvPr id="3" name="Content Placeholder 2"/>
          <p:cNvSpPr>
            <a:spLocks noGrp="1"/>
          </p:cNvSpPr>
          <p:nvPr>
            <p:ph idx="1"/>
          </p:nvPr>
        </p:nvSpPr>
        <p:spPr>
          <a:xfrm>
            <a:off x="457200" y="2039667"/>
            <a:ext cx="8229600" cy="4325112"/>
          </a:xfrm>
        </p:spPr>
        <p:txBody>
          <a:bodyPr/>
          <a:lstStyle/>
          <a:p>
            <a:pPr marL="109728" lvl="0" indent="0">
              <a:buClr>
                <a:srgbClr val="E66C7D"/>
              </a:buClr>
              <a:buNone/>
            </a:pPr>
            <a:r>
              <a:rPr lang="tr-TR" dirty="0">
                <a:solidFill>
                  <a:prstClr val="black"/>
                </a:solidFill>
              </a:rPr>
              <a:t>Fluid Mechanics lab.</a:t>
            </a:r>
          </a:p>
          <a:p>
            <a:pPr marL="109728" indent="0">
              <a:buNone/>
            </a:pPr>
            <a:endParaRPr lang="tr-TR" dirty="0"/>
          </a:p>
          <a:p>
            <a:pPr marL="109728" indent="0">
              <a:buNone/>
            </a:pPr>
            <a:endParaRPr lang="tr-TR" dirty="0"/>
          </a:p>
          <a:p>
            <a:endParaRPr lang="tr-TR"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6" name="Resim 5" descr="iç mekan, yer, tablo, mutfak içeren bir resim&#10;&#10;Açıklama otomatik olarak oluşturuldu">
            <a:extLst>
              <a:ext uri="{FF2B5EF4-FFF2-40B4-BE49-F238E27FC236}">
                <a16:creationId xmlns:a16="http://schemas.microsoft.com/office/drawing/2014/main" id="{27406797-BF07-4463-917E-F2B71E9F6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563891"/>
            <a:ext cx="3888432" cy="3842244"/>
          </a:xfrm>
          <a:prstGeom prst="rect">
            <a:avLst/>
          </a:prstGeom>
        </p:spPr>
      </p:pic>
      <p:pic>
        <p:nvPicPr>
          <p:cNvPr id="8" name="Resim 7" descr="iç mekan, yer, mutfak, tablo içeren bir resim&#10;&#10;Açıklama otomatik olarak oluşturuldu">
            <a:extLst>
              <a:ext uri="{FF2B5EF4-FFF2-40B4-BE49-F238E27FC236}">
                <a16:creationId xmlns:a16="http://schemas.microsoft.com/office/drawing/2014/main" id="{63067320-AC06-46AF-8577-810CC93654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368" y="2543212"/>
            <a:ext cx="4093371" cy="3842245"/>
          </a:xfrm>
          <a:prstGeom prst="rect">
            <a:avLst/>
          </a:prstGeom>
        </p:spPr>
      </p:pic>
    </p:spTree>
    <p:extLst>
      <p:ext uri="{BB962C8B-B14F-4D97-AF65-F5344CB8AC3E}">
        <p14:creationId xmlns:p14="http://schemas.microsoft.com/office/powerpoint/2010/main" val="2933647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a:solidFill>
                  <a:srgbClr val="5A6378"/>
                </a:solidFill>
              </a:rPr>
              <a:t>Energy Systems Engineering</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dirty="0">
                <a:cs typeface="Times New Roman" pitchFamily="18" charset="0"/>
              </a:rPr>
              <a:t>Heat Lab.</a:t>
            </a:r>
          </a:p>
          <a:p>
            <a:pPr marL="109728" indent="0">
              <a:buClr>
                <a:schemeClr val="tx2"/>
              </a:buClr>
              <a:buNone/>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pic>
        <p:nvPicPr>
          <p:cNvPr id="6" name="Resim 5" descr="iç mekan, banyo, duvar, tuvalet içeren bir resim&#10;&#10;Açıklama otomatik olarak oluşturuldu">
            <a:extLst>
              <a:ext uri="{FF2B5EF4-FFF2-40B4-BE49-F238E27FC236}">
                <a16:creationId xmlns:a16="http://schemas.microsoft.com/office/drawing/2014/main" id="{10D79482-A11F-4BCC-8D17-0F4E4A078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96" y="2636912"/>
            <a:ext cx="3999388" cy="3672408"/>
          </a:xfrm>
          <a:prstGeom prst="rect">
            <a:avLst/>
          </a:prstGeom>
        </p:spPr>
      </p:pic>
      <p:pic>
        <p:nvPicPr>
          <p:cNvPr id="8" name="Resim 7" descr="iç mekan, yer, duvar, mutfak içeren bir resim&#10;&#10;Açıklama otomatik olarak oluşturuldu">
            <a:extLst>
              <a:ext uri="{FF2B5EF4-FFF2-40B4-BE49-F238E27FC236}">
                <a16:creationId xmlns:a16="http://schemas.microsoft.com/office/drawing/2014/main" id="{22C9965D-D19A-40ED-B0C7-94A5C94A0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8" y="2636912"/>
            <a:ext cx="3970782" cy="36724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a:solidFill>
                  <a:srgbClr val="5A6378"/>
                </a:solidFill>
              </a:rPr>
              <a:t>Energy Systems Engineering</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dirty="0">
                <a:cs typeface="Times New Roman" pitchFamily="18" charset="0"/>
              </a:rPr>
              <a:t>HVAC Lab</a:t>
            </a:r>
            <a:r>
              <a:rPr lang="tr-TR" dirty="0">
                <a:latin typeface="Times New Roman" pitchFamily="18" charset="0"/>
                <a:cs typeface="Times New Roman" pitchFamily="18" charset="0"/>
              </a:rPr>
              <a:t>.</a:t>
            </a:r>
          </a:p>
          <a:p>
            <a:pPr marL="109728" indent="0">
              <a:buClr>
                <a:schemeClr val="tx2"/>
              </a:buClr>
              <a:buNone/>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pic>
        <p:nvPicPr>
          <p:cNvPr id="6" name="Resim 5" descr="iç mekan, yer, mutfak, duvar içeren bir resim&#10;&#10;Açıklama otomatik olarak oluşturuldu">
            <a:extLst>
              <a:ext uri="{FF2B5EF4-FFF2-40B4-BE49-F238E27FC236}">
                <a16:creationId xmlns:a16="http://schemas.microsoft.com/office/drawing/2014/main" id="{B3CA3B6A-AA20-4A09-9C5C-CA4E75080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 y="2480697"/>
            <a:ext cx="3851920" cy="3714776"/>
          </a:xfrm>
          <a:prstGeom prst="rect">
            <a:avLst/>
          </a:prstGeom>
        </p:spPr>
      </p:pic>
      <p:pic>
        <p:nvPicPr>
          <p:cNvPr id="8" name="Resim 7" descr="iç mekan, yer, pencere, oda içeren bir resim&#10;&#10;Açıklama otomatik olarak oluşturuldu">
            <a:extLst>
              <a:ext uri="{FF2B5EF4-FFF2-40B4-BE49-F238E27FC236}">
                <a16:creationId xmlns:a16="http://schemas.microsoft.com/office/drawing/2014/main" id="{BFFE9783-018F-4CC3-A986-A63B5719C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880" y="2480697"/>
            <a:ext cx="3851920" cy="3714776"/>
          </a:xfrm>
          <a:prstGeom prst="rect">
            <a:avLst/>
          </a:prstGeom>
        </p:spPr>
      </p:pic>
    </p:spTree>
    <p:extLst>
      <p:ext uri="{BB962C8B-B14F-4D97-AF65-F5344CB8AC3E}">
        <p14:creationId xmlns:p14="http://schemas.microsoft.com/office/powerpoint/2010/main" val="4036942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a:solidFill>
                  <a:srgbClr val="5A6378"/>
                </a:solidFill>
              </a:rPr>
              <a:t>Energy Systems Engineering</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dirty="0">
                <a:cs typeface="Times New Roman" pitchFamily="18" charset="0"/>
              </a:rPr>
              <a:t>Mechanic Lab.</a:t>
            </a:r>
          </a:p>
          <a:p>
            <a:pPr marL="109728" indent="0">
              <a:buClr>
                <a:schemeClr val="tx2"/>
              </a:buClr>
              <a:buNone/>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pic>
        <p:nvPicPr>
          <p:cNvPr id="6" name="Resim 5" descr="yer, iç mekan, pencere, oda içeren bir resim&#10;&#10;Açıklama otomatik olarak oluşturuldu">
            <a:extLst>
              <a:ext uri="{FF2B5EF4-FFF2-40B4-BE49-F238E27FC236}">
                <a16:creationId xmlns:a16="http://schemas.microsoft.com/office/drawing/2014/main" id="{A5F17AC6-9C9F-49AE-89B2-3E35E37CF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00306"/>
            <a:ext cx="8229600" cy="3953030"/>
          </a:xfrm>
          <a:prstGeom prst="rect">
            <a:avLst/>
          </a:prstGeom>
        </p:spPr>
      </p:pic>
    </p:spTree>
    <p:extLst>
      <p:ext uri="{BB962C8B-B14F-4D97-AF65-F5344CB8AC3E}">
        <p14:creationId xmlns:p14="http://schemas.microsoft.com/office/powerpoint/2010/main" val="2916222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err="1">
                <a:latin typeface="Times New Roman" pitchFamily="18" charset="0"/>
                <a:cs typeface="Times New Roman" pitchFamily="18" charset="0"/>
              </a:rPr>
              <a:t>Projects</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523964"/>
          </a:xfrm>
        </p:spPr>
        <p:txBody>
          <a:bodyPr>
            <a:noAutofit/>
          </a:bodyPr>
          <a:lstStyle/>
          <a:p>
            <a:pPr algn="just">
              <a:buClr>
                <a:schemeClr val="tx2"/>
              </a:buClr>
              <a:buFont typeface="Wingdings" pitchFamily="2" charset="2"/>
              <a:buChar char="v"/>
            </a:pPr>
            <a:r>
              <a:rPr lang="en-GB" sz="1800" dirty="0">
                <a:cs typeface="Times New Roman" pitchFamily="18" charset="0"/>
              </a:rPr>
              <a:t>Determination of Optimum Operating Conditions for Biogas Production by Anaerobic Coffermantation Method of Different Tumble Wastes. KBÜ-BAP-16/2-DR-082</a:t>
            </a:r>
            <a:endParaRPr lang="tr-TR" sz="1800" dirty="0">
              <a:cs typeface="Times New Roman" pitchFamily="18" charset="0"/>
            </a:endParaRPr>
          </a:p>
          <a:p>
            <a:pPr algn="just">
              <a:buClr>
                <a:schemeClr val="tx2"/>
              </a:buClr>
              <a:buFont typeface="Wingdings" pitchFamily="2" charset="2"/>
              <a:buChar char="v"/>
            </a:pPr>
            <a:r>
              <a:rPr lang="en-GB" sz="1800" dirty="0">
                <a:cs typeface="Times New Roman" pitchFamily="18" charset="0"/>
              </a:rPr>
              <a:t>Condensed Photovoltaıc Panel Desıgn, Manufacturıng And Experımental Analysıs</a:t>
            </a:r>
            <a:r>
              <a:rPr lang="tr-TR" sz="1800" dirty="0">
                <a:cs typeface="Times New Roman" pitchFamily="18" charset="0"/>
              </a:rPr>
              <a:t>. KBÜBAP-17-DR-199</a:t>
            </a:r>
          </a:p>
          <a:p>
            <a:pPr algn="just">
              <a:buClr>
                <a:schemeClr val="tx2"/>
              </a:buClr>
              <a:buFont typeface="Wingdings" pitchFamily="2" charset="2"/>
              <a:buChar char="v"/>
            </a:pPr>
            <a:r>
              <a:rPr lang="en-GB" sz="1800" dirty="0">
                <a:cs typeface="Times New Roman" pitchFamily="18" charset="0"/>
              </a:rPr>
              <a:t>Design and Analysis of Solar Energetic Air Collecting</a:t>
            </a:r>
            <a:r>
              <a:rPr lang="tr-TR" sz="1800" dirty="0">
                <a:cs typeface="Times New Roman" pitchFamily="18" charset="0"/>
              </a:rPr>
              <a:t> and </a:t>
            </a:r>
            <a:r>
              <a:rPr lang="en-GB" sz="1800" dirty="0">
                <a:cs typeface="Times New Roman" pitchFamily="18" charset="0"/>
              </a:rPr>
              <a:t>with PV / T Collector Supported Solar Energized Air Collector</a:t>
            </a:r>
            <a:r>
              <a:rPr lang="tr-TR" sz="1800" dirty="0">
                <a:cs typeface="Times New Roman" pitchFamily="18" charset="0"/>
              </a:rPr>
              <a:t> </a:t>
            </a:r>
            <a:r>
              <a:rPr lang="en-GB" sz="1800" dirty="0">
                <a:cs typeface="Times New Roman" pitchFamily="18" charset="0"/>
              </a:rPr>
              <a:t>Drying Systems</a:t>
            </a:r>
            <a:r>
              <a:rPr lang="tr-TR" sz="1800" dirty="0">
                <a:cs typeface="Times New Roman" pitchFamily="18" charset="0"/>
              </a:rPr>
              <a:t>. </a:t>
            </a:r>
            <a:r>
              <a:rPr lang="en-GB" sz="1800" dirty="0">
                <a:cs typeface="Times New Roman" pitchFamily="18" charset="0"/>
              </a:rPr>
              <a:t>KBÜBAP-17-YL-245</a:t>
            </a:r>
            <a:endParaRPr lang="tr-TR" sz="1800" dirty="0">
              <a:cs typeface="Times New Roman" pitchFamily="18" charset="0"/>
            </a:endParaRPr>
          </a:p>
          <a:p>
            <a:pPr algn="just">
              <a:buClr>
                <a:schemeClr val="tx2"/>
              </a:buClr>
              <a:buFont typeface="Wingdings" pitchFamily="2" charset="2"/>
              <a:buChar char="v"/>
            </a:pPr>
            <a:r>
              <a:rPr lang="en-GB" sz="1800" dirty="0">
                <a:cs typeface="Times New Roman" pitchFamily="18" charset="0"/>
              </a:rPr>
              <a:t>Experimental and theoretical investigation of nano fluid hybrid PV / T system. KBÜBAP-17-DR-262	</a:t>
            </a:r>
            <a:endParaRPr lang="tr-TR" sz="1800" dirty="0">
              <a:cs typeface="Times New Roman" pitchFamily="18" charset="0"/>
            </a:endParaRPr>
          </a:p>
          <a:p>
            <a:pPr algn="just">
              <a:buClr>
                <a:schemeClr val="tx2"/>
              </a:buClr>
              <a:buFont typeface="Wingdings" pitchFamily="2" charset="2"/>
              <a:buChar char="v"/>
            </a:pPr>
            <a:r>
              <a:rPr lang="en-GB" sz="1800" dirty="0">
                <a:cs typeface="Times New Roman" pitchFamily="18" charset="0"/>
              </a:rPr>
              <a:t>Experimental investigation of hydrogen storage in multi-walled carbon nanotubes with various nanoparticles</a:t>
            </a:r>
            <a:r>
              <a:rPr lang="tr-TR" sz="1800" dirty="0">
                <a:cs typeface="Times New Roman" pitchFamily="18" charset="0"/>
              </a:rPr>
              <a:t>. KBÜ-BAP-16/1-DR-081	</a:t>
            </a:r>
          </a:p>
          <a:p>
            <a:pPr algn="just">
              <a:buClr>
                <a:schemeClr val="tx2"/>
              </a:buClr>
              <a:buFont typeface="Wingdings" pitchFamily="2" charset="2"/>
              <a:buChar char="v"/>
            </a:pPr>
            <a:r>
              <a:rPr lang="en-GB" sz="1800" dirty="0">
                <a:cs typeface="Times New Roman" pitchFamily="18" charset="0"/>
              </a:rPr>
              <a:t>Numerical Investigation of Laminer Flow and Forced Heat Transport of Nanoparticles in Sudden Expansion Channels with Calculated Fluid Dynamics</a:t>
            </a:r>
            <a:r>
              <a:rPr lang="tr-TR" sz="1800" dirty="0">
                <a:cs typeface="Times New Roman" pitchFamily="18" charset="0"/>
              </a:rPr>
              <a:t>. </a:t>
            </a:r>
            <a:r>
              <a:rPr lang="en-GB" sz="1800" dirty="0">
                <a:cs typeface="Times New Roman" pitchFamily="18" charset="0"/>
              </a:rPr>
              <a:t>KBÜ-BAP-16/1-YL-101	</a:t>
            </a:r>
            <a:endParaRPr lang="tr-TR" sz="1800" dirty="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spTree>
    <p:extLst>
      <p:ext uri="{BB962C8B-B14F-4D97-AF65-F5344CB8AC3E}">
        <p14:creationId xmlns:p14="http://schemas.microsoft.com/office/powerpoint/2010/main" val="319926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err="1">
                <a:latin typeface="Times New Roman" pitchFamily="18" charset="0"/>
                <a:cs typeface="Times New Roman" pitchFamily="18" charset="0"/>
              </a:rPr>
              <a:t>Awards</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sz="2000" b="1" i="1" dirty="0">
                <a:cs typeface="Times New Roman" pitchFamily="18" charset="0"/>
              </a:rPr>
              <a:t>Name of the </a:t>
            </a:r>
            <a:r>
              <a:rPr lang="tr-TR" sz="2000" b="1" i="1" dirty="0" err="1">
                <a:cs typeface="Times New Roman" pitchFamily="18" charset="0"/>
              </a:rPr>
              <a:t>competition</a:t>
            </a:r>
            <a:r>
              <a:rPr lang="tr-TR" sz="2000" b="1" i="1" dirty="0">
                <a:cs typeface="Times New Roman" pitchFamily="18" charset="0"/>
              </a:rPr>
              <a:t>: </a:t>
            </a:r>
            <a:r>
              <a:rPr lang="en-GB" sz="1600" dirty="0"/>
              <a:t>İklimlendirme Sanayi Ürün ve Mühendislik Tasarım</a:t>
            </a:r>
            <a:r>
              <a:rPr lang="tr-TR" sz="1600" dirty="0"/>
              <a:t> 2017 </a:t>
            </a:r>
            <a:r>
              <a:rPr lang="en-GB" sz="1600" dirty="0"/>
              <a:t> </a:t>
            </a:r>
            <a:r>
              <a:rPr lang="tr-TR" sz="1600" dirty="0"/>
              <a:t>(Air Conditioning Industry Product and Engineering Design)</a:t>
            </a:r>
            <a:r>
              <a:rPr lang="tr-TR" sz="1600" dirty="0">
                <a:cs typeface="Times New Roman" pitchFamily="18" charset="0"/>
              </a:rPr>
              <a:t> </a:t>
            </a:r>
          </a:p>
          <a:p>
            <a:pPr>
              <a:buClr>
                <a:schemeClr val="tx2"/>
              </a:buClr>
            </a:pPr>
            <a:r>
              <a:rPr lang="tr-TR" sz="2000" b="1" i="1" dirty="0">
                <a:cs typeface="Times New Roman" pitchFamily="18" charset="0"/>
              </a:rPr>
              <a:t>Name of the project: </a:t>
            </a:r>
            <a:r>
              <a:rPr lang="en-GB" sz="1600" dirty="0">
                <a:cs typeface="Times New Roman" pitchFamily="18" charset="0"/>
              </a:rPr>
              <a:t>Solar Collect</a:t>
            </a:r>
            <a:r>
              <a:rPr lang="tr-TR" sz="1600" dirty="0">
                <a:cs typeface="Times New Roman" pitchFamily="18" charset="0"/>
              </a:rPr>
              <a:t>or </a:t>
            </a:r>
            <a:r>
              <a:rPr lang="tr-TR" sz="1600" dirty="0" err="1">
                <a:cs typeface="Times New Roman" pitchFamily="18" charset="0"/>
              </a:rPr>
              <a:t>with</a:t>
            </a:r>
            <a:r>
              <a:rPr lang="en-GB" sz="1600" dirty="0">
                <a:cs typeface="Times New Roman" pitchFamily="18" charset="0"/>
              </a:rPr>
              <a:t> condensing heat storage</a:t>
            </a:r>
            <a:endParaRPr lang="tr-TR" sz="1600" dirty="0">
              <a:cs typeface="Times New Roman" pitchFamily="18" charset="0"/>
            </a:endParaRPr>
          </a:p>
          <a:p>
            <a:pPr>
              <a:buClr>
                <a:schemeClr val="tx2"/>
              </a:buClr>
            </a:pPr>
            <a:r>
              <a:rPr lang="tr-TR" sz="1800" dirty="0">
                <a:cs typeface="Times New Roman" pitchFamily="18" charset="0"/>
              </a:rPr>
              <a:t>Award : 2nd  - 15.000 TL</a:t>
            </a:r>
          </a:p>
          <a:p>
            <a:pPr marL="109728" indent="0">
              <a:buClr>
                <a:schemeClr val="tx2"/>
              </a:buClr>
              <a:buNone/>
            </a:pPr>
            <a:endParaRPr lang="tr-TR" sz="1800" dirty="0">
              <a:cs typeface="Times New Roman" pitchFamily="18" charset="0"/>
            </a:endParaRPr>
          </a:p>
          <a:p>
            <a:pPr>
              <a:buClr>
                <a:schemeClr val="tx2"/>
              </a:buClr>
            </a:pPr>
            <a:r>
              <a:rPr lang="tr-TR" sz="1800" dirty="0">
                <a:cs typeface="Times New Roman" pitchFamily="18" charset="0"/>
              </a:rPr>
              <a:t>Prof.Dr. İlhan CEYLAN</a:t>
            </a:r>
          </a:p>
          <a:p>
            <a:pPr>
              <a:buClr>
                <a:schemeClr val="tx2"/>
              </a:buClr>
            </a:pPr>
            <a:r>
              <a:rPr lang="tr-TR" sz="1800" dirty="0">
                <a:cs typeface="Times New Roman" pitchFamily="18" charset="0"/>
              </a:rPr>
              <a:t>M. Tolunay GÖKER, </a:t>
            </a:r>
          </a:p>
          <a:p>
            <a:pPr>
              <a:buClr>
                <a:schemeClr val="tx2"/>
              </a:buClr>
            </a:pPr>
            <a:r>
              <a:rPr lang="tr-TR" sz="1800" dirty="0">
                <a:cs typeface="Times New Roman" pitchFamily="18" charset="0"/>
              </a:rPr>
              <a:t>Atakan YENİLİKÇİ, </a:t>
            </a:r>
          </a:p>
          <a:p>
            <a:pPr>
              <a:buClr>
                <a:schemeClr val="tx2"/>
              </a:buClr>
            </a:pPr>
            <a:r>
              <a:rPr lang="tr-TR" sz="1800" dirty="0">
                <a:cs typeface="Times New Roman" pitchFamily="18" charset="0"/>
              </a:rPr>
              <a:t>Naim ÖZETÇİ, </a:t>
            </a:r>
          </a:p>
          <a:p>
            <a:pPr>
              <a:buClr>
                <a:schemeClr val="tx2"/>
              </a:buClr>
            </a:pPr>
            <a:r>
              <a:rPr lang="tr-TR" sz="1800" dirty="0">
                <a:cs typeface="Times New Roman" pitchFamily="18" charset="0"/>
              </a:rPr>
              <a:t>Halit Akın ÖRS,</a:t>
            </a:r>
          </a:p>
          <a:p>
            <a:pPr>
              <a:buClr>
                <a:schemeClr val="tx2"/>
              </a:buClr>
            </a:pPr>
            <a:r>
              <a:rPr lang="tr-TR" sz="1800" dirty="0">
                <a:cs typeface="Times New Roman" pitchFamily="18" charset="0"/>
              </a:rPr>
              <a:t>Selim ADAKUL.</a:t>
            </a:r>
          </a:p>
          <a:p>
            <a:pPr>
              <a:buClr>
                <a:schemeClr val="tx2"/>
              </a:buClr>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pic>
        <p:nvPicPr>
          <p:cNvPr id="16388" name="Picture 4" descr="C:\Documents and Settings\volkan\Desktop\Yeni Bitmap Resm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68960"/>
            <a:ext cx="48965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5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err="1">
                <a:latin typeface="Times New Roman" pitchFamily="18" charset="0"/>
                <a:cs typeface="Times New Roman" pitchFamily="18" charset="0"/>
              </a:rPr>
              <a:t>Employment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Fields</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marL="109728" indent="0">
              <a:buClr>
                <a:schemeClr val="tx2"/>
              </a:buClr>
              <a:buNone/>
            </a:pPr>
            <a:r>
              <a:rPr lang="en-GB" dirty="0"/>
              <a:t>Energy systems engineers pursue a variety of jobs and occupations.</a:t>
            </a:r>
            <a:endParaRPr lang="tr-TR" dirty="0"/>
          </a:p>
          <a:p>
            <a:pPr>
              <a:buClr>
                <a:schemeClr val="tx2"/>
              </a:buClr>
            </a:pPr>
            <a:r>
              <a:rPr lang="en-GB" dirty="0"/>
              <a:t>Design of HVAC systems</a:t>
            </a:r>
            <a:endParaRPr lang="tr-TR" dirty="0"/>
          </a:p>
          <a:p>
            <a:pPr>
              <a:buClr>
                <a:schemeClr val="tx2"/>
              </a:buClr>
            </a:pPr>
            <a:r>
              <a:rPr lang="tr-TR" dirty="0"/>
              <a:t>Solar and Wind </a:t>
            </a:r>
            <a:r>
              <a:rPr lang="en-GB" dirty="0"/>
              <a:t>energy</a:t>
            </a:r>
            <a:r>
              <a:rPr lang="tr-TR" dirty="0"/>
              <a:t> plants</a:t>
            </a:r>
            <a:r>
              <a:rPr lang="en-GB" dirty="0"/>
              <a:t>, </a:t>
            </a:r>
            <a:endParaRPr lang="tr-TR" dirty="0"/>
          </a:p>
          <a:p>
            <a:pPr>
              <a:buClr>
                <a:schemeClr val="tx2"/>
              </a:buClr>
            </a:pPr>
            <a:r>
              <a:rPr lang="en-GB" dirty="0"/>
              <a:t>Hydrogen energy</a:t>
            </a:r>
            <a:r>
              <a:rPr lang="tr-TR" dirty="0"/>
              <a:t>,</a:t>
            </a:r>
          </a:p>
          <a:p>
            <a:pPr lvl="0">
              <a:buClr>
                <a:srgbClr val="5A6378"/>
              </a:buClr>
            </a:pPr>
            <a:r>
              <a:rPr lang="en-GB" dirty="0">
                <a:solidFill>
                  <a:prstClr val="black"/>
                </a:solidFill>
              </a:rPr>
              <a:t>N</a:t>
            </a:r>
            <a:r>
              <a:rPr lang="tr-TR" dirty="0">
                <a:solidFill>
                  <a:prstClr val="black"/>
                </a:solidFill>
              </a:rPr>
              <a:t>uc</a:t>
            </a:r>
            <a:r>
              <a:rPr lang="en-GB" dirty="0">
                <a:solidFill>
                  <a:prstClr val="black"/>
                </a:solidFill>
              </a:rPr>
              <a:t>le</a:t>
            </a:r>
            <a:r>
              <a:rPr lang="tr-TR" dirty="0">
                <a:solidFill>
                  <a:prstClr val="black"/>
                </a:solidFill>
              </a:rPr>
              <a:t>a</a:t>
            </a:r>
            <a:r>
              <a:rPr lang="en-GB" dirty="0">
                <a:solidFill>
                  <a:prstClr val="black"/>
                </a:solidFill>
              </a:rPr>
              <a:t>r energy, </a:t>
            </a:r>
            <a:endParaRPr lang="tr-TR" dirty="0"/>
          </a:p>
          <a:p>
            <a:pPr>
              <a:buClr>
                <a:schemeClr val="tx2"/>
              </a:buClr>
            </a:pPr>
            <a:r>
              <a:rPr lang="tr-TR" dirty="0"/>
              <a:t>Energy </a:t>
            </a:r>
            <a:r>
              <a:rPr lang="en-GB" dirty="0"/>
              <a:t>Efficiency</a:t>
            </a:r>
            <a:r>
              <a:rPr lang="tr-TR" dirty="0"/>
              <a:t> and Management,</a:t>
            </a:r>
          </a:p>
          <a:p>
            <a:pPr>
              <a:buClr>
                <a:schemeClr val="tx2"/>
              </a:buClr>
            </a:pPr>
            <a:r>
              <a:rPr lang="tr-TR" dirty="0"/>
              <a:t>Thermal plants,</a:t>
            </a:r>
          </a:p>
          <a:p>
            <a:pPr lvl="0">
              <a:buClr>
                <a:srgbClr val="5A6378"/>
              </a:buClr>
            </a:pPr>
            <a:r>
              <a:rPr lang="tr-TR" dirty="0">
                <a:solidFill>
                  <a:prstClr val="black"/>
                </a:solidFill>
              </a:rPr>
              <a:t>N</a:t>
            </a:r>
            <a:r>
              <a:rPr lang="en-GB" dirty="0">
                <a:solidFill>
                  <a:prstClr val="black"/>
                </a:solidFill>
              </a:rPr>
              <a:t>ew generation renewable energy systems</a:t>
            </a:r>
            <a:r>
              <a:rPr lang="tr-TR" dirty="0">
                <a:solidFill>
                  <a:prstClr val="black"/>
                </a:solidFill>
              </a:rPr>
              <a:t>.</a:t>
            </a:r>
          </a:p>
          <a:p>
            <a:pPr marL="109728" lvl="0" indent="0">
              <a:buClr>
                <a:srgbClr val="5A6378"/>
              </a:buClr>
              <a:buNone/>
            </a:pPr>
            <a:endParaRPr lang="tr-TR" dirty="0">
              <a:solidFill>
                <a:prstClr val="black"/>
              </a:solidFill>
            </a:endParaRPr>
          </a:p>
          <a:p>
            <a:pPr>
              <a:buClr>
                <a:schemeClr val="tx2"/>
              </a:buClr>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Energy Systems Engineering</a:t>
            </a:r>
          </a:p>
        </p:txBody>
      </p:sp>
      <p:sp>
        <p:nvSpPr>
          <p:cNvPr id="3" name="Content Placeholder 2"/>
          <p:cNvSpPr>
            <a:spLocks noGrp="1"/>
          </p:cNvSpPr>
          <p:nvPr>
            <p:ph idx="1"/>
          </p:nvPr>
        </p:nvSpPr>
        <p:spPr/>
        <p:txBody>
          <a:bodyPr>
            <a:normAutofit fontScale="92500" lnSpcReduction="20000"/>
          </a:bodyPr>
          <a:lstStyle/>
          <a:p>
            <a:pPr marL="82296" indent="0" algn="ctr">
              <a:buNone/>
            </a:pPr>
            <a:r>
              <a:rPr lang="tr-TR" sz="3600" dirty="0" err="1"/>
              <a:t>Contact</a:t>
            </a:r>
            <a:r>
              <a:rPr lang="tr-TR" sz="3600" dirty="0"/>
              <a:t> Information</a:t>
            </a:r>
          </a:p>
          <a:p>
            <a:pPr marL="82296" indent="0">
              <a:buNone/>
            </a:pPr>
            <a:endParaRPr lang="tr-TR" dirty="0"/>
          </a:p>
          <a:p>
            <a:pPr marL="82296" indent="0">
              <a:buNone/>
            </a:pPr>
            <a:r>
              <a:rPr lang="tr-TR" b="1" i="1" dirty="0"/>
              <a:t>Postal address: </a:t>
            </a:r>
            <a:r>
              <a:rPr lang="en-GB" i="1" dirty="0" err="1"/>
              <a:t>Balıklarkayası</a:t>
            </a:r>
            <a:r>
              <a:rPr lang="en-GB" i="1" dirty="0"/>
              <a:t> </a:t>
            </a:r>
            <a:r>
              <a:rPr lang="tr-TR" i="1" dirty="0"/>
              <a:t>M</a:t>
            </a:r>
            <a:r>
              <a:rPr lang="en-GB" i="1" dirty="0" err="1"/>
              <a:t>evkii</a:t>
            </a:r>
            <a:r>
              <a:rPr lang="en-GB" i="1" dirty="0"/>
              <a:t>, Demir </a:t>
            </a:r>
            <a:r>
              <a:rPr lang="en-GB" i="1" dirty="0" err="1"/>
              <a:t>Çelik</a:t>
            </a:r>
            <a:r>
              <a:rPr lang="en-GB" i="1" dirty="0"/>
              <a:t> </a:t>
            </a:r>
            <a:r>
              <a:rPr lang="tr-TR" i="1" dirty="0"/>
              <a:t>K</a:t>
            </a:r>
            <a:r>
              <a:rPr lang="en-GB" i="1" dirty="0" err="1"/>
              <a:t>ampüsü</a:t>
            </a:r>
            <a:r>
              <a:rPr lang="en-GB" i="1" dirty="0"/>
              <a:t>, Teknoloji Fakültesi 78050 Karabük/Türkiye </a:t>
            </a:r>
            <a:endParaRPr lang="tr-TR" i="1" dirty="0"/>
          </a:p>
          <a:p>
            <a:pPr marL="82296" indent="0">
              <a:buNone/>
            </a:pPr>
            <a:endParaRPr lang="tr-TR" i="1" dirty="0"/>
          </a:p>
          <a:p>
            <a:pPr marL="82296" indent="0">
              <a:buNone/>
            </a:pPr>
            <a:r>
              <a:rPr lang="tr-TR" b="1" i="1" dirty="0"/>
              <a:t>Department web page:</a:t>
            </a:r>
          </a:p>
          <a:p>
            <a:pPr marL="82296" indent="0">
              <a:buNone/>
            </a:pPr>
            <a:r>
              <a:rPr lang="tr-TR" i="1" dirty="0"/>
              <a:t>http://teknoloji.karabuk.edu.tr/enerjisistemleri-en</a:t>
            </a:r>
          </a:p>
          <a:p>
            <a:pPr marL="82296" indent="0">
              <a:buNone/>
            </a:pPr>
            <a:endParaRPr lang="tr-TR" i="1" dirty="0"/>
          </a:p>
          <a:p>
            <a:pPr marL="82296" lvl="0" indent="0">
              <a:buClr>
                <a:srgbClr val="E66C7D"/>
              </a:buClr>
              <a:buNone/>
            </a:pPr>
            <a:r>
              <a:rPr lang="tr-TR" i="1" dirty="0"/>
              <a:t>E-mail: </a:t>
            </a:r>
            <a:r>
              <a:rPr lang="en-GB" sz="2600" i="1" u="sng" dirty="0">
                <a:solidFill>
                  <a:srgbClr val="0070C0"/>
                </a:solidFill>
              </a:rPr>
              <a:t>teknolojifakultesi@karabuk.edu.tr</a:t>
            </a:r>
            <a:endParaRPr lang="tr-TR" sz="2600" i="1" u="sng" dirty="0">
              <a:solidFill>
                <a:srgbClr val="0070C0"/>
              </a:solidFill>
            </a:endParaRPr>
          </a:p>
          <a:p>
            <a:pPr marL="82296" indent="0">
              <a:buNone/>
            </a:pPr>
            <a:endParaRPr lang="tr-TR" i="1"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96F45606-B32F-422C-98EE-BFDB341EF715}"/>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383851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 </a:t>
            </a:r>
            <a:r>
              <a:rPr lang="tr-TR" dirty="0"/>
              <a:t>Engineering</a:t>
            </a:r>
          </a:p>
        </p:txBody>
      </p:sp>
      <p:sp>
        <p:nvSpPr>
          <p:cNvPr id="3" name="Content Placeholder 2"/>
          <p:cNvSpPr>
            <a:spLocks noGrp="1"/>
          </p:cNvSpPr>
          <p:nvPr>
            <p:ph idx="1"/>
          </p:nvPr>
        </p:nvSpPr>
        <p:spPr/>
        <p:txBody>
          <a:bodyPr>
            <a:normAutofit fontScale="77500" lnSpcReduction="20000"/>
          </a:bodyPr>
          <a:lstStyle/>
          <a:p>
            <a:r>
              <a:rPr lang="tr-TR" sz="3200" kern="1200" dirty="0">
                <a:solidFill>
                  <a:schemeClr val="tx1"/>
                </a:solidFill>
                <a:latin typeface="+mn-lt"/>
                <a:ea typeface="+mn-ea"/>
                <a:cs typeface="+mn-cs"/>
              </a:rPr>
              <a:t>Vision</a:t>
            </a:r>
          </a:p>
          <a:p>
            <a:pPr marL="109728" indent="0" algn="just">
              <a:buNone/>
            </a:pPr>
            <a:r>
              <a:rPr lang="en-GB" sz="2400" dirty="0"/>
              <a:t>The vision of our faculty is to become a research institution possessing developed organizational connections with the national and international science and technology world and the industry, a strong institutional identity and culture, which gives education in equivalence with similar faculties of national and international qualified universities. So as to actualize our mission, we aim to become a respected and approved faculty serving its country, consistently updating its research, development, instruction and education infrastructure, having academic staff who prioritize research, modern science and technology along with life-long learning and instruction. The lesson plans and contents of our Faculty of Technology have been developed in according with the needs of the Turkish industry, taking into account the principles of competent engineering (MUDEK- Association for Evaluation and Accreditation of Engineering Programs) and Europe (Erasmus-Socrates) and USA (ABET) education programs.</a:t>
            </a:r>
            <a:endParaRPr lang="tr-TR" sz="2400" dirty="0"/>
          </a:p>
        </p:txBody>
      </p:sp>
      <p:pic>
        <p:nvPicPr>
          <p:cNvPr id="5" name="Picture 2" descr="KARABÜK ÜNİVERSİTESİ LOGO ile ilgili görsel sonucu">
            <a:extLst>
              <a:ext uri="{FF2B5EF4-FFF2-40B4-BE49-F238E27FC236}">
                <a16:creationId xmlns:a16="http://schemas.microsoft.com/office/drawing/2014/main" id="{DA325353-0D86-43D5-A92E-ABEE84A86E0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165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457200" y="2209800"/>
            <a:ext cx="7786928" cy="4093428"/>
          </a:xfrm>
          <a:prstGeom prst="rect">
            <a:avLst/>
          </a:prstGeom>
          <a:noFill/>
        </p:spPr>
        <p:txBody>
          <a:bodyPr wrap="square" rtlCol="0">
            <a:spAutoFit/>
          </a:bodyPr>
          <a:lstStyle/>
          <a:p>
            <a:pPr algn="just"/>
            <a:r>
              <a:rPr lang="en-GB" sz="2000" dirty="0"/>
              <a:t>Energy Systems Engineering Department is within the Technology Faculty and education has been formed in two periods </a:t>
            </a:r>
            <a:r>
              <a:rPr lang="tr-TR" sz="2000" dirty="0"/>
              <a:t>of</a:t>
            </a:r>
            <a:r>
              <a:rPr lang="en-GB" sz="2000" dirty="0"/>
              <a:t> a day</a:t>
            </a:r>
            <a:r>
              <a:rPr lang="tr-TR" sz="2000" dirty="0"/>
              <a:t> </a:t>
            </a:r>
            <a:r>
              <a:rPr lang="en-GB" sz="2000" dirty="0"/>
              <a:t>(I. and II. education period)</a:t>
            </a:r>
            <a:r>
              <a:rPr lang="tr-TR" sz="2000" dirty="0"/>
              <a:t>. </a:t>
            </a:r>
            <a:r>
              <a:rPr lang="en-GB" sz="2000" dirty="0"/>
              <a:t>This department educational program is 4 year for undergraduate level students. Furthermore, students are registered from (MTOK) continue to 1 year scientific preperation program. </a:t>
            </a:r>
            <a:r>
              <a:rPr lang="tr-TR" sz="2000" dirty="0"/>
              <a:t>E</a:t>
            </a:r>
            <a:r>
              <a:rPr lang="en-GB" sz="2000" dirty="0"/>
              <a:t>ducational language of the department is Turkish. </a:t>
            </a:r>
            <a:endParaRPr lang="tr-TR" sz="2000" dirty="0"/>
          </a:p>
          <a:p>
            <a:pPr algn="just"/>
            <a:endParaRPr lang="tr-TR" sz="2000" dirty="0"/>
          </a:p>
          <a:p>
            <a:pPr algn="just"/>
            <a:r>
              <a:rPr lang="en-GB" sz="2000" dirty="0"/>
              <a:t>Graduated students have a general range of knowledge</a:t>
            </a:r>
            <a:r>
              <a:rPr lang="tr-TR" sz="2000" dirty="0"/>
              <a:t> and </a:t>
            </a:r>
            <a:r>
              <a:rPr lang="en-GB" sz="2000" dirty="0"/>
              <a:t>satisfy the requirements of energy workshop, and can work international projects with other colleaques. Design of HVAC systems, new generation renewable energy systems, N</a:t>
            </a:r>
            <a:r>
              <a:rPr lang="tr-TR" sz="2000" dirty="0"/>
              <a:t>uclea</a:t>
            </a:r>
            <a:r>
              <a:rPr lang="en-GB" sz="2000" dirty="0"/>
              <a:t>r energy, Hydrogen energy and Efficiency analyses of a system </a:t>
            </a:r>
            <a:r>
              <a:rPr lang="tr-TR" sz="2000" dirty="0" err="1"/>
              <a:t>are</a:t>
            </a:r>
            <a:r>
              <a:rPr lang="en-GB" sz="2000" dirty="0"/>
              <a:t> gained </a:t>
            </a:r>
            <a:r>
              <a:rPr lang="tr-TR" sz="2000" dirty="0" err="1"/>
              <a:t>by</a:t>
            </a:r>
            <a:r>
              <a:rPr lang="tr-TR" sz="2000" dirty="0"/>
              <a:t> the </a:t>
            </a:r>
            <a:r>
              <a:rPr lang="en-GB" sz="2000" dirty="0"/>
              <a:t>students along their eduation period. </a:t>
            </a:r>
            <a:endParaRPr lang="tr-TR" sz="2000" dirty="0"/>
          </a:p>
        </p:txBody>
      </p:sp>
      <p:pic>
        <p:nvPicPr>
          <p:cNvPr id="5" name="Picture 2" descr="KARABÜK ÜNİVERSİTESİ LOGO ile ilgili görsel sonucu">
            <a:extLst>
              <a:ext uri="{FF2B5EF4-FFF2-40B4-BE49-F238E27FC236}">
                <a16:creationId xmlns:a16="http://schemas.microsoft.com/office/drawing/2014/main" id="{8D2EECAC-7B6A-4485-BA8F-46F3F78EBB36}"/>
              </a:ext>
            </a:extLst>
          </p:cNvPr>
          <p:cNvPicPr>
            <a:picLocks noChangeAspect="1" noChangeArrowheads="1"/>
          </p:cNvPicPr>
          <p:nvPr/>
        </p:nvPicPr>
        <p:blipFill>
          <a:blip r:embed="rId2" cstate="print"/>
          <a:srcRect/>
          <a:stretch>
            <a:fillRect/>
          </a:stretch>
        </p:blipFill>
        <p:spPr bwMode="auto">
          <a:xfrm>
            <a:off x="428596" y="476672"/>
            <a:ext cx="824990" cy="928694"/>
          </a:xfrm>
          <a:prstGeom prst="rect">
            <a:avLst/>
          </a:prstGeom>
          <a:noFill/>
        </p:spPr>
      </p:pic>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p:txBody>
          <a:bodyPr/>
          <a:lstStyle/>
          <a:p>
            <a:r>
              <a:rPr lang="tr-TR" dirty="0"/>
              <a:t>About Energy Systems Engineering</a:t>
            </a:r>
          </a:p>
        </p:txBody>
      </p:sp>
    </p:spTree>
    <p:extLst>
      <p:ext uri="{BB962C8B-B14F-4D97-AF65-F5344CB8AC3E}">
        <p14:creationId xmlns:p14="http://schemas.microsoft.com/office/powerpoint/2010/main" val="368341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F49539-1B46-436E-AD5E-E964992438C7}"/>
              </a:ext>
            </a:extLst>
          </p:cNvPr>
          <p:cNvSpPr>
            <a:spLocks noGrp="1"/>
          </p:cNvSpPr>
          <p:nvPr>
            <p:ph type="title"/>
          </p:nvPr>
        </p:nvSpPr>
        <p:spPr>
          <a:xfrm>
            <a:off x="452749" y="836712"/>
            <a:ext cx="8229600" cy="1066800"/>
          </a:xfrm>
        </p:spPr>
        <p:txBody>
          <a:bodyPr/>
          <a:lstStyle/>
          <a:p>
            <a:pPr algn="ctr"/>
            <a:r>
              <a:rPr lang="tr-TR" dirty="0"/>
              <a:t>About Energy Systems Engineering</a:t>
            </a:r>
          </a:p>
        </p:txBody>
      </p:sp>
      <p:sp>
        <p:nvSpPr>
          <p:cNvPr id="3" name="İçerik Yer Tutucusu 2">
            <a:extLst>
              <a:ext uri="{FF2B5EF4-FFF2-40B4-BE49-F238E27FC236}">
                <a16:creationId xmlns:a16="http://schemas.microsoft.com/office/drawing/2014/main" id="{B07F2E07-E074-4089-823B-835DF04A7573}"/>
              </a:ext>
            </a:extLst>
          </p:cNvPr>
          <p:cNvSpPr>
            <a:spLocks noGrp="1"/>
          </p:cNvSpPr>
          <p:nvPr>
            <p:ph idx="1"/>
          </p:nvPr>
        </p:nvSpPr>
        <p:spPr>
          <a:xfrm>
            <a:off x="452749" y="2060848"/>
            <a:ext cx="8229600" cy="4325112"/>
          </a:xfrm>
        </p:spPr>
        <p:txBody>
          <a:bodyPr/>
          <a:lstStyle/>
          <a:p>
            <a:pPr marL="109728" indent="0">
              <a:buNone/>
            </a:pPr>
            <a:r>
              <a:rPr lang="tr-TR" dirty="0"/>
              <a:t>Specialised Research Areas</a:t>
            </a:r>
          </a:p>
          <a:p>
            <a:pPr>
              <a:buFont typeface="Wingdings" panose="05000000000000000000" pitchFamily="2" charset="2"/>
              <a:buChar char="Ø"/>
            </a:pPr>
            <a:r>
              <a:rPr lang="tr-TR" dirty="0"/>
              <a:t>Engineering Economics and </a:t>
            </a:r>
            <a:r>
              <a:rPr lang="tr-TR" dirty="0" err="1"/>
              <a:t>Energy</a:t>
            </a:r>
            <a:r>
              <a:rPr lang="tr-TR" dirty="0"/>
              <a:t> </a:t>
            </a:r>
            <a:r>
              <a:rPr lang="tr-TR" dirty="0" err="1"/>
              <a:t>Efficiency</a:t>
            </a:r>
            <a:endParaRPr lang="tr-TR" dirty="0"/>
          </a:p>
          <a:p>
            <a:pPr>
              <a:buFont typeface="Wingdings" panose="05000000000000000000" pitchFamily="2" charset="2"/>
              <a:buChar char="Ø"/>
            </a:pPr>
            <a:r>
              <a:rPr lang="tr-TR" dirty="0" err="1"/>
              <a:t>Wind</a:t>
            </a:r>
            <a:r>
              <a:rPr lang="tr-TR" dirty="0"/>
              <a:t> Energy</a:t>
            </a:r>
          </a:p>
          <a:p>
            <a:pPr>
              <a:buFont typeface="Wingdings" panose="05000000000000000000" pitchFamily="2" charset="2"/>
              <a:buChar char="Ø"/>
            </a:pPr>
            <a:r>
              <a:rPr lang="tr-TR" dirty="0"/>
              <a:t>Solar Energy</a:t>
            </a:r>
          </a:p>
          <a:p>
            <a:pPr>
              <a:buFont typeface="Wingdings" panose="05000000000000000000" pitchFamily="2" charset="2"/>
              <a:buChar char="Ø"/>
            </a:pPr>
            <a:r>
              <a:rPr lang="tr-TR" dirty="0"/>
              <a:t>Cooling Systems</a:t>
            </a:r>
          </a:p>
          <a:p>
            <a:pPr>
              <a:buFont typeface="Wingdings" panose="05000000000000000000" pitchFamily="2" charset="2"/>
              <a:buChar char="Ø"/>
            </a:pPr>
            <a:r>
              <a:rPr lang="tr-TR" dirty="0"/>
              <a:t>Heating, Ventilation and Air Conditioning</a:t>
            </a:r>
          </a:p>
          <a:p>
            <a:pPr>
              <a:buFont typeface="Wingdings" panose="05000000000000000000" pitchFamily="2" charset="2"/>
              <a:buChar char="Ø"/>
            </a:pPr>
            <a:r>
              <a:rPr lang="tr-TR" dirty="0"/>
              <a:t>Mechanical Installation</a:t>
            </a:r>
          </a:p>
          <a:p>
            <a:pPr>
              <a:buFont typeface="Wingdings" panose="05000000000000000000" pitchFamily="2" charset="2"/>
              <a:buChar char="Ø"/>
            </a:pPr>
            <a:r>
              <a:rPr lang="tr-TR" dirty="0"/>
              <a:t>Fuel Cells</a:t>
            </a:r>
          </a:p>
          <a:p>
            <a:pPr>
              <a:buFont typeface="Wingdings" panose="05000000000000000000" pitchFamily="2" charset="2"/>
              <a:buChar char="Ø"/>
            </a:pPr>
            <a:r>
              <a:rPr lang="tr-TR" dirty="0"/>
              <a:t>Hybrid Systems</a:t>
            </a:r>
          </a:p>
        </p:txBody>
      </p:sp>
    </p:spTree>
    <p:extLst>
      <p:ext uri="{BB962C8B-B14F-4D97-AF65-F5344CB8AC3E}">
        <p14:creationId xmlns:p14="http://schemas.microsoft.com/office/powerpoint/2010/main" val="384740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Administrative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3839628" y="2309628"/>
            <a:ext cx="1161000" cy="1548000"/>
          </a:xfrm>
          <a:prstGeom prst="rect">
            <a:avLst/>
          </a:prstGeom>
        </p:spPr>
      </p:pic>
      <p:pic>
        <p:nvPicPr>
          <p:cNvPr id="5" name="4 Resim" descr="r1.png"/>
          <p:cNvPicPr>
            <a:picLocks noChangeAspect="1"/>
          </p:cNvPicPr>
          <p:nvPr/>
        </p:nvPicPr>
        <p:blipFill>
          <a:blip r:embed="rId2"/>
          <a:stretch>
            <a:fillRect/>
          </a:stretch>
        </p:blipFill>
        <p:spPr>
          <a:xfrm>
            <a:off x="1428728" y="4071942"/>
            <a:ext cx="1161000" cy="1548000"/>
          </a:xfrm>
          <a:prstGeom prst="rect">
            <a:avLst/>
          </a:prstGeom>
        </p:spPr>
      </p:pic>
      <p:pic>
        <p:nvPicPr>
          <p:cNvPr id="6" name="5 Resim" descr="r1.png"/>
          <p:cNvPicPr>
            <a:picLocks noChangeAspect="1"/>
          </p:cNvPicPr>
          <p:nvPr/>
        </p:nvPicPr>
        <p:blipFill>
          <a:blip r:embed="rId2"/>
          <a:stretch>
            <a:fillRect/>
          </a:stretch>
        </p:blipFill>
        <p:spPr>
          <a:xfrm>
            <a:off x="6197082" y="4000504"/>
            <a:ext cx="1161000" cy="1548000"/>
          </a:xfrm>
          <a:prstGeom prst="rect">
            <a:avLst/>
          </a:prstGeom>
        </p:spPr>
      </p:pic>
      <p:sp>
        <p:nvSpPr>
          <p:cNvPr id="8" name="7 Metin kutusu"/>
          <p:cNvSpPr txBox="1"/>
          <p:nvPr/>
        </p:nvSpPr>
        <p:spPr>
          <a:xfrm>
            <a:off x="2925279" y="3857628"/>
            <a:ext cx="3081036" cy="646331"/>
          </a:xfrm>
          <a:prstGeom prst="rect">
            <a:avLst/>
          </a:prstGeom>
          <a:noFill/>
        </p:spPr>
        <p:txBody>
          <a:bodyPr wrap="none" rtlCol="0">
            <a:spAutoFit/>
          </a:bodyPr>
          <a:lstStyle/>
          <a:p>
            <a:pPr algn="ctr"/>
            <a:r>
              <a:rPr lang="tr-TR" dirty="0">
                <a:latin typeface="Times New Roman" pitchFamily="18" charset="0"/>
                <a:cs typeface="Times New Roman" pitchFamily="18" charset="0"/>
              </a:rPr>
              <a:t>Prof.Dr.Mehmet ÖZKAYMAK</a:t>
            </a:r>
          </a:p>
          <a:p>
            <a:pPr algn="ctr"/>
            <a:r>
              <a:rPr lang="tr-TR" dirty="0" err="1">
                <a:latin typeface="Times New Roman" pitchFamily="18" charset="0"/>
                <a:cs typeface="Times New Roman" pitchFamily="18" charset="0"/>
              </a:rPr>
              <a:t>Head</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Department</a:t>
            </a:r>
            <a:endParaRPr lang="tr-TR" dirty="0">
              <a:latin typeface="Times New Roman" pitchFamily="18" charset="0"/>
              <a:cs typeface="Times New Roman" pitchFamily="18" charset="0"/>
            </a:endParaRPr>
          </a:p>
        </p:txBody>
      </p:sp>
      <p:sp>
        <p:nvSpPr>
          <p:cNvPr id="9" name="8 Metin kutusu"/>
          <p:cNvSpPr txBox="1"/>
          <p:nvPr/>
        </p:nvSpPr>
        <p:spPr>
          <a:xfrm>
            <a:off x="714348" y="5643578"/>
            <a:ext cx="2549672" cy="646331"/>
          </a:xfrm>
          <a:prstGeom prst="rect">
            <a:avLst/>
          </a:prstGeom>
          <a:noFill/>
        </p:spPr>
        <p:txBody>
          <a:bodyPr wrap="none" rtlCol="0">
            <a:spAutoFit/>
          </a:bodyPr>
          <a:lstStyle/>
          <a:p>
            <a:pPr algn="ctr"/>
            <a:r>
              <a:rPr lang="tr-TR" dirty="0">
                <a:latin typeface="Times New Roman" pitchFamily="18" charset="0"/>
                <a:cs typeface="Times New Roman" pitchFamily="18" charset="0"/>
              </a:rPr>
              <a:t>Asst.Prof.Dr.Şafak ATAŞ</a:t>
            </a:r>
          </a:p>
          <a:p>
            <a:pPr algn="ctr"/>
            <a:r>
              <a:rPr lang="tr-TR" dirty="0" err="1">
                <a:latin typeface="Times New Roman" pitchFamily="18" charset="0"/>
                <a:cs typeface="Times New Roman" pitchFamily="18" charset="0"/>
              </a:rPr>
              <a:t>Vice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Head</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Department</a:t>
            </a:r>
            <a:endParaRPr lang="tr-TR" dirty="0">
              <a:latin typeface="Times New Roman" pitchFamily="18" charset="0"/>
              <a:cs typeface="Times New Roman" pitchFamily="18" charset="0"/>
            </a:endParaRPr>
          </a:p>
        </p:txBody>
      </p:sp>
      <p:sp>
        <p:nvSpPr>
          <p:cNvPr id="10" name="9 Metin kutusu"/>
          <p:cNvSpPr txBox="1"/>
          <p:nvPr/>
        </p:nvSpPr>
        <p:spPr>
          <a:xfrm>
            <a:off x="5500695" y="5643578"/>
            <a:ext cx="2549672" cy="646331"/>
          </a:xfrm>
          <a:prstGeom prst="rect">
            <a:avLst/>
          </a:prstGeom>
          <a:noFill/>
        </p:spPr>
        <p:txBody>
          <a:bodyPr wrap="none" rtlCol="0">
            <a:spAutoFit/>
          </a:bodyPr>
          <a:lstStyle/>
          <a:p>
            <a:pPr algn="ctr"/>
            <a:endParaRPr lang="tr-TR" dirty="0">
              <a:latin typeface="Times New Roman" pitchFamily="18" charset="0"/>
              <a:cs typeface="Times New Roman" pitchFamily="18" charset="0"/>
            </a:endParaRPr>
          </a:p>
          <a:p>
            <a:pPr algn="ctr"/>
            <a:r>
              <a:rPr lang="tr-TR" dirty="0" err="1">
                <a:latin typeface="Times New Roman" pitchFamily="18" charset="0"/>
                <a:cs typeface="Times New Roman" pitchFamily="18" charset="0"/>
              </a:rPr>
              <a:t>Vice</a:t>
            </a:r>
            <a:r>
              <a:rPr lang="tr-TR" dirty="0">
                <a:latin typeface="Times New Roman" pitchFamily="18" charset="0"/>
                <a:cs typeface="Times New Roman" pitchFamily="18" charset="0"/>
              </a:rPr>
              <a:t> Head of Department</a:t>
            </a:r>
          </a:p>
        </p:txBody>
      </p:sp>
      <p:pic>
        <p:nvPicPr>
          <p:cNvPr id="12" name="Picture 2" descr="KARABÜK ÜNİVERSİTESİ LOGO ile ilgili görsel sonucu">
            <a:extLst>
              <a:ext uri="{FF2B5EF4-FFF2-40B4-BE49-F238E27FC236}">
                <a16:creationId xmlns:a16="http://schemas.microsoft.com/office/drawing/2014/main" id="{1CA216E7-5A01-4BAA-880A-6BDC6DD1A32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1028" name="Picture 4" descr="C:\Documents and Settings\volkan\Desktop\ataş.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3984625"/>
            <a:ext cx="12763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5CCD9C5-3DE5-4D89-91E2-F68E4CDBA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859" y="2284490"/>
            <a:ext cx="12858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normAutofit fontScale="92500" lnSpcReduction="10000"/>
          </a:bodyPr>
          <a:lstStyle/>
          <a:p>
            <a:pPr marL="109728" indent="0">
              <a:buNone/>
            </a:pPr>
            <a:r>
              <a:rPr lang="tr-TR" dirty="0"/>
              <a:t>Course </a:t>
            </a:r>
            <a:r>
              <a:rPr lang="tr-TR" dirty="0" err="1"/>
              <a:t>Credits</a:t>
            </a:r>
            <a:r>
              <a:rPr lang="tr-TR" dirty="0"/>
              <a:t> (ECTS)</a:t>
            </a:r>
          </a:p>
          <a:p>
            <a:r>
              <a:rPr lang="tr-TR" dirty="0"/>
              <a:t>E</a:t>
            </a:r>
            <a:r>
              <a:rPr lang="en-US" dirty="0"/>
              <a:t>lective courses</a:t>
            </a:r>
            <a:r>
              <a:rPr lang="tr-TR" dirty="0"/>
              <a:t>: 55 </a:t>
            </a:r>
          </a:p>
          <a:p>
            <a:pPr lvl="1"/>
            <a:r>
              <a:rPr lang="tr-TR" dirty="0">
                <a:solidFill>
                  <a:schemeClr val="tx1"/>
                </a:solidFill>
              </a:rPr>
              <a:t>Technical </a:t>
            </a:r>
            <a:r>
              <a:rPr lang="tr-TR" dirty="0" err="1">
                <a:solidFill>
                  <a:schemeClr val="tx1"/>
                </a:solidFill>
              </a:rPr>
              <a:t>elective</a:t>
            </a:r>
            <a:r>
              <a:rPr lang="tr-TR" dirty="0">
                <a:solidFill>
                  <a:schemeClr val="tx1"/>
                </a:solidFill>
              </a:rPr>
              <a:t> </a:t>
            </a:r>
            <a:r>
              <a:rPr lang="tr-TR" dirty="0" err="1">
                <a:solidFill>
                  <a:schemeClr val="tx1"/>
                </a:solidFill>
              </a:rPr>
              <a:t>courses</a:t>
            </a:r>
            <a:r>
              <a:rPr lang="tr-TR" dirty="0">
                <a:solidFill>
                  <a:schemeClr val="tx1"/>
                </a:solidFill>
              </a:rPr>
              <a:t>: 47 </a:t>
            </a:r>
          </a:p>
          <a:p>
            <a:pPr lvl="1"/>
            <a:r>
              <a:rPr lang="tr-TR" dirty="0" err="1">
                <a:solidFill>
                  <a:schemeClr val="tx1"/>
                </a:solidFill>
              </a:rPr>
              <a:t>Social</a:t>
            </a:r>
            <a:r>
              <a:rPr lang="tr-TR" dirty="0">
                <a:solidFill>
                  <a:schemeClr val="tx1"/>
                </a:solidFill>
              </a:rPr>
              <a:t> </a:t>
            </a:r>
            <a:r>
              <a:rPr lang="tr-TR" dirty="0" err="1">
                <a:solidFill>
                  <a:schemeClr val="tx1"/>
                </a:solidFill>
              </a:rPr>
              <a:t>elective</a:t>
            </a:r>
            <a:r>
              <a:rPr lang="tr-TR" dirty="0">
                <a:solidFill>
                  <a:schemeClr val="tx1"/>
                </a:solidFill>
              </a:rPr>
              <a:t> </a:t>
            </a:r>
            <a:r>
              <a:rPr lang="tr-TR" dirty="0" err="1">
                <a:solidFill>
                  <a:schemeClr val="tx1"/>
                </a:solidFill>
              </a:rPr>
              <a:t>courses</a:t>
            </a:r>
            <a:r>
              <a:rPr lang="tr-TR" dirty="0">
                <a:solidFill>
                  <a:schemeClr val="tx1"/>
                </a:solidFill>
              </a:rPr>
              <a:t>:  8 </a:t>
            </a:r>
          </a:p>
          <a:p>
            <a:r>
              <a:rPr lang="tr-TR" dirty="0"/>
              <a:t>F</a:t>
            </a:r>
            <a:r>
              <a:rPr lang="en-US" dirty="0"/>
              <a:t>undamental courses</a:t>
            </a:r>
            <a:r>
              <a:rPr lang="tr-TR" dirty="0"/>
              <a:t>: 35 	</a:t>
            </a:r>
            <a:endParaRPr lang="en-US" dirty="0"/>
          </a:p>
          <a:p>
            <a:r>
              <a:rPr lang="tr-TR" dirty="0"/>
              <a:t>E</a:t>
            </a:r>
            <a:r>
              <a:rPr lang="en-US" dirty="0" err="1"/>
              <a:t>ngineering</a:t>
            </a:r>
            <a:r>
              <a:rPr lang="en-US" dirty="0"/>
              <a:t> courses</a:t>
            </a:r>
            <a:r>
              <a:rPr lang="tr-TR" dirty="0"/>
              <a:t>:   115 </a:t>
            </a:r>
          </a:p>
          <a:p>
            <a:r>
              <a:rPr lang="tr-TR" dirty="0" err="1"/>
              <a:t>Field</a:t>
            </a:r>
            <a:r>
              <a:rPr lang="tr-TR" dirty="0"/>
              <a:t> </a:t>
            </a:r>
            <a:r>
              <a:rPr lang="tr-TR" dirty="0" err="1"/>
              <a:t>courses</a:t>
            </a:r>
            <a:r>
              <a:rPr lang="tr-TR" dirty="0"/>
              <a:t>:  35 </a:t>
            </a:r>
          </a:p>
          <a:p>
            <a:r>
              <a:rPr lang="tr-TR" dirty="0"/>
              <a:t>Total </a:t>
            </a:r>
            <a:r>
              <a:rPr lang="tr-TR" dirty="0" err="1"/>
              <a:t>credits</a:t>
            </a:r>
            <a:r>
              <a:rPr lang="tr-TR" dirty="0"/>
              <a:t>: 240 </a:t>
            </a:r>
          </a:p>
          <a:p>
            <a:r>
              <a:rPr lang="tr-TR" dirty="0" err="1"/>
              <a:t>Credits</a:t>
            </a:r>
            <a:r>
              <a:rPr lang="tr-TR" dirty="0"/>
              <a:t> of </a:t>
            </a:r>
            <a:r>
              <a:rPr lang="tr-TR" dirty="0" err="1"/>
              <a:t>theoretical</a:t>
            </a:r>
            <a:r>
              <a:rPr lang="tr-TR" dirty="0"/>
              <a:t> </a:t>
            </a:r>
            <a:r>
              <a:rPr lang="tr-TR" dirty="0" err="1"/>
              <a:t>courses</a:t>
            </a:r>
            <a:r>
              <a:rPr lang="tr-TR" dirty="0"/>
              <a:t>: 150</a:t>
            </a:r>
          </a:p>
          <a:p>
            <a:r>
              <a:rPr lang="tr-TR" dirty="0"/>
              <a:t>Credits of </a:t>
            </a:r>
            <a:r>
              <a:rPr lang="tr-TR" dirty="0" err="1"/>
              <a:t>practical</a:t>
            </a:r>
            <a:r>
              <a:rPr lang="tr-TR" dirty="0"/>
              <a:t> </a:t>
            </a:r>
            <a:r>
              <a:rPr lang="tr-TR" dirty="0" err="1"/>
              <a:t>courses</a:t>
            </a:r>
            <a:r>
              <a:rPr lang="tr-TR" dirty="0"/>
              <a:t>: 90</a:t>
            </a:r>
          </a:p>
          <a:p>
            <a:endParaRPr lang="tr-TR" dirty="0"/>
          </a:p>
          <a:p>
            <a:endParaRPr lang="tr-TR" dirty="0"/>
          </a:p>
          <a:p>
            <a:endParaRPr lang="tr-TR" dirty="0"/>
          </a:p>
        </p:txBody>
      </p:sp>
      <p:pic>
        <p:nvPicPr>
          <p:cNvPr id="5" name="Picture 2" descr="KARABÜK ÜNİVERSİTESİ LOGO ile ilgili görsel sonucu">
            <a:extLst>
              <a:ext uri="{FF2B5EF4-FFF2-40B4-BE49-F238E27FC236}">
                <a16:creationId xmlns:a16="http://schemas.microsoft.com/office/drawing/2014/main" id="{55B2AF86-D278-45AB-8107-919808439B5D}"/>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415310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5A6378"/>
                </a:solidFill>
              </a:rPr>
              <a:t>Energy Systems</a:t>
            </a:r>
            <a:r>
              <a:rPr lang="tr-TR" dirty="0"/>
              <a:t> Engineering</a:t>
            </a:r>
          </a:p>
        </p:txBody>
      </p:sp>
      <p:sp>
        <p:nvSpPr>
          <p:cNvPr id="3" name="Content Placeholder 2"/>
          <p:cNvSpPr>
            <a:spLocks noGrp="1"/>
          </p:cNvSpPr>
          <p:nvPr>
            <p:ph idx="1"/>
          </p:nvPr>
        </p:nvSpPr>
        <p:spPr/>
        <p:txBody>
          <a:bodyPr/>
          <a:lstStyle/>
          <a:p>
            <a:r>
              <a:rPr lang="tr-TR" dirty="0"/>
              <a:t>Double Major Programs</a:t>
            </a:r>
          </a:p>
          <a:p>
            <a:pPr marL="109728" indent="0">
              <a:buNone/>
            </a:pPr>
            <a:endParaRPr lang="tr-TR" dirty="0"/>
          </a:p>
          <a:p>
            <a:pPr lvl="0">
              <a:buClr>
                <a:srgbClr val="E66C7D"/>
              </a:buClr>
            </a:pPr>
            <a:r>
              <a:rPr lang="tr-TR" sz="2400" dirty="0">
                <a:solidFill>
                  <a:prstClr val="black"/>
                </a:solidFill>
              </a:rPr>
              <a:t>Mechanical </a:t>
            </a:r>
            <a:r>
              <a:rPr lang="en-GB" sz="2400" dirty="0">
                <a:solidFill>
                  <a:prstClr val="black"/>
                </a:solidFill>
              </a:rPr>
              <a:t>Engineering </a:t>
            </a:r>
            <a:endParaRPr lang="tr-TR" sz="2400" dirty="0">
              <a:solidFill>
                <a:prstClr val="black"/>
              </a:solidFill>
            </a:endParaRPr>
          </a:p>
          <a:p>
            <a:pPr lvl="0">
              <a:buClr>
                <a:srgbClr val="E66C7D"/>
              </a:buClr>
            </a:pPr>
            <a:r>
              <a:rPr lang="tr-TR" sz="2400" dirty="0" err="1">
                <a:solidFill>
                  <a:prstClr val="black"/>
                </a:solidFill>
              </a:rPr>
              <a:t>Manufacturing</a:t>
            </a:r>
            <a:r>
              <a:rPr lang="tr-TR" sz="2400" dirty="0">
                <a:solidFill>
                  <a:prstClr val="black"/>
                </a:solidFill>
              </a:rPr>
              <a:t> </a:t>
            </a:r>
            <a:r>
              <a:rPr lang="en-GB" sz="2400" dirty="0">
                <a:solidFill>
                  <a:prstClr val="black"/>
                </a:solidFill>
              </a:rPr>
              <a:t>Engineering </a:t>
            </a:r>
            <a:endParaRPr lang="tr-TR" sz="2400" dirty="0">
              <a:solidFill>
                <a:prstClr val="black"/>
              </a:solidFill>
            </a:endParaRPr>
          </a:p>
          <a:p>
            <a:pPr lvl="0">
              <a:buClr>
                <a:srgbClr val="E66C7D"/>
              </a:buClr>
            </a:pPr>
            <a:r>
              <a:rPr lang="en-GB" sz="2400" dirty="0">
                <a:solidFill>
                  <a:prstClr val="black"/>
                </a:solidFill>
              </a:rPr>
              <a:t>Mechatronics Engineering </a:t>
            </a:r>
            <a:endParaRPr lang="tr-TR" sz="2400" dirty="0">
              <a:solidFill>
                <a:prstClr val="black"/>
              </a:solidFill>
            </a:endParaRPr>
          </a:p>
          <a:p>
            <a:pPr lvl="0">
              <a:buClr>
                <a:srgbClr val="E66C7D"/>
              </a:buClr>
            </a:pPr>
            <a:r>
              <a:rPr lang="en-GB" sz="2400" dirty="0">
                <a:solidFill>
                  <a:prstClr val="black"/>
                </a:solidFill>
              </a:rPr>
              <a:t>Industrial Design Engineering</a:t>
            </a:r>
            <a:endParaRPr lang="tr-TR" sz="2400" dirty="0">
              <a:solidFill>
                <a:prstClr val="black"/>
              </a:solidFill>
            </a:endParaRPr>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A7078E6E-243F-4DAD-A71B-A766152A160F}"/>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2704911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4103</TotalTime>
  <Words>2152</Words>
  <Application>Microsoft Office PowerPoint</Application>
  <PresentationFormat>Ekran Gösterisi (4:3)</PresentationFormat>
  <Paragraphs>325</Paragraphs>
  <Slides>37</Slides>
  <Notes>13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Calibri</vt:lpstr>
      <vt:lpstr>Georgia</vt:lpstr>
      <vt:lpstr>Times New Roman</vt:lpstr>
      <vt:lpstr>Trebuchet MS</vt:lpstr>
      <vt:lpstr>Wingdings</vt:lpstr>
      <vt:lpstr>Wingdings 2</vt:lpstr>
      <vt:lpstr>Şehir Hayatı</vt:lpstr>
      <vt:lpstr>DEPARTMENT OF ENERGY SYSTEMS ENGINEERING</vt:lpstr>
      <vt:lpstr>Energy Systems Engineering</vt:lpstr>
      <vt:lpstr>Energy Systems Engineering</vt:lpstr>
      <vt:lpstr>Energy Systems Engineering</vt:lpstr>
      <vt:lpstr>About Energy Systems Engineering</vt:lpstr>
      <vt:lpstr>About Energy Systems Engineering</vt:lpstr>
      <vt:lpstr>Administrative Staff</vt:lpstr>
      <vt:lpstr>Energy Systems Engineering</vt:lpstr>
      <vt:lpstr>Energy Systems Engineering</vt:lpstr>
      <vt:lpstr>Energy Systems Engineering</vt:lpstr>
      <vt:lpstr>Energy Systems Engineering</vt:lpstr>
      <vt:lpstr>Energy Systems Engineering</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Academic Staff</vt:lpstr>
      <vt:lpstr>Energy Systems Engineering</vt:lpstr>
      <vt:lpstr>Energy Systems Engineering</vt:lpstr>
      <vt:lpstr>Energy Systems Engineering</vt:lpstr>
      <vt:lpstr>Energy Systems Engineering</vt:lpstr>
      <vt:lpstr>Energy Systems Engineering</vt:lpstr>
      <vt:lpstr>Projects</vt:lpstr>
      <vt:lpstr>Awards</vt:lpstr>
      <vt:lpstr>Employment Fields</vt:lpstr>
      <vt:lpstr>Energy Systems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KARABUK UNIVERSITY  TECHNOLOGY FACULTY</dc:title>
  <dc:creator>nkahraman</dc:creator>
  <cp:lastModifiedBy>Ozgur İnanc</cp:lastModifiedBy>
  <cp:revision>130</cp:revision>
  <dcterms:modified xsi:type="dcterms:W3CDTF">2019-09-27T08:49:17Z</dcterms:modified>
</cp:coreProperties>
</file>