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5"/>
  </p:notesMasterIdLst>
  <p:sldIdLst>
    <p:sldId id="417" r:id="rId2"/>
    <p:sldId id="428" r:id="rId3"/>
    <p:sldId id="414" r:id="rId4"/>
    <p:sldId id="415" r:id="rId5"/>
    <p:sldId id="416" r:id="rId6"/>
    <p:sldId id="418" r:id="rId7"/>
    <p:sldId id="423" r:id="rId8"/>
    <p:sldId id="424" r:id="rId9"/>
    <p:sldId id="425" r:id="rId10"/>
    <p:sldId id="426" r:id="rId11"/>
    <p:sldId id="350" r:id="rId12"/>
    <p:sldId id="351" r:id="rId13"/>
    <p:sldId id="267" r:id="rId14"/>
    <p:sldId id="268" r:id="rId15"/>
    <p:sldId id="269" r:id="rId16"/>
    <p:sldId id="303" r:id="rId17"/>
    <p:sldId id="270" r:id="rId18"/>
    <p:sldId id="304" r:id="rId19"/>
    <p:sldId id="272" r:id="rId20"/>
    <p:sldId id="273" r:id="rId21"/>
    <p:sldId id="274" r:id="rId22"/>
    <p:sldId id="276" r:id="rId23"/>
    <p:sldId id="271" r:id="rId24"/>
    <p:sldId id="289" r:id="rId25"/>
    <p:sldId id="287" r:id="rId26"/>
    <p:sldId id="286" r:id="rId27"/>
    <p:sldId id="290" r:id="rId28"/>
    <p:sldId id="283" r:id="rId29"/>
    <p:sldId id="292" r:id="rId30"/>
    <p:sldId id="293" r:id="rId31"/>
    <p:sldId id="294" r:id="rId32"/>
    <p:sldId id="295" r:id="rId33"/>
    <p:sldId id="297" r:id="rId34"/>
    <p:sldId id="298" r:id="rId35"/>
    <p:sldId id="280" r:id="rId36"/>
    <p:sldId id="284" r:id="rId37"/>
    <p:sldId id="299" r:id="rId38"/>
    <p:sldId id="300" r:id="rId39"/>
    <p:sldId id="301" r:id="rId40"/>
    <p:sldId id="302" r:id="rId41"/>
    <p:sldId id="265" r:id="rId42"/>
    <p:sldId id="263" r:id="rId43"/>
    <p:sldId id="282" r:id="rId44"/>
    <p:sldId id="305" r:id="rId45"/>
    <p:sldId id="306" r:id="rId46"/>
    <p:sldId id="307" r:id="rId47"/>
    <p:sldId id="308" r:id="rId48"/>
    <p:sldId id="309" r:id="rId49"/>
    <p:sldId id="313" r:id="rId50"/>
    <p:sldId id="459" r:id="rId51"/>
    <p:sldId id="460" r:id="rId52"/>
    <p:sldId id="461" r:id="rId53"/>
    <p:sldId id="462" r:id="rId54"/>
    <p:sldId id="314" r:id="rId55"/>
    <p:sldId id="463" r:id="rId56"/>
    <p:sldId id="464" r:id="rId57"/>
    <p:sldId id="465" r:id="rId58"/>
    <p:sldId id="466" r:id="rId59"/>
    <p:sldId id="469" r:id="rId60"/>
    <p:sldId id="468" r:id="rId61"/>
    <p:sldId id="474" r:id="rId62"/>
    <p:sldId id="471" r:id="rId63"/>
    <p:sldId id="472" r:id="rId64"/>
    <p:sldId id="473" r:id="rId65"/>
    <p:sldId id="475" r:id="rId66"/>
    <p:sldId id="332" r:id="rId67"/>
    <p:sldId id="333" r:id="rId68"/>
    <p:sldId id="334" r:id="rId69"/>
    <p:sldId id="335" r:id="rId70"/>
    <p:sldId id="336" r:id="rId71"/>
    <p:sldId id="337" r:id="rId72"/>
    <p:sldId id="476" r:id="rId73"/>
    <p:sldId id="477" r:id="rId74"/>
    <p:sldId id="478" r:id="rId75"/>
    <p:sldId id="479" r:id="rId76"/>
    <p:sldId id="341" r:id="rId77"/>
    <p:sldId id="342" r:id="rId78"/>
    <p:sldId id="343" r:id="rId79"/>
    <p:sldId id="344" r:id="rId80"/>
    <p:sldId id="345" r:id="rId81"/>
    <p:sldId id="346" r:id="rId82"/>
    <p:sldId id="348" r:id="rId83"/>
    <p:sldId id="349" r:id="rId84"/>
    <p:sldId id="429" r:id="rId85"/>
    <p:sldId id="352" r:id="rId86"/>
    <p:sldId id="347"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412" r:id="rId108"/>
    <p:sldId id="375" r:id="rId109"/>
    <p:sldId id="376" r:id="rId110"/>
    <p:sldId id="480" r:id="rId111"/>
    <p:sldId id="481" r:id="rId112"/>
    <p:sldId id="430" r:id="rId113"/>
    <p:sldId id="482" r:id="rId114"/>
    <p:sldId id="377" r:id="rId115"/>
    <p:sldId id="483" r:id="rId116"/>
    <p:sldId id="385" r:id="rId117"/>
    <p:sldId id="497" r:id="rId118"/>
    <p:sldId id="384" r:id="rId119"/>
    <p:sldId id="388" r:id="rId120"/>
    <p:sldId id="498" r:id="rId121"/>
    <p:sldId id="392" r:id="rId122"/>
    <p:sldId id="393" r:id="rId123"/>
    <p:sldId id="395" r:id="rId124"/>
    <p:sldId id="396" r:id="rId125"/>
    <p:sldId id="397" r:id="rId126"/>
    <p:sldId id="398" r:id="rId127"/>
    <p:sldId id="484" r:id="rId128"/>
    <p:sldId id="485" r:id="rId129"/>
    <p:sldId id="486" r:id="rId130"/>
    <p:sldId id="487" r:id="rId131"/>
    <p:sldId id="488" r:id="rId132"/>
    <p:sldId id="489" r:id="rId133"/>
    <p:sldId id="490" r:id="rId134"/>
    <p:sldId id="405" r:id="rId135"/>
    <p:sldId id="491" r:id="rId136"/>
    <p:sldId id="492" r:id="rId137"/>
    <p:sldId id="493" r:id="rId138"/>
    <p:sldId id="494" r:id="rId139"/>
    <p:sldId id="495" r:id="rId140"/>
    <p:sldId id="408" r:id="rId141"/>
    <p:sldId id="496" r:id="rId142"/>
    <p:sldId id="409" r:id="rId143"/>
    <p:sldId id="410" r:id="rId14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660"/>
  </p:normalViewPr>
  <p:slideViewPr>
    <p:cSldViewPr>
      <p:cViewPr varScale="1">
        <p:scale>
          <a:sx n="65" d="100"/>
          <a:sy n="65" d="100"/>
        </p:scale>
        <p:origin x="166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06D8F-4E28-46EB-BD8A-4354FCDC2C5E}" type="datetimeFigureOut">
              <a:rPr lang="tr-TR" smtClean="0"/>
              <a:t>7.12.2023</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8395B-EDDF-49E0-97F0-20EB4DA77B48}" type="slidenum">
              <a:rPr lang="tr-TR" smtClean="0"/>
              <a:t>‹#›</a:t>
            </a:fld>
            <a:endParaRPr lang="tr-TR"/>
          </a:p>
        </p:txBody>
      </p:sp>
    </p:spTree>
    <p:extLst>
      <p:ext uri="{BB962C8B-B14F-4D97-AF65-F5344CB8AC3E}">
        <p14:creationId xmlns:p14="http://schemas.microsoft.com/office/powerpoint/2010/main" val="3692971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yt Görüntüsü Yer Tutucusu 1"/>
          <p:cNvSpPr>
            <a:spLocks noGrp="1" noRot="1" noChangeAspect="1" noTextEdit="1"/>
          </p:cNvSpPr>
          <p:nvPr>
            <p:ph type="sldImg"/>
          </p:nvPr>
        </p:nvSpPr>
        <p:spPr bwMode="auto">
          <a:solidFill>
            <a:srgbClr val="4F81BD"/>
          </a:solidFill>
          <a:ln w="25402">
            <a:solidFill>
              <a:srgbClr val="385D8A"/>
            </a:solidFill>
            <a:miter lim="800000"/>
            <a:headEnd/>
            <a:tailEnd/>
          </a:ln>
        </p:spPr>
      </p:sp>
      <p:sp>
        <p:nvSpPr>
          <p:cNvPr id="13315" name="Not Yer Tutucusu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alt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19</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20</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21</a:t>
            </a:fld>
            <a:endParaRPr lang="en-US"/>
          </a:p>
        </p:txBody>
      </p:sp>
    </p:spTree>
    <p:extLst>
      <p:ext uri="{BB962C8B-B14F-4D97-AF65-F5344CB8AC3E}">
        <p14:creationId xmlns:p14="http://schemas.microsoft.com/office/powerpoint/2010/main" val="3313770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22</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35</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36</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37</a:t>
            </a:fld>
            <a:endParaRPr lang="en-US"/>
          </a:p>
        </p:txBody>
      </p:sp>
    </p:spTree>
    <p:extLst>
      <p:ext uri="{BB962C8B-B14F-4D97-AF65-F5344CB8AC3E}">
        <p14:creationId xmlns:p14="http://schemas.microsoft.com/office/powerpoint/2010/main" val="2884577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38</a:t>
            </a:fld>
            <a:endParaRPr lang="en-US"/>
          </a:p>
        </p:txBody>
      </p:sp>
    </p:spTree>
    <p:extLst>
      <p:ext uri="{BB962C8B-B14F-4D97-AF65-F5344CB8AC3E}">
        <p14:creationId xmlns:p14="http://schemas.microsoft.com/office/powerpoint/2010/main" val="345211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39</a:t>
            </a:fld>
            <a:endParaRPr lang="en-US"/>
          </a:p>
        </p:txBody>
      </p:sp>
    </p:spTree>
    <p:extLst>
      <p:ext uri="{BB962C8B-B14F-4D97-AF65-F5344CB8AC3E}">
        <p14:creationId xmlns:p14="http://schemas.microsoft.com/office/powerpoint/2010/main" val="146045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40</a:t>
            </a:fld>
            <a:endParaRPr lang="en-US"/>
          </a:p>
        </p:txBody>
      </p:sp>
    </p:spTree>
    <p:extLst>
      <p:ext uri="{BB962C8B-B14F-4D97-AF65-F5344CB8AC3E}">
        <p14:creationId xmlns:p14="http://schemas.microsoft.com/office/powerpoint/2010/main" val="733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43</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45</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46</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47</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50</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51</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52</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53</a:t>
            </a:fld>
            <a:endParaRPr lang="en-US"/>
          </a:p>
        </p:txBody>
      </p:sp>
    </p:spTree>
    <p:extLst>
      <p:ext uri="{BB962C8B-B14F-4D97-AF65-F5344CB8AC3E}">
        <p14:creationId xmlns:p14="http://schemas.microsoft.com/office/powerpoint/2010/main" val="3679845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67</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68</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75</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77</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78</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82</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83</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85</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88</a:t>
            </a:fld>
            <a:endParaRPr lang="tr-TR"/>
          </a:p>
        </p:txBody>
      </p:sp>
    </p:spTree>
    <p:extLst>
      <p:ext uri="{BB962C8B-B14F-4D97-AF65-F5344CB8AC3E}">
        <p14:creationId xmlns:p14="http://schemas.microsoft.com/office/powerpoint/2010/main" val="1741023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89</a:t>
            </a:fld>
            <a:endParaRPr lang="tr-TR"/>
          </a:p>
        </p:txBody>
      </p:sp>
    </p:spTree>
    <p:extLst>
      <p:ext uri="{BB962C8B-B14F-4D97-AF65-F5344CB8AC3E}">
        <p14:creationId xmlns:p14="http://schemas.microsoft.com/office/powerpoint/2010/main" val="2481916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90</a:t>
            </a:fld>
            <a:endParaRPr lang="tr-TR"/>
          </a:p>
        </p:txBody>
      </p:sp>
    </p:spTree>
    <p:extLst>
      <p:ext uri="{BB962C8B-B14F-4D97-AF65-F5344CB8AC3E}">
        <p14:creationId xmlns:p14="http://schemas.microsoft.com/office/powerpoint/2010/main" val="3830214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91</a:t>
            </a:fld>
            <a:endParaRPr lang="tr-TR"/>
          </a:p>
        </p:txBody>
      </p:sp>
    </p:spTree>
    <p:extLst>
      <p:ext uri="{BB962C8B-B14F-4D97-AF65-F5344CB8AC3E}">
        <p14:creationId xmlns:p14="http://schemas.microsoft.com/office/powerpoint/2010/main" val="337999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2930381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2C8395B-EDDF-49E0-97F0-20EB4DA77B48}" type="slidenum">
              <a:rPr lang="tr-TR" smtClean="0"/>
              <a:t>93</a:t>
            </a:fld>
            <a:endParaRPr lang="tr-TR"/>
          </a:p>
        </p:txBody>
      </p:sp>
    </p:spTree>
    <p:extLst>
      <p:ext uri="{BB962C8B-B14F-4D97-AF65-F5344CB8AC3E}">
        <p14:creationId xmlns:p14="http://schemas.microsoft.com/office/powerpoint/2010/main" val="1775628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94</a:t>
            </a:fld>
            <a:endParaRPr lang="tr-TR"/>
          </a:p>
        </p:txBody>
      </p:sp>
    </p:spTree>
    <p:extLst>
      <p:ext uri="{BB962C8B-B14F-4D97-AF65-F5344CB8AC3E}">
        <p14:creationId xmlns:p14="http://schemas.microsoft.com/office/powerpoint/2010/main" val="3431236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95</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96</a:t>
            </a:fld>
            <a:endParaRPr lang="en-US"/>
          </a:p>
        </p:txBody>
      </p:sp>
    </p:spTree>
    <p:extLst>
      <p:ext uri="{BB962C8B-B14F-4D97-AF65-F5344CB8AC3E}">
        <p14:creationId xmlns:p14="http://schemas.microsoft.com/office/powerpoint/2010/main" val="1803564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298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98</a:t>
            </a:fld>
            <a:endParaRPr lang="en-US"/>
          </a:p>
        </p:txBody>
      </p:sp>
    </p:spTree>
    <p:extLst>
      <p:ext uri="{BB962C8B-B14F-4D97-AF65-F5344CB8AC3E}">
        <p14:creationId xmlns:p14="http://schemas.microsoft.com/office/powerpoint/2010/main" val="1428907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99</a:t>
            </a:fld>
            <a:endParaRPr lang="en-US"/>
          </a:p>
        </p:txBody>
      </p:sp>
    </p:spTree>
    <p:extLst>
      <p:ext uri="{BB962C8B-B14F-4D97-AF65-F5344CB8AC3E}">
        <p14:creationId xmlns:p14="http://schemas.microsoft.com/office/powerpoint/2010/main" val="1819018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827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101</a:t>
            </a:fld>
            <a:endParaRPr lang="en-US"/>
          </a:p>
        </p:txBody>
      </p:sp>
    </p:spTree>
    <p:extLst>
      <p:ext uri="{BB962C8B-B14F-4D97-AF65-F5344CB8AC3E}">
        <p14:creationId xmlns:p14="http://schemas.microsoft.com/office/powerpoint/2010/main" val="1065538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103</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a:t>
            </a:fld>
            <a:endParaRPr lang="en-US"/>
          </a:p>
        </p:txBody>
      </p:sp>
    </p:spTree>
    <p:extLst>
      <p:ext uri="{BB962C8B-B14F-4D97-AF65-F5344CB8AC3E}">
        <p14:creationId xmlns:p14="http://schemas.microsoft.com/office/powerpoint/2010/main" val="3783620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2C8395B-EDDF-49E0-97F0-20EB4DA77B48}" type="slidenum">
              <a:rPr lang="tr-TR" smtClean="0"/>
              <a:pPr/>
              <a:t>104</a:t>
            </a:fld>
            <a:endParaRPr lang="tr-T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105</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106</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107</a:t>
            </a:fld>
            <a:endParaRPr lang="en-US" dirty="0"/>
          </a:p>
        </p:txBody>
      </p:sp>
    </p:spTree>
    <p:extLst>
      <p:ext uri="{BB962C8B-B14F-4D97-AF65-F5344CB8AC3E}">
        <p14:creationId xmlns:p14="http://schemas.microsoft.com/office/powerpoint/2010/main" val="1049037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110</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111</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112</a:t>
            </a:fld>
            <a:endParaRPr lang="en-US"/>
          </a:p>
        </p:txBody>
      </p:sp>
    </p:spTree>
    <p:extLst>
      <p:ext uri="{BB962C8B-B14F-4D97-AF65-F5344CB8AC3E}">
        <p14:creationId xmlns:p14="http://schemas.microsoft.com/office/powerpoint/2010/main" val="21177654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113</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123</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124</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a:t>
            </a:fld>
            <a:endParaRPr lang="en-US"/>
          </a:p>
        </p:txBody>
      </p:sp>
    </p:spTree>
    <p:extLst>
      <p:ext uri="{BB962C8B-B14F-4D97-AF65-F5344CB8AC3E}">
        <p14:creationId xmlns:p14="http://schemas.microsoft.com/office/powerpoint/2010/main" val="823263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125</a:t>
            </a:fld>
            <a:endParaRPr lang="en-US"/>
          </a:p>
        </p:txBody>
      </p:sp>
    </p:spTree>
    <p:extLst>
      <p:ext uri="{BB962C8B-B14F-4D97-AF65-F5344CB8AC3E}">
        <p14:creationId xmlns:p14="http://schemas.microsoft.com/office/powerpoint/2010/main" val="929780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126</a:t>
            </a:fld>
            <a:endParaRPr lang="en-US"/>
          </a:p>
        </p:txBody>
      </p:sp>
    </p:spTree>
    <p:extLst>
      <p:ext uri="{BB962C8B-B14F-4D97-AF65-F5344CB8AC3E}">
        <p14:creationId xmlns:p14="http://schemas.microsoft.com/office/powerpoint/2010/main" val="3286426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127</a:t>
            </a:fld>
            <a:endParaRPr lang="en-US"/>
          </a:p>
        </p:txBody>
      </p:sp>
    </p:spTree>
    <p:extLst>
      <p:ext uri="{BB962C8B-B14F-4D97-AF65-F5344CB8AC3E}">
        <p14:creationId xmlns:p14="http://schemas.microsoft.com/office/powerpoint/2010/main" val="18444218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128</a:t>
            </a:fld>
            <a:endParaRPr lang="en-US"/>
          </a:p>
        </p:txBody>
      </p:sp>
    </p:spTree>
    <p:extLst>
      <p:ext uri="{BB962C8B-B14F-4D97-AF65-F5344CB8AC3E}">
        <p14:creationId xmlns:p14="http://schemas.microsoft.com/office/powerpoint/2010/main" val="24785666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129</a:t>
            </a:fld>
            <a:endParaRPr lang="en-US"/>
          </a:p>
        </p:txBody>
      </p:sp>
    </p:spTree>
    <p:extLst>
      <p:ext uri="{BB962C8B-B14F-4D97-AF65-F5344CB8AC3E}">
        <p14:creationId xmlns:p14="http://schemas.microsoft.com/office/powerpoint/2010/main" val="682769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130</a:t>
            </a:fld>
            <a:endParaRPr lang="en-US"/>
          </a:p>
        </p:txBody>
      </p:sp>
    </p:spTree>
    <p:extLst>
      <p:ext uri="{BB962C8B-B14F-4D97-AF65-F5344CB8AC3E}">
        <p14:creationId xmlns:p14="http://schemas.microsoft.com/office/powerpoint/2010/main" val="32117080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131</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132</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133</a:t>
            </a:fld>
            <a:endParaRPr lang="en-US"/>
          </a:p>
        </p:txBody>
      </p:sp>
    </p:spTree>
    <p:extLst>
      <p:ext uri="{BB962C8B-B14F-4D97-AF65-F5344CB8AC3E}">
        <p14:creationId xmlns:p14="http://schemas.microsoft.com/office/powerpoint/2010/main" val="10768850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143</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15</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16</a:t>
            </a:fld>
            <a:endParaRPr lang="en-US" dirty="0"/>
          </a:p>
        </p:txBody>
      </p:sp>
    </p:spTree>
    <p:extLst>
      <p:ext uri="{BB962C8B-B14F-4D97-AF65-F5344CB8AC3E}">
        <p14:creationId xmlns:p14="http://schemas.microsoft.com/office/powerpoint/2010/main" val="174054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3" name="22 Dikdörtgen"/>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Dikdörtgen"/>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Dikdörtgen"/>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Dikdörtgen"/>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Dikdörtgen"/>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Yuvarlatılmış Dikdörtgen"/>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Yuvarlatılmış Dikdörtgen"/>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Dikdörtgen"/>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6705600" y="4206240"/>
            <a:ext cx="960120" cy="457200"/>
          </a:xfrm>
        </p:spPr>
        <p:txBody>
          <a:bodyPr/>
          <a:lstStyle/>
          <a:p>
            <a:fld id="{D9F75050-0E15-4C5B-92B0-66D068882F1F}" type="datetimeFigureOut">
              <a:rPr lang="tr-TR" smtClean="0"/>
              <a:pPr/>
              <a:t>7.12.2023</a:t>
            </a:fld>
            <a:endParaRPr lang="tr-TR"/>
          </a:p>
        </p:txBody>
      </p:sp>
      <p:sp>
        <p:nvSpPr>
          <p:cNvPr id="17" name="16 Altbilgi Yer Tutucusu"/>
          <p:cNvSpPr>
            <a:spLocks noGrp="1"/>
          </p:cNvSpPr>
          <p:nvPr>
            <p:ph type="ftr" sz="quarter" idx="11"/>
          </p:nvPr>
        </p:nvSpPr>
        <p:spPr>
          <a:xfrm>
            <a:off x="5410200" y="4205288"/>
            <a:ext cx="1295400" cy="457200"/>
          </a:xfrm>
        </p:spPr>
        <p:txBody>
          <a:bodyPr/>
          <a:lstStyle/>
          <a:p>
            <a:endParaRPr lang="tr-TR"/>
          </a:p>
        </p:txBody>
      </p:sp>
      <p:sp>
        <p:nvSpPr>
          <p:cNvPr id="29" name="28 Slayt Numarası Yer Tutucusu"/>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7.12.2023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1143000"/>
            <a:ext cx="1905000" cy="5486400"/>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1143000"/>
            <a:ext cx="6248400" cy="5486400"/>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7.12.2023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7.12.2023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7.12.2023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7.12.2023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81000" y="1143000"/>
            <a:ext cx="8382000" cy="1069848"/>
          </a:xfrm>
        </p:spPr>
        <p:txBody>
          <a:bodyPr anchor="ctr"/>
          <a:lstStyle>
            <a:lvl1pPr>
              <a:defRPr sz="4000" b="0" i="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6" name="25 Veri Yer Tutucusu"/>
          <p:cNvSpPr>
            <a:spLocks noGrp="1"/>
          </p:cNvSpPr>
          <p:nvPr>
            <p:ph type="dt" sz="half" idx="10"/>
          </p:nvPr>
        </p:nvSpPr>
        <p:spPr/>
        <p:txBody>
          <a:bodyPr rtlCol="0"/>
          <a:lstStyle/>
          <a:p>
            <a:fld id="{D9F75050-0E15-4C5B-92B0-66D068882F1F}" type="datetimeFigureOut">
              <a:rPr lang="tr-TR" smtClean="0"/>
              <a:pPr/>
              <a:t>7.12.2023</a:t>
            </a:fld>
            <a:endParaRPr lang="tr-TR"/>
          </a:p>
        </p:txBody>
      </p:sp>
      <p:sp>
        <p:nvSpPr>
          <p:cNvPr id="27" name="26 Slayt Numarası Yer Tutucusu"/>
          <p:cNvSpPr>
            <a:spLocks noGrp="1"/>
          </p:cNvSpPr>
          <p:nvPr>
            <p:ph type="sldNum" sz="quarter" idx="11"/>
          </p:nvPr>
        </p:nvSpPr>
        <p:spPr/>
        <p:txBody>
          <a:bodyPr rtlCol="0"/>
          <a:lstStyle/>
          <a:p>
            <a:fld id="{B1DEFA8C-F947-479F-BE07-76B6B3F80BF1}" type="slidenum">
              <a:rPr lang="tr-TR" smtClean="0"/>
              <a:pPr/>
              <a:t>‹#›</a:t>
            </a:fld>
            <a:endParaRPr lang="tr-TR"/>
          </a:p>
        </p:txBody>
      </p:sp>
      <p:sp>
        <p:nvSpPr>
          <p:cNvPr id="28" name="27 Altbilgi Yer Tutucusu"/>
          <p:cNvSpPr>
            <a:spLocks noGrp="1"/>
          </p:cNvSpPr>
          <p:nvPr>
            <p:ph type="ftr" sz="quarter" idx="12"/>
          </p:nvPr>
        </p:nvSpPr>
        <p:spPr/>
        <p:txBody>
          <a:bodyPr rtlCol="0"/>
          <a:lstStyle/>
          <a:p>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tr-TR"/>
              <a:t>Asıl başlık stili için tıklatın</a:t>
            </a:r>
            <a:endParaRPr kumimoji="0" lang="en-US"/>
          </a:p>
        </p:txBody>
      </p:sp>
      <p:sp>
        <p:nvSpPr>
          <p:cNvPr id="3" name="2 Veri Yer Tutucusu"/>
          <p:cNvSpPr>
            <a:spLocks noGrp="1"/>
          </p:cNvSpPr>
          <p:nvPr>
            <p:ph type="dt" sz="half" idx="10"/>
          </p:nvPr>
        </p:nvSpPr>
        <p:spPr>
          <a:xfrm>
            <a:off x="6583680" y="612648"/>
            <a:ext cx="957264" cy="457200"/>
          </a:xfrm>
        </p:spPr>
        <p:txBody>
          <a:bodyPr/>
          <a:lstStyle/>
          <a:p>
            <a:fld id="{D9F75050-0E15-4C5B-92B0-66D068882F1F}" type="datetimeFigureOut">
              <a:rPr lang="tr-TR" smtClean="0"/>
              <a:pPr/>
              <a:t>7.12.2023</a:t>
            </a:fld>
            <a:endParaRPr lang="tr-TR"/>
          </a:p>
        </p:txBody>
      </p:sp>
      <p:sp>
        <p:nvSpPr>
          <p:cNvPr id="4" name="3 Altbilgi Yer Tutucusu"/>
          <p:cNvSpPr>
            <a:spLocks noGrp="1"/>
          </p:cNvSpPr>
          <p:nvPr>
            <p:ph type="ftr" sz="quarter" idx="11"/>
          </p:nvPr>
        </p:nvSpPr>
        <p:spPr>
          <a:xfrm>
            <a:off x="5257800" y="612648"/>
            <a:ext cx="1325880" cy="457200"/>
          </a:xfrm>
        </p:spPr>
        <p:txBody>
          <a:bodyPr/>
          <a:lstStyle/>
          <a:p>
            <a:endParaRPr lang="tr-TR"/>
          </a:p>
        </p:txBody>
      </p:sp>
      <p:sp>
        <p:nvSpPr>
          <p:cNvPr id="5" name="4 Slayt Numarası Yer Tutucusu"/>
          <p:cNvSpPr>
            <a:spLocks noGrp="1"/>
          </p:cNvSpPr>
          <p:nvPr>
            <p:ph type="sldNum" sz="quarter" idx="12"/>
          </p:nvPr>
        </p:nvSpPr>
        <p:spPr>
          <a:xfrm>
            <a:off x="8174736" y="2272"/>
            <a:ext cx="762000" cy="365760"/>
          </a:xfrm>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7.12.2023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5353496" y="1101970"/>
            <a:ext cx="3383280" cy="877824"/>
          </a:xfrm>
        </p:spPr>
        <p:txBody>
          <a:bodyPr anchor="b"/>
          <a:lstStyle>
            <a:lvl1pPr algn="l">
              <a:buNone/>
              <a:defRPr sz="1800" b="1"/>
            </a:lvl1pPr>
          </a:lstStyle>
          <a:p>
            <a:r>
              <a:rPr kumimoji="0" lang="tr-TR"/>
              <a:t>Asıl başlık stili için tıklatın</a:t>
            </a:r>
            <a:endParaRPr kumimoji="0" lang="en-US"/>
          </a:p>
        </p:txBody>
      </p:sp>
      <p:sp>
        <p:nvSpPr>
          <p:cNvPr id="3" name="2 Metin Yer Tutucusu"/>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7.12.2023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tr-TR"/>
              <a:t>Asıl başlık stili için tıklatın</a:t>
            </a:r>
            <a:endParaRPr kumimoji="0" lang="en-US"/>
          </a:p>
        </p:txBody>
      </p:sp>
      <p:sp>
        <p:nvSpPr>
          <p:cNvPr id="3" name="2 Resim Yer Tutucusu"/>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7.12.2023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Dikdörtgen"/>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Dikdörtgen"/>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Dikdörtgen"/>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Dikdörtgen"/>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Yuvarlatılmış Dikdörtgen"/>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Yuvarlatılmış Dikdörtgen"/>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Dikdörtgen"/>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Dikdörtgen"/>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Dikdörtgen"/>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Dikdörtgen"/>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Dikdörtgen"/>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Dikdörtgen"/>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Başlık Yer Tutucusu"/>
          <p:cNvSpPr>
            <a:spLocks noGrp="1"/>
          </p:cNvSpPr>
          <p:nvPr>
            <p:ph type="title"/>
          </p:nvPr>
        </p:nvSpPr>
        <p:spPr>
          <a:xfrm>
            <a:off x="457200" y="1143000"/>
            <a:ext cx="8229600" cy="1066800"/>
          </a:xfrm>
          <a:prstGeom prst="rect">
            <a:avLst/>
          </a:prstGeom>
        </p:spPr>
        <p:txBody>
          <a:bodyPr vert="horz" anchor="ctr">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9F75050-0E15-4C5B-92B0-66D068882F1F}" type="datetimeFigureOut">
              <a:rPr lang="tr-TR" smtClean="0"/>
              <a:pPr/>
              <a:t>7.12.2023</a:t>
            </a:fld>
            <a:endParaRPr lang="tr-TR"/>
          </a:p>
        </p:txBody>
      </p:sp>
      <p:sp>
        <p:nvSpPr>
          <p:cNvPr id="3" name="2 Altbilgi Yer Tutucusu"/>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tr-TR"/>
          </a:p>
        </p:txBody>
      </p:sp>
      <p:sp>
        <p:nvSpPr>
          <p:cNvPr id="23" name="22 Slayt Numarası Yer Tutucusu"/>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teknoloji.karabuk.edu.tr/endustriyeltasarim-en"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teknolojifakultesi@karabuk.edu.tr"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2.jpeg"/></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0.jpeg"/></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teknoloji.karabuk.edu.tr/enerjisistemleri"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mailto:myasar@karabuk.edu.tr"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hyperlink" Target="mailto:saltun@karabuk.edu.t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8.jpeg"/></Relationships>
</file>

<file path=ppt/slides/_rels/slide89.xml.rels><?xml version="1.0" encoding="UTF-8" standalone="yes"?>
<Relationships xmlns="http://schemas.openxmlformats.org/package/2006/relationships"><Relationship Id="rId3" Type="http://schemas.openxmlformats.org/officeDocument/2006/relationships/hyperlink" Target="mailto:hakgul@karabuk.edu.t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mailto:ooz@karabuk.edu.t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2.jpeg"/></Relationships>
</file>

<file path=ppt/slides/_rels/slide91.xml.rels><?xml version="1.0" encoding="UTF-8" standalone="yes"?>
<Relationships xmlns="http://schemas.openxmlformats.org/package/2006/relationships"><Relationship Id="rId3" Type="http://schemas.openxmlformats.org/officeDocument/2006/relationships/hyperlink" Target="mailto:musayildirim@karabuk.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3.jpeg"/></Relationships>
</file>

<file path=ppt/slides/_rels/slide9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mailto:murataydin@karabuk.edu.tr"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hyperlink" Target="mailto:abdurrahimtemiz@karabuk.edu.t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5.png"/></Relationships>
</file>

<file path=ppt/slides/_rels/slide94.xml.rels><?xml version="1.0" encoding="UTF-8" standalone="yes"?>
<Relationships xmlns="http://schemas.openxmlformats.org/package/2006/relationships"><Relationship Id="rId3" Type="http://schemas.openxmlformats.org/officeDocument/2006/relationships/hyperlink" Target="mailto:fhozturk@karabuk.edu.t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6.jpe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9.jpeg"/><Relationship Id="rId4" Type="http://schemas.openxmlformats.org/officeDocument/2006/relationships/image" Target="../media/image68.jpeg"/></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3.jpeg"/><Relationship Id="rId4" Type="http://schemas.openxmlformats.org/officeDocument/2006/relationships/image" Target="../media/image72.jpeg"/></Relationships>
</file>

<file path=ppt/slides/_rels/slide9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6.jpeg"/><Relationship Id="rId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1"/>
            <a:ext cx="9144001" cy="6898093"/>
          </a:xfrm>
          <a:prstGeom prst="rect">
            <a:avLst/>
          </a:prstGeom>
        </p:spPr>
      </p:pic>
      <p:sp>
        <p:nvSpPr>
          <p:cNvPr id="2" name="Alt Bilgi Yer Tutucusu 1"/>
          <p:cNvSpPr>
            <a:spLocks noGrp="1"/>
          </p:cNvSpPr>
          <p:nvPr>
            <p:ph type="ftr" sz="quarter" idx="11"/>
          </p:nvPr>
        </p:nvSpPr>
        <p:spPr>
          <a:xfrm>
            <a:off x="-4749" y="34966"/>
            <a:ext cx="9144001" cy="2007220"/>
          </a:xfrm>
          <a:noFill/>
          <a:ln>
            <a:noFill/>
          </a:ln>
        </p:spPr>
        <p:style>
          <a:lnRef idx="0">
            <a:scrgbClr r="0" g="0" b="0"/>
          </a:lnRef>
          <a:fillRef idx="0">
            <a:scrgbClr r="0" g="0" b="0"/>
          </a:fillRef>
          <a:effectRef idx="0">
            <a:scrgbClr r="0" g="0" b="0"/>
          </a:effectRef>
          <a:fontRef idx="minor">
            <a:schemeClr val="lt1"/>
          </a:fontRef>
        </p:style>
        <p:txBody>
          <a:bodyPr/>
          <a:lstStyle/>
          <a:p>
            <a:pPr algn="ctr"/>
            <a:r>
              <a:rPr lang="tr-TR" sz="3600" dirty="0">
                <a:solidFill>
                  <a:schemeClr val="tx1"/>
                </a:solidFill>
              </a:rPr>
              <a:t>Karabük Üniversitesi </a:t>
            </a:r>
          </a:p>
          <a:p>
            <a:pPr algn="ctr"/>
            <a:r>
              <a:rPr lang="tr-TR" sz="3600" dirty="0">
                <a:solidFill>
                  <a:schemeClr val="tx1"/>
                </a:solidFill>
              </a:rPr>
              <a:t>Teknoloji Fakültesi</a:t>
            </a:r>
          </a:p>
        </p:txBody>
      </p:sp>
      <p:sp>
        <p:nvSpPr>
          <p:cNvPr id="5" name="Metin kutusu 4">
            <a:extLst>
              <a:ext uri="{FF2B5EF4-FFF2-40B4-BE49-F238E27FC236}">
                <a16:creationId xmlns:a16="http://schemas.microsoft.com/office/drawing/2014/main" id="{FD34BED8-E3A8-4B5A-8A94-0FC864E1B7BA}"/>
              </a:ext>
            </a:extLst>
          </p:cNvPr>
          <p:cNvSpPr txBox="1"/>
          <p:nvPr/>
        </p:nvSpPr>
        <p:spPr>
          <a:xfrm>
            <a:off x="-887" y="3789040"/>
            <a:ext cx="9144001" cy="3200876"/>
          </a:xfrm>
          <a:prstGeom prst="rect">
            <a:avLst/>
          </a:prstGeom>
          <a:noFill/>
        </p:spPr>
        <p:txBody>
          <a:bodyPr wrap="square" rtlCol="0">
            <a:spAutoFit/>
          </a:bodyPr>
          <a:lstStyle/>
          <a:p>
            <a:pPr algn="ctr"/>
            <a:r>
              <a:rPr lang="tr-TR" sz="2800" dirty="0"/>
              <a:t>Prof. Dr. Muhammet KAYFECİ</a:t>
            </a:r>
          </a:p>
          <a:p>
            <a:pPr algn="ctr"/>
            <a:r>
              <a:rPr lang="tr-TR" sz="2800" dirty="0"/>
              <a:t>Dekan</a:t>
            </a:r>
          </a:p>
          <a:p>
            <a:pPr algn="ctr"/>
            <a:endParaRPr lang="tr-TR" sz="2800" dirty="0"/>
          </a:p>
          <a:p>
            <a:pPr algn="ctr"/>
            <a:endParaRPr lang="tr-TR" sz="2800" dirty="0"/>
          </a:p>
          <a:p>
            <a:r>
              <a:rPr lang="tr-TR" sz="2400" dirty="0"/>
              <a:t>		                  Dekan Yardımcıları</a:t>
            </a:r>
          </a:p>
          <a:p>
            <a:pPr algn="ctr"/>
            <a:r>
              <a:rPr lang="tr-TR" sz="2400" dirty="0"/>
              <a:t>Dr. Öğretim Üyesi Murat AYDIN</a:t>
            </a:r>
          </a:p>
          <a:p>
            <a:pPr algn="ctr"/>
            <a:r>
              <a:rPr lang="tr-TR" sz="2400" dirty="0"/>
              <a:t>Dr. </a:t>
            </a:r>
            <a:r>
              <a:rPr lang="tr-TR" sz="2400"/>
              <a:t>Öğretim Üyesi Demet TAŞTEMÜR</a:t>
            </a:r>
            <a:endParaRPr lang="tr-TR" sz="2400" dirty="0"/>
          </a:p>
          <a:p>
            <a:pPr algn="ctr"/>
            <a:r>
              <a:rPr lang="tr-TR" dirty="0"/>
              <a:t>	</a:t>
            </a:r>
          </a:p>
        </p:txBody>
      </p:sp>
    </p:spTree>
    <p:extLst>
      <p:ext uri="{BB962C8B-B14F-4D97-AF65-F5344CB8AC3E}">
        <p14:creationId xmlns:p14="http://schemas.microsoft.com/office/powerpoint/2010/main" val="2587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539552" y="1268760"/>
            <a:ext cx="8229600" cy="4462760"/>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tr-TR" sz="2400" dirty="0"/>
              <a:t>Lisans eğitimi boyunca verilmeyen meslek etiği ve deneyimi gibi çok sayıda önemli değer, işyeri eğitimi esnasında kazanılacaktır.</a:t>
            </a:r>
            <a:endParaRPr lang="tr-TR" sz="1000" dirty="0"/>
          </a:p>
          <a:p>
            <a:pPr marL="342900" indent="-342900" algn="just">
              <a:buClr>
                <a:srgbClr val="0070C0"/>
              </a:buClr>
              <a:buFont typeface="Wingdings" panose="05000000000000000000" pitchFamily="2" charset="2"/>
              <a:buChar char="§"/>
            </a:pPr>
            <a:r>
              <a:rPr lang="tr-TR" sz="2400" dirty="0"/>
              <a:t>İşyeri eğitimi aynı zamanda; sanayi-okul-öğrenci döngüsündeki bozulmaları ve bozuk ilişkileri düzeltmeye katkı sağlamaktadır.</a:t>
            </a:r>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Ülkemizin en etkili gücü olan genç nüfusumuzun, yüksek kaliteli ve iyi eğitilmiş olmasını garanti edecektir.</a:t>
            </a:r>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İşyeri eğitimi ile birlikte; üniversite-sanayi işbirliği güvenilir kuruluşlarda kurulabilir ve sonuç olarak, araştırma ve geliştirme faaliyetleri daha verimli olabilir.</a:t>
            </a:r>
          </a:p>
        </p:txBody>
      </p:sp>
    </p:spTree>
    <p:extLst>
      <p:ext uri="{BB962C8B-B14F-4D97-AF65-F5344CB8AC3E}">
        <p14:creationId xmlns:p14="http://schemas.microsoft.com/office/powerpoint/2010/main" val="404183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Ölçme </a:t>
            </a:r>
            <a:r>
              <a:rPr lang="tr-TR" dirty="0" err="1"/>
              <a:t>Lab</a:t>
            </a:r>
            <a:r>
              <a:rPr lang="tr-TR" dirty="0"/>
              <a:t>.</a:t>
            </a:r>
          </a:p>
        </p:txBody>
      </p:sp>
      <p:pic>
        <p:nvPicPr>
          <p:cNvPr id="3074" name="Picture 2" descr="http://superel.com.tr/prod/20135132040.jpg">
            <a:extLst>
              <a:ext uri="{FF2B5EF4-FFF2-40B4-BE49-F238E27FC236}">
                <a16:creationId xmlns:a16="http://schemas.microsoft.com/office/drawing/2014/main" id="{6EC67C0C-6EEE-424A-BB79-1E8CCF5F7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950806"/>
            <a:ext cx="3312368" cy="27641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97BCA155-ABEA-4E34-87F5-9926ABA683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621182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CAD/CAM </a:t>
            </a:r>
            <a:r>
              <a:rPr lang="tr-TR" dirty="0" err="1"/>
              <a:t>Lab</a:t>
            </a:r>
            <a:r>
              <a:rPr lang="tr-TR" dirty="0"/>
              <a:t>.</a:t>
            </a:r>
          </a:p>
        </p:txBody>
      </p:sp>
      <p:pic>
        <p:nvPicPr>
          <p:cNvPr id="5" name="3 Resim" descr="19.jpg">
            <a:extLst>
              <a:ext uri="{FF2B5EF4-FFF2-40B4-BE49-F238E27FC236}">
                <a16:creationId xmlns:a16="http://schemas.microsoft.com/office/drawing/2014/main" id="{B52D2CCF-FC8F-4D29-935A-C0B43AD76CF8}"/>
              </a:ext>
            </a:extLst>
          </p:cNvPr>
          <p:cNvPicPr>
            <a:picLocks noChangeAspect="1"/>
          </p:cNvPicPr>
          <p:nvPr/>
        </p:nvPicPr>
        <p:blipFill>
          <a:blip r:embed="rId3" cstate="print"/>
          <a:stretch>
            <a:fillRect/>
          </a:stretch>
        </p:blipFill>
        <p:spPr>
          <a:xfrm>
            <a:off x="1775362" y="2849390"/>
            <a:ext cx="5593275" cy="3728850"/>
          </a:xfrm>
          <a:prstGeom prst="rect">
            <a:avLst/>
          </a:prstGeom>
        </p:spPr>
      </p:pic>
      <p:pic>
        <p:nvPicPr>
          <p:cNvPr id="6" name="Resim 5">
            <a:extLst>
              <a:ext uri="{FF2B5EF4-FFF2-40B4-BE49-F238E27FC236}">
                <a16:creationId xmlns:a16="http://schemas.microsoft.com/office/drawing/2014/main" id="{01AF11EC-DFD0-4C81-A6DD-0C96B3C70B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882820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Projeler</a:t>
            </a: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latin typeface="Times New Roman" pitchFamily="18" charset="0"/>
                <a:cs typeface="Times New Roman" pitchFamily="18" charset="0"/>
              </a:rPr>
              <a:t>Metal Köpüğün Tasarımı ve Üretimi</a:t>
            </a:r>
          </a:p>
          <a:p>
            <a:pPr>
              <a:buClr>
                <a:schemeClr val="tx2"/>
              </a:buClr>
            </a:pPr>
            <a:r>
              <a:rPr lang="tr-TR" dirty="0">
                <a:latin typeface="Times New Roman" pitchFamily="18" charset="0"/>
                <a:cs typeface="Times New Roman" pitchFamily="18" charset="0"/>
              </a:rPr>
              <a:t>3 Boyutlu Seramik Yazıcının Tasarımı</a:t>
            </a:r>
          </a:p>
          <a:p>
            <a:pPr>
              <a:buClr>
                <a:schemeClr val="tx2"/>
              </a:buClr>
            </a:pPr>
            <a:r>
              <a:rPr lang="tr-TR" dirty="0" err="1">
                <a:latin typeface="Times New Roman" pitchFamily="18" charset="0"/>
                <a:cs typeface="Times New Roman" pitchFamily="18" charset="0"/>
              </a:rPr>
              <a:t>Biyo</a:t>
            </a:r>
            <a:r>
              <a:rPr lang="tr-TR" dirty="0">
                <a:latin typeface="Times New Roman" pitchFamily="18" charset="0"/>
                <a:cs typeface="Times New Roman" pitchFamily="18" charset="0"/>
              </a:rPr>
              <a:t> 3 Boyutlu Yazıcının Tasarımı ve Prototipi</a:t>
            </a:r>
          </a:p>
          <a:p>
            <a:pPr>
              <a:buClr>
                <a:schemeClr val="tx2"/>
              </a:buClr>
            </a:pPr>
            <a:r>
              <a:rPr lang="tr-TR" dirty="0">
                <a:latin typeface="Times New Roman" pitchFamily="18" charset="0"/>
                <a:cs typeface="Times New Roman" pitchFamily="18" charset="0"/>
              </a:rPr>
              <a:t>Karbon Takviyeli 3 Boyutlu Yazıcı Lifinin Üretimi</a:t>
            </a:r>
          </a:p>
          <a:p>
            <a:pPr>
              <a:buClr>
                <a:schemeClr val="tx2"/>
              </a:buClr>
            </a:pPr>
            <a:r>
              <a:rPr lang="tr-TR" dirty="0">
                <a:latin typeface="Times New Roman" pitchFamily="18" charset="0"/>
                <a:cs typeface="Times New Roman" pitchFamily="18" charset="0"/>
              </a:rPr>
              <a:t>3 Boyutlu Lazer Yazıcının Tasarımı ve Prototipi</a:t>
            </a:r>
          </a:p>
          <a:p>
            <a:pPr>
              <a:buClr>
                <a:schemeClr val="tx2"/>
              </a:buClr>
            </a:pPr>
            <a:r>
              <a:rPr lang="tr-TR" dirty="0">
                <a:latin typeface="Times New Roman" pitchFamily="18" charset="0"/>
                <a:cs typeface="Times New Roman" pitchFamily="18" charset="0"/>
              </a:rPr>
              <a:t>Ahşap Takviyeli Lif Üretimi</a:t>
            </a:r>
          </a:p>
          <a:p>
            <a:pPr>
              <a:buClr>
                <a:schemeClr val="tx2"/>
              </a:buClr>
            </a:pPr>
            <a:r>
              <a:rPr lang="tr-TR" dirty="0">
                <a:latin typeface="Times New Roman" pitchFamily="18" charset="0"/>
                <a:cs typeface="Times New Roman" pitchFamily="18" charset="0"/>
              </a:rPr>
              <a:t>Dijital Görüntü Korelasyon Uygulamaları</a:t>
            </a:r>
          </a:p>
          <a:p>
            <a:pPr>
              <a:buClr>
                <a:schemeClr val="tx2"/>
              </a:buClr>
            </a:pPr>
            <a:r>
              <a:rPr lang="tr-TR" dirty="0">
                <a:latin typeface="Times New Roman" pitchFamily="18" charset="0"/>
                <a:cs typeface="Times New Roman" pitchFamily="18" charset="0"/>
              </a:rPr>
              <a:t>Sıcak Metal Şekillendirme Uygulamaları</a:t>
            </a:r>
          </a:p>
          <a:p>
            <a:pPr>
              <a:buClr>
                <a:schemeClr val="tx2"/>
              </a:buClr>
            </a:pPr>
            <a:endParaRPr lang="tr-TR" dirty="0">
              <a:latin typeface="Times New Roman" pitchFamily="18" charset="0"/>
              <a:cs typeface="Times New Roman" pitchFamily="18" charset="0"/>
            </a:endParaRP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99864953-C76D-4C15-8304-9AC121294B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p:txBody>
          <a:bodyPr>
            <a:normAutofit fontScale="85000" lnSpcReduction="20000"/>
          </a:bodyPr>
          <a:lstStyle/>
          <a:p>
            <a:pPr marL="82296" indent="0" algn="ctr">
              <a:buNone/>
            </a:pPr>
            <a:r>
              <a:rPr lang="tr-TR" sz="3600" dirty="0"/>
              <a:t>İletişim Bilgisi</a:t>
            </a:r>
          </a:p>
          <a:p>
            <a:pPr marL="82296" indent="0">
              <a:buNone/>
            </a:pPr>
            <a:endParaRPr lang="tr-TR" dirty="0"/>
          </a:p>
          <a:p>
            <a:pPr marL="82296" indent="0">
              <a:buNone/>
            </a:pPr>
            <a:r>
              <a:rPr lang="tr-TR" i="1" dirty="0"/>
              <a:t>Posta adresi:</a:t>
            </a:r>
          </a:p>
          <a:p>
            <a:pPr marL="82296" indent="0">
              <a:buNone/>
            </a:pPr>
            <a:r>
              <a:rPr lang="tr-TR" i="1" dirty="0"/>
              <a:t>Karabük Üniversitesi, Teknoloji Fakültesi, </a:t>
            </a:r>
          </a:p>
          <a:p>
            <a:pPr marL="82296" indent="0">
              <a:buNone/>
            </a:pPr>
            <a:r>
              <a:rPr lang="tr-TR" i="1" dirty="0"/>
              <a:t>Endüstriyel Tasarım Mühendisliği Bölümü,</a:t>
            </a:r>
          </a:p>
          <a:p>
            <a:pPr marL="82296" indent="0">
              <a:buNone/>
            </a:pPr>
            <a:r>
              <a:rPr lang="tr-TR" i="1" dirty="0"/>
              <a:t>Demir Çelik Kampüsü 78050 KARABÜK</a:t>
            </a:r>
          </a:p>
          <a:p>
            <a:pPr marL="82296" indent="0">
              <a:buNone/>
            </a:pPr>
            <a:endParaRPr lang="tr-TR" i="1" dirty="0"/>
          </a:p>
          <a:p>
            <a:pPr marL="82296" indent="0">
              <a:buNone/>
            </a:pPr>
            <a:r>
              <a:rPr lang="tr-TR" i="1" dirty="0"/>
              <a:t>Bölüm web sayfası:</a:t>
            </a:r>
          </a:p>
          <a:p>
            <a:pPr marL="82296" indent="0">
              <a:buNone/>
            </a:pPr>
            <a:r>
              <a:rPr lang="tr-TR" i="1" dirty="0">
                <a:hlinkClick r:id="rId3"/>
              </a:rPr>
              <a:t>http://teknoloji.karabuk.edu.tr/endustriyeltasarim</a:t>
            </a:r>
            <a:endParaRPr lang="tr-TR" i="1" dirty="0"/>
          </a:p>
          <a:p>
            <a:pPr marL="82296" indent="0">
              <a:buNone/>
            </a:pPr>
            <a:endParaRPr lang="tr-TR" i="1" dirty="0"/>
          </a:p>
          <a:p>
            <a:pPr marL="82296" indent="0">
              <a:buNone/>
            </a:pPr>
            <a:r>
              <a:rPr lang="tr-TR" i="1" dirty="0"/>
              <a:t>E-mail: </a:t>
            </a:r>
            <a:r>
              <a:rPr lang="tr-TR" i="1" dirty="0">
                <a:hlinkClick r:id="rId4"/>
              </a:rPr>
              <a:t>teknolojifakultesi@karabuk.edu.tr</a:t>
            </a:r>
            <a:r>
              <a:rPr lang="tr-TR" i="1" dirty="0"/>
              <a:t> </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2C44AE90-5ADC-46CD-A569-789608DCA8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663619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MEKATRONİK MÜHENDİSLİĞİ BÖLÜMÜ</a:t>
            </a:r>
          </a:p>
        </p:txBody>
      </p:sp>
      <p:pic>
        <p:nvPicPr>
          <p:cNvPr id="4" name="Resim 3">
            <a:extLst>
              <a:ext uri="{FF2B5EF4-FFF2-40B4-BE49-F238E27FC236}">
                <a16:creationId xmlns:a16="http://schemas.microsoft.com/office/drawing/2014/main" id="{E95DEE45-20C7-424C-AC79-C005301B6B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26" t="-8761" r="-82005" b="-34867"/>
          <a:stretch/>
        </p:blipFill>
        <p:spPr>
          <a:xfrm>
            <a:off x="143024" y="620687"/>
            <a:ext cx="3492872" cy="2265647"/>
          </a:xfrm>
          <a:prstGeom prst="rect">
            <a:avLst/>
          </a:prstGeom>
        </p:spPr>
      </p:pic>
    </p:spTree>
    <p:extLst>
      <p:ext uri="{BB962C8B-B14F-4D97-AF65-F5344CB8AC3E}">
        <p14:creationId xmlns:p14="http://schemas.microsoft.com/office/powerpoint/2010/main" val="2883311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tr-TR" b="1" dirty="0"/>
              <a:t>Tarihçe</a:t>
            </a:r>
          </a:p>
          <a:p>
            <a:pPr algn="just">
              <a:buNone/>
            </a:pPr>
            <a:r>
              <a:rPr lang="tr-TR" dirty="0"/>
              <a:t>   </a:t>
            </a:r>
            <a:r>
              <a:rPr lang="tr-TR" dirty="0" err="1"/>
              <a:t>Mekatronik</a:t>
            </a:r>
            <a:r>
              <a:rPr lang="tr-TR" dirty="0"/>
              <a:t> Mühendisliği Bölümü; Karabük </a:t>
            </a:r>
            <a:r>
              <a:rPr lang="tr-TR" dirty="0" err="1"/>
              <a:t>Üniversitesin’deki</a:t>
            </a:r>
            <a:r>
              <a:rPr lang="tr-TR" dirty="0"/>
              <a:t> en yoğun akademik programdır. </a:t>
            </a:r>
            <a:r>
              <a:rPr lang="tr-TR" dirty="0" err="1"/>
              <a:t>Mekatronik</a:t>
            </a:r>
            <a:r>
              <a:rPr lang="tr-TR" dirty="0"/>
              <a:t> Mühendisliği Bölümü 2010’da kurulmuştur. Bu bölümdeki çalışma alanları; </a:t>
            </a:r>
            <a:r>
              <a:rPr lang="tr-TR" dirty="0" err="1"/>
              <a:t>mekatronik</a:t>
            </a:r>
            <a:r>
              <a:rPr lang="tr-TR" dirty="0"/>
              <a:t>, makine, bilgisayar yazılımı ve donanımı, kontrol sistemleri, elektrik, elektronik ve robotiktir.</a:t>
            </a:r>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err="1"/>
              <a:t>Mekatronik</a:t>
            </a:r>
            <a:r>
              <a:rPr lang="tr-TR" dirty="0"/>
              <a:t> Mühendisliği</a:t>
            </a:r>
          </a:p>
        </p:txBody>
      </p:sp>
      <p:pic>
        <p:nvPicPr>
          <p:cNvPr id="5" name="Resim 4">
            <a:extLst>
              <a:ext uri="{FF2B5EF4-FFF2-40B4-BE49-F238E27FC236}">
                <a16:creationId xmlns:a16="http://schemas.microsoft.com/office/drawing/2014/main" id="{F53875F5-76D9-46A8-A2E4-685F0AC309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458695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92500" lnSpcReduction="10000"/>
          </a:bodyPr>
          <a:lstStyle/>
          <a:p>
            <a:r>
              <a:rPr lang="tr-TR" sz="3200" b="1" kern="1200" dirty="0">
                <a:latin typeface="+mn-lt"/>
                <a:ea typeface="+mn-ea"/>
                <a:cs typeface="+mn-cs"/>
              </a:rPr>
              <a:t>Misyon</a:t>
            </a:r>
          </a:p>
          <a:p>
            <a:pPr algn="just">
              <a:buNone/>
            </a:pPr>
            <a:r>
              <a:rPr lang="tr-TR" dirty="0"/>
              <a:t>   </a:t>
            </a:r>
            <a:r>
              <a:rPr lang="tr-TR" dirty="0" err="1"/>
              <a:t>Mekatronik</a:t>
            </a:r>
            <a:r>
              <a:rPr lang="tr-TR" dirty="0"/>
              <a:t> Mühendisliği; hassas ve akıllı ürün tasarım problemlerini çözmek için Makine Mühendisliği, Elektrik-Elektronik Mühendisliği ve Bilgisayar Mühendisliğinin birleşiminden oluşan bir disiplindir. Misyonumuz; uygulama deneyimine ve </a:t>
            </a:r>
            <a:r>
              <a:rPr lang="tr-TR" dirty="0" err="1"/>
              <a:t>Mekatronik</a:t>
            </a:r>
            <a:r>
              <a:rPr lang="tr-TR" dirty="0"/>
              <a:t> Mühendisliği problemlerini belirleme, </a:t>
            </a:r>
            <a:r>
              <a:rPr lang="tr-TR" dirty="0" err="1"/>
              <a:t>formülasyon</a:t>
            </a:r>
            <a:r>
              <a:rPr lang="tr-TR" dirty="0"/>
              <a:t>, modelleme, analiz yeteneğine sahip olan ve aynı zamanda modern evrensel etik değerlerle kucaklaşan ve hukukun üstünlüğüne inanan mühendisler yetiştirmektir.</a:t>
            </a:r>
          </a:p>
        </p:txBody>
      </p:sp>
      <p:pic>
        <p:nvPicPr>
          <p:cNvPr id="6" name="Resim 5">
            <a:extLst>
              <a:ext uri="{FF2B5EF4-FFF2-40B4-BE49-F238E27FC236}">
                <a16:creationId xmlns:a16="http://schemas.microsoft.com/office/drawing/2014/main" id="{FD3CE81C-021C-45D9-9E29-B0F36DB942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8502593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92500"/>
          </a:bodyPr>
          <a:lstStyle/>
          <a:p>
            <a:r>
              <a:rPr lang="tr-TR" sz="3200" kern="1200" dirty="0">
                <a:latin typeface="+mn-lt"/>
                <a:ea typeface="+mn-ea"/>
                <a:cs typeface="+mn-cs"/>
              </a:rPr>
              <a:t>Vizyon</a:t>
            </a:r>
          </a:p>
          <a:p>
            <a:pPr algn="just">
              <a:buNone/>
            </a:pPr>
            <a:r>
              <a:rPr lang="tr-TR" dirty="0"/>
              <a:t>	Vizyonumuz; güçlü imkanlara, uluslararası kalite standartlarına, eğitim uygulama standartlarına, sanayi ile güçlü ilişkilere sahip uluslararası ve ulusal okullar ile aynı evrensel standartlara sahip öğrenci yetiştirmek ve bilim ve teknoloji için Avrupa (</a:t>
            </a:r>
            <a:r>
              <a:rPr lang="tr-TR" dirty="0" err="1"/>
              <a:t>Erasmus</a:t>
            </a:r>
            <a:r>
              <a:rPr lang="tr-TR" dirty="0"/>
              <a:t>-Sokrates), ABD (ABET) ve yetkili mühendislik ilkeleri (MUDEK) aracılığıyla ileri araştırmalar, uygulamalar ve bilimsel makaleler gerçekleştirmektir.</a:t>
            </a:r>
          </a:p>
        </p:txBody>
      </p:sp>
      <p:pic>
        <p:nvPicPr>
          <p:cNvPr id="6" name="Resim 5">
            <a:extLst>
              <a:ext uri="{FF2B5EF4-FFF2-40B4-BE49-F238E27FC236}">
                <a16:creationId xmlns:a16="http://schemas.microsoft.com/office/drawing/2014/main" id="{0133F59B-AFBE-4A3F-913E-AF802357D5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5759424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err="1"/>
              <a:t>Mekatronik</a:t>
            </a:r>
            <a:r>
              <a:rPr lang="tr-TR" dirty="0"/>
              <a:t> Mühendisliği Hakkında</a:t>
            </a:r>
          </a:p>
        </p:txBody>
      </p:sp>
      <p:sp>
        <p:nvSpPr>
          <p:cNvPr id="6" name="Content Placeholder 2"/>
          <p:cNvSpPr>
            <a:spLocks noGrp="1"/>
          </p:cNvSpPr>
          <p:nvPr>
            <p:ph idx="1"/>
          </p:nvPr>
        </p:nvSpPr>
        <p:spPr>
          <a:xfrm>
            <a:off x="457200" y="2249424"/>
            <a:ext cx="4757742" cy="4325112"/>
          </a:xfrm>
        </p:spPr>
        <p:txBody>
          <a:bodyPr>
            <a:normAutofit fontScale="92500" lnSpcReduction="10000"/>
          </a:bodyPr>
          <a:lstStyle/>
          <a:p>
            <a:pPr algn="just"/>
            <a:r>
              <a:rPr lang="tr-TR" dirty="0" err="1"/>
              <a:t>Mekatronik</a:t>
            </a:r>
            <a:r>
              <a:rPr lang="tr-TR" dirty="0"/>
              <a:t> mühendisliği; makine, elektrik-elektronik ve bilgisayar bilimini birleştiren disiplinler arası yeni bir mühendislik alanıdır.</a:t>
            </a:r>
          </a:p>
          <a:p>
            <a:pPr algn="just"/>
            <a:r>
              <a:rPr lang="tr-TR" dirty="0" err="1"/>
              <a:t>Mekatronik</a:t>
            </a:r>
            <a:r>
              <a:rPr lang="tr-TR" dirty="0"/>
              <a:t> mühendisliği; hassas ve akıllı ürün tasarımı veya talebi ve problem çözümü için uygulanır.</a:t>
            </a:r>
          </a:p>
        </p:txBody>
      </p:sp>
      <p:pic>
        <p:nvPicPr>
          <p:cNvPr id="9" name="8 Resim" descr="Untitled-1.png"/>
          <p:cNvPicPr>
            <a:picLocks noChangeAspect="1"/>
          </p:cNvPicPr>
          <p:nvPr/>
        </p:nvPicPr>
        <p:blipFill>
          <a:blip r:embed="rId2"/>
          <a:stretch>
            <a:fillRect/>
          </a:stretch>
        </p:blipFill>
        <p:spPr>
          <a:xfrm>
            <a:off x="5572132" y="2357430"/>
            <a:ext cx="3143272" cy="3011271"/>
          </a:xfrm>
          <a:prstGeom prst="rect">
            <a:avLst/>
          </a:prstGeom>
        </p:spPr>
      </p:pic>
      <p:pic>
        <p:nvPicPr>
          <p:cNvPr id="8" name="Resim 7">
            <a:extLst>
              <a:ext uri="{FF2B5EF4-FFF2-40B4-BE49-F238E27FC236}">
                <a16:creationId xmlns:a16="http://schemas.microsoft.com/office/drawing/2014/main" id="{80806BC2-5156-445E-9FB4-292B523176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360199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662880" y="1227155"/>
            <a:ext cx="8229600" cy="1066800"/>
          </a:xfrm>
        </p:spPr>
        <p:txBody>
          <a:bodyPr/>
          <a:lstStyle/>
          <a:p>
            <a:pPr algn="ctr"/>
            <a:r>
              <a:rPr lang="tr-TR" dirty="0" err="1"/>
              <a:t>Mekatronik</a:t>
            </a:r>
            <a:r>
              <a:rPr lang="tr-TR" dirty="0"/>
              <a:t> Mühendisliği Hakkında</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7200" y="2152031"/>
            <a:ext cx="8229600" cy="4325112"/>
          </a:xfrm>
        </p:spPr>
        <p:txBody>
          <a:bodyPr/>
          <a:lstStyle/>
          <a:p>
            <a:pPr marL="109728" indent="0">
              <a:buNone/>
            </a:pPr>
            <a:r>
              <a:rPr lang="tr-TR" b="1" dirty="0"/>
              <a:t>Uzmanlık Araştırma Alanları</a:t>
            </a:r>
          </a:p>
          <a:p>
            <a:pPr>
              <a:buFont typeface="Wingdings" panose="05000000000000000000" pitchFamily="2" charset="2"/>
              <a:buChar char="Ø"/>
            </a:pPr>
            <a:r>
              <a:rPr lang="tr-TR" dirty="0"/>
              <a:t> Elektrikli Araçlar</a:t>
            </a:r>
          </a:p>
          <a:p>
            <a:pPr>
              <a:buFont typeface="Wingdings" panose="05000000000000000000" pitchFamily="2" charset="2"/>
              <a:buChar char="Ø"/>
            </a:pPr>
            <a:r>
              <a:rPr lang="tr-TR" dirty="0"/>
              <a:t> Robotik</a:t>
            </a:r>
          </a:p>
          <a:p>
            <a:pPr>
              <a:buFont typeface="Wingdings" panose="05000000000000000000" pitchFamily="2" charset="2"/>
              <a:buChar char="Ø"/>
            </a:pPr>
            <a:r>
              <a:rPr lang="tr-TR" dirty="0"/>
              <a:t> Otonom Hava Araçları</a:t>
            </a:r>
          </a:p>
          <a:p>
            <a:pPr>
              <a:buFont typeface="Wingdings" panose="05000000000000000000" pitchFamily="2" charset="2"/>
              <a:buChar char="Ø"/>
            </a:pPr>
            <a:r>
              <a:rPr lang="tr-TR" dirty="0"/>
              <a:t> Yarıiletken Teknolojileri</a:t>
            </a:r>
          </a:p>
          <a:p>
            <a:pPr>
              <a:buFont typeface="Wingdings" panose="05000000000000000000" pitchFamily="2" charset="2"/>
              <a:buChar char="Ø"/>
            </a:pPr>
            <a:r>
              <a:rPr lang="tr-TR" dirty="0"/>
              <a:t> Optimizasyon Teknikleri</a:t>
            </a:r>
          </a:p>
          <a:p>
            <a:pPr>
              <a:buFont typeface="Wingdings" panose="05000000000000000000" pitchFamily="2" charset="2"/>
              <a:buChar char="Ø"/>
            </a:pPr>
            <a:r>
              <a:rPr lang="tr-TR" dirty="0"/>
              <a:t> Motor Kontrol Teknolojileri</a:t>
            </a:r>
          </a:p>
          <a:p>
            <a:pPr>
              <a:buFont typeface="Wingdings" panose="05000000000000000000" pitchFamily="2" charset="2"/>
              <a:buChar char="Ø"/>
            </a:pPr>
            <a:r>
              <a:rPr lang="tr-TR" dirty="0"/>
              <a:t> Batarya Yönetim Sistemleri</a:t>
            </a:r>
          </a:p>
          <a:p>
            <a:pPr>
              <a:buFont typeface="Wingdings" panose="05000000000000000000" pitchFamily="2" charset="2"/>
              <a:buChar char="Ø"/>
            </a:pPr>
            <a:r>
              <a:rPr lang="tr-TR" dirty="0"/>
              <a:t> Gömülü Sistemler</a:t>
            </a:r>
          </a:p>
        </p:txBody>
      </p:sp>
      <p:pic>
        <p:nvPicPr>
          <p:cNvPr id="4" name="Resim 3">
            <a:extLst>
              <a:ext uri="{FF2B5EF4-FFF2-40B4-BE49-F238E27FC236}">
                <a16:creationId xmlns:a16="http://schemas.microsoft.com/office/drawing/2014/main" id="{E0D33E2B-316B-486A-BDD9-0A1067E95D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22542" y="472040"/>
            <a:ext cx="1080676" cy="911581"/>
          </a:xfrm>
          <a:prstGeom prst="rect">
            <a:avLst/>
          </a:prstGeom>
        </p:spPr>
      </p:pic>
    </p:spTree>
    <p:extLst>
      <p:ext uri="{BB962C8B-B14F-4D97-AF65-F5344CB8AC3E}">
        <p14:creationId xmlns:p14="http://schemas.microsoft.com/office/powerpoint/2010/main" val="228315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Mezuniyet Programları</a:t>
            </a:r>
          </a:p>
        </p:txBody>
      </p:sp>
      <p:sp>
        <p:nvSpPr>
          <p:cNvPr id="3" name="Content Placeholder 2"/>
          <p:cNvSpPr>
            <a:spLocks noGrp="1"/>
          </p:cNvSpPr>
          <p:nvPr>
            <p:ph idx="1"/>
          </p:nvPr>
        </p:nvSpPr>
        <p:spPr>
          <a:xfrm>
            <a:off x="457200" y="2249424"/>
            <a:ext cx="8507288" cy="4325112"/>
          </a:xfrm>
        </p:spPr>
        <p:txBody>
          <a:bodyPr>
            <a:normAutofit fontScale="92500" lnSpcReduction="20000"/>
          </a:bodyPr>
          <a:lstStyle/>
          <a:p>
            <a:r>
              <a:rPr lang="tr-TR" b="1" dirty="0"/>
              <a:t>Yüksek Lisans Derecesi Kabul ve Mezuniyet Şartları</a:t>
            </a:r>
          </a:p>
          <a:p>
            <a:pPr marL="109728" indent="0">
              <a:buNone/>
            </a:pPr>
            <a:endParaRPr lang="tr-TR" dirty="0"/>
          </a:p>
          <a:p>
            <a:pPr lvl="1"/>
            <a:r>
              <a:rPr lang="tr-TR" dirty="0">
                <a:solidFill>
                  <a:schemeClr val="tx1"/>
                </a:solidFill>
              </a:rPr>
              <a:t>Lisans derecesine sahip olmak</a:t>
            </a:r>
          </a:p>
          <a:p>
            <a:pPr lvl="1"/>
            <a:r>
              <a:rPr lang="tr-TR" dirty="0">
                <a:solidFill>
                  <a:schemeClr val="tx1"/>
                </a:solidFill>
              </a:rPr>
              <a:t>Yabancı dil sınavını geçmek</a:t>
            </a:r>
          </a:p>
          <a:p>
            <a:pPr lvl="1"/>
            <a:r>
              <a:rPr lang="tr-TR" dirty="0">
                <a:solidFill>
                  <a:schemeClr val="tx1"/>
                </a:solidFill>
              </a:rPr>
              <a:t>Bölüm tarafından verilen bilim sınavını geçmek.</a:t>
            </a:r>
          </a:p>
          <a:p>
            <a:pPr lvl="1"/>
            <a:r>
              <a:rPr lang="tr-TR" dirty="0">
                <a:solidFill>
                  <a:schemeClr val="tx1"/>
                </a:solidFill>
              </a:rPr>
              <a:t>21 kredilik (60 AKTS) ders almak ve başarıyla tamamlamak.</a:t>
            </a:r>
          </a:p>
          <a:p>
            <a:pPr lvl="1"/>
            <a:r>
              <a:rPr lang="tr-TR" dirty="0">
                <a:solidFill>
                  <a:schemeClr val="tx1"/>
                </a:solidFill>
              </a:rPr>
              <a:t>Yüksek lisans tezi hazırlanmak.</a:t>
            </a:r>
          </a:p>
          <a:p>
            <a:pPr lvl="1"/>
            <a:r>
              <a:rPr lang="tr-TR" dirty="0">
                <a:solidFill>
                  <a:schemeClr val="tx1"/>
                </a:solidFill>
              </a:rPr>
              <a:t>Tez savunmasında başarılı olmak.</a:t>
            </a:r>
          </a:p>
          <a:p>
            <a:pPr marL="82296" indent="0">
              <a:buNone/>
            </a:pPr>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14CBCFBD-52CC-44C9-83CE-AEDB88F4E5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921857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marL="109728" indent="0">
              <a:buNone/>
            </a:pPr>
            <a:r>
              <a:rPr lang="tr-TR" b="1" dirty="0"/>
              <a:t>Ders Kredileri (AKTS)</a:t>
            </a:r>
          </a:p>
          <a:p>
            <a:r>
              <a:rPr lang="tr-TR" dirty="0"/>
              <a:t>Seçmeli Dersler: 49 </a:t>
            </a:r>
          </a:p>
          <a:p>
            <a:r>
              <a:rPr lang="tr-TR" dirty="0"/>
              <a:t>Temel Dersler: 12 </a:t>
            </a:r>
          </a:p>
          <a:p>
            <a:r>
              <a:rPr lang="tr-TR" dirty="0"/>
              <a:t>Mühendislik Dersleri: 53</a:t>
            </a:r>
          </a:p>
          <a:p>
            <a:r>
              <a:rPr lang="tr-TR" dirty="0"/>
              <a:t>Alan Dersleri: 126 </a:t>
            </a:r>
          </a:p>
          <a:p>
            <a:r>
              <a:rPr lang="tr-TR" dirty="0"/>
              <a:t>Toplam Krediler: 240</a:t>
            </a:r>
          </a:p>
          <a:p>
            <a:r>
              <a:rPr lang="tr-TR" dirty="0"/>
              <a:t>Teorik Derslerin Kredileri: 135</a:t>
            </a:r>
          </a:p>
          <a:p>
            <a:r>
              <a:rPr lang="tr-TR" dirty="0"/>
              <a:t>Uygulamalı Derslerin Kredileri: 105</a:t>
            </a:r>
          </a:p>
          <a:p>
            <a:endParaRPr lang="tr-TR" dirty="0"/>
          </a:p>
          <a:p>
            <a:endParaRPr lang="tr-TR" dirty="0"/>
          </a:p>
        </p:txBody>
      </p:sp>
      <p:pic>
        <p:nvPicPr>
          <p:cNvPr id="6" name="Resim 5">
            <a:extLst>
              <a:ext uri="{FF2B5EF4-FFF2-40B4-BE49-F238E27FC236}">
                <a16:creationId xmlns:a16="http://schemas.microsoft.com/office/drawing/2014/main" id="{22485115-E732-423D-AA0F-368C59A3FB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053999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a:buNone/>
            </a:pPr>
            <a:r>
              <a:rPr lang="tr-TR" b="1" dirty="0"/>
              <a:t>Çift </a:t>
            </a:r>
            <a:r>
              <a:rPr lang="tr-TR" b="1" dirty="0" err="1"/>
              <a:t>Anadal</a:t>
            </a:r>
            <a:r>
              <a:rPr lang="tr-TR" b="1" dirty="0"/>
              <a:t> Programları</a:t>
            </a:r>
          </a:p>
          <a:p>
            <a:pPr marL="624078" indent="-514350">
              <a:buClr>
                <a:schemeClr val="accent6"/>
              </a:buClr>
              <a:buFont typeface="Arial" pitchFamily="34" charset="0"/>
              <a:buChar char="•"/>
            </a:pPr>
            <a:r>
              <a:rPr lang="tr-TR" dirty="0"/>
              <a:t>İmalat Mühendisliği</a:t>
            </a:r>
          </a:p>
          <a:p>
            <a:pPr marL="624078" indent="-514350">
              <a:buClr>
                <a:schemeClr val="accent6"/>
              </a:buClr>
              <a:buFont typeface="Arial" pitchFamily="34" charset="0"/>
              <a:buChar char="•"/>
            </a:pPr>
            <a:r>
              <a:rPr lang="tr-TR" dirty="0"/>
              <a:t>Endüstriyel Tasarım Mühendisliği</a:t>
            </a:r>
          </a:p>
          <a:p>
            <a:pPr marL="624078" indent="-514350">
              <a:buClr>
                <a:schemeClr val="accent6"/>
              </a:buClr>
              <a:buFont typeface="Arial" pitchFamily="34" charset="0"/>
              <a:buChar char="•"/>
            </a:pPr>
            <a:r>
              <a:rPr lang="tr-TR" dirty="0"/>
              <a:t>Enerji Sistemleri Mühendisliği</a:t>
            </a:r>
          </a:p>
          <a:p>
            <a:pPr marL="624078" indent="-514350">
              <a:buClr>
                <a:schemeClr val="accent6"/>
              </a:buClr>
              <a:buFont typeface="Arial" pitchFamily="34" charset="0"/>
              <a:buChar char="•"/>
            </a:pPr>
            <a:r>
              <a:rPr lang="tr-TR" dirty="0"/>
              <a:t>Tıp Mühendisliği</a:t>
            </a:r>
          </a:p>
          <a:p>
            <a:pPr marL="624078" indent="-514350">
              <a:buClr>
                <a:schemeClr val="accent6"/>
              </a:buClr>
              <a:buFont typeface="Arial" pitchFamily="34" charset="0"/>
              <a:buChar char="•"/>
            </a:pPr>
            <a:r>
              <a:rPr lang="tr-TR" dirty="0"/>
              <a:t>Makine Mühendisliği</a:t>
            </a:r>
          </a:p>
          <a:p>
            <a:endParaRPr lang="tr-TR" dirty="0">
              <a:solidFill>
                <a:schemeClr val="accent6"/>
              </a:solidFill>
            </a:endParaRPr>
          </a:p>
          <a:p>
            <a:endParaRPr lang="tr-TR" dirty="0"/>
          </a:p>
          <a:p>
            <a:endParaRPr lang="tr-TR" dirty="0"/>
          </a:p>
          <a:p>
            <a:endParaRPr lang="tr-TR" dirty="0"/>
          </a:p>
        </p:txBody>
      </p:sp>
      <p:pic>
        <p:nvPicPr>
          <p:cNvPr id="5" name="Resim 4">
            <a:extLst>
              <a:ext uri="{FF2B5EF4-FFF2-40B4-BE49-F238E27FC236}">
                <a16:creationId xmlns:a16="http://schemas.microsoft.com/office/drawing/2014/main" id="{2CA58616-A633-436C-9208-C885F10761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0646464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solidFill>
                  <a:srgbClr val="5A6378"/>
                </a:solidFill>
              </a:rPr>
              <a:t>Mekatronik</a:t>
            </a:r>
            <a:r>
              <a:rPr lang="tr-TR" dirty="0">
                <a:solidFill>
                  <a:srgbClr val="5A6378"/>
                </a:solidFill>
              </a:rPr>
              <a:t> Mühendisliği</a:t>
            </a:r>
            <a:endParaRPr lang="tr-TR" dirty="0"/>
          </a:p>
        </p:txBody>
      </p:sp>
      <p:sp>
        <p:nvSpPr>
          <p:cNvPr id="7" name="Content Placeholder 2">
            <a:extLst>
              <a:ext uri="{FF2B5EF4-FFF2-40B4-BE49-F238E27FC236}">
                <a16:creationId xmlns:a16="http://schemas.microsoft.com/office/drawing/2014/main" id="{F145D0B7-1208-496C-AA96-E074E02871CD}"/>
              </a:ext>
            </a:extLst>
          </p:cNvPr>
          <p:cNvSpPr>
            <a:spLocks noGrp="1"/>
          </p:cNvSpPr>
          <p:nvPr>
            <p:ph idx="1"/>
          </p:nvPr>
        </p:nvSpPr>
        <p:spPr>
          <a:xfrm>
            <a:off x="457200" y="2249424"/>
            <a:ext cx="8229600" cy="4325112"/>
          </a:xfrm>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a:t>
            </a:r>
            <a:r>
              <a:rPr lang="en-GB" dirty="0"/>
              <a:t> De</a:t>
            </a:r>
            <a:r>
              <a:rPr lang="tr-TR" dirty="0" err="1"/>
              <a:t>recesi</a:t>
            </a:r>
            <a:endParaRPr lang="en-GB" dirty="0"/>
          </a:p>
          <a:p>
            <a:pPr lvl="1"/>
            <a:r>
              <a:rPr lang="tr-TR" dirty="0" err="1">
                <a:solidFill>
                  <a:schemeClr val="tx1"/>
                </a:solidFill>
              </a:rPr>
              <a:t>Mekatronik</a:t>
            </a:r>
            <a:r>
              <a:rPr lang="tr-TR" dirty="0">
                <a:solidFill>
                  <a:schemeClr val="tx1"/>
                </a:solidFill>
              </a:rPr>
              <a:t> Mühendisliği</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CE70B5B-FC94-4F45-96A2-1A1C1A9196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73938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lnSpcReduction="10000"/>
          </a:bodyPr>
          <a:lstStyle/>
          <a:p>
            <a:r>
              <a:rPr lang="tr-TR" b="1" dirty="0"/>
              <a:t>Bölüm Akademik Personelleri</a:t>
            </a:r>
          </a:p>
          <a:p>
            <a:endParaRPr lang="tr-TR" dirty="0"/>
          </a:p>
          <a:p>
            <a:r>
              <a:rPr lang="tr-TR" dirty="0"/>
              <a:t>Profesör Sayısı: 1</a:t>
            </a:r>
          </a:p>
          <a:p>
            <a:r>
              <a:rPr lang="tr-TR" dirty="0"/>
              <a:t>Doçent Sayısı: 2</a:t>
            </a:r>
          </a:p>
          <a:p>
            <a:r>
              <a:rPr lang="tr-TR" dirty="0"/>
              <a:t>Dr. Öğretim Üyesi Sayısı: 5</a:t>
            </a:r>
          </a:p>
          <a:p>
            <a:r>
              <a:rPr lang="tr-TR" dirty="0"/>
              <a:t>Araştırma Görevlisi Sayısı: 2</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BB84E20B-8221-41C6-895D-EBC74B64D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90371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Yönetim</a:t>
            </a:r>
          </a:p>
        </p:txBody>
      </p:sp>
      <p:pic>
        <p:nvPicPr>
          <p:cNvPr id="6" name="5 Resim" descr="r1.png"/>
          <p:cNvPicPr>
            <a:picLocks noChangeAspect="1"/>
          </p:cNvPicPr>
          <p:nvPr/>
        </p:nvPicPr>
        <p:blipFill>
          <a:blip r:embed="rId2"/>
          <a:stretch>
            <a:fillRect/>
          </a:stretch>
        </p:blipFill>
        <p:spPr>
          <a:xfrm>
            <a:off x="6197082" y="4000504"/>
            <a:ext cx="1161000" cy="1548000"/>
          </a:xfrm>
          <a:prstGeom prst="rect">
            <a:avLst/>
          </a:prstGeom>
        </p:spPr>
      </p:pic>
      <p:sp>
        <p:nvSpPr>
          <p:cNvPr id="8" name="7 Metin kutusu"/>
          <p:cNvSpPr txBox="1"/>
          <p:nvPr/>
        </p:nvSpPr>
        <p:spPr>
          <a:xfrm>
            <a:off x="3122194" y="3857628"/>
            <a:ext cx="2813591"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Doç. Dr. Serhat Orkun TAN</a:t>
            </a:r>
          </a:p>
          <a:p>
            <a:pPr algn="ctr"/>
            <a:r>
              <a:rPr lang="tr-TR" dirty="0">
                <a:latin typeface="Times New Roman" pitchFamily="18" charset="0"/>
                <a:cs typeface="Times New Roman" pitchFamily="18" charset="0"/>
              </a:rPr>
              <a:t>Bölüm Başkanı</a:t>
            </a:r>
          </a:p>
        </p:txBody>
      </p:sp>
      <p:sp>
        <p:nvSpPr>
          <p:cNvPr id="9" name="8 Metin kutusu"/>
          <p:cNvSpPr txBox="1"/>
          <p:nvPr/>
        </p:nvSpPr>
        <p:spPr>
          <a:xfrm>
            <a:off x="741457" y="5643578"/>
            <a:ext cx="3326552"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Dr. </a:t>
            </a:r>
            <a:r>
              <a:rPr lang="tr-TR" dirty="0" err="1">
                <a:latin typeface="Times New Roman" pitchFamily="18" charset="0"/>
                <a:cs typeface="Times New Roman" pitchFamily="18" charset="0"/>
              </a:rPr>
              <a:t>Öğr</a:t>
            </a:r>
            <a:r>
              <a:rPr lang="tr-TR" dirty="0">
                <a:latin typeface="Times New Roman" pitchFamily="18" charset="0"/>
                <a:cs typeface="Times New Roman" pitchFamily="18" charset="0"/>
              </a:rPr>
              <a:t>. Üyesi Mustafa YILMAZ</a:t>
            </a:r>
          </a:p>
          <a:p>
            <a:pPr algn="ctr"/>
            <a:r>
              <a:rPr lang="tr-TR" dirty="0">
                <a:latin typeface="Times New Roman" pitchFamily="18" charset="0"/>
                <a:cs typeface="Times New Roman" pitchFamily="18" charset="0"/>
              </a:rPr>
              <a:t>Bölüm Başkan Yardımcısı</a:t>
            </a:r>
          </a:p>
        </p:txBody>
      </p:sp>
      <p:sp>
        <p:nvSpPr>
          <p:cNvPr id="10" name="9 Metin kutusu"/>
          <p:cNvSpPr txBox="1"/>
          <p:nvPr/>
        </p:nvSpPr>
        <p:spPr>
          <a:xfrm>
            <a:off x="5474347" y="5643578"/>
            <a:ext cx="2602379" cy="369332"/>
          </a:xfrm>
          <a:prstGeom prst="rect">
            <a:avLst/>
          </a:prstGeom>
          <a:noFill/>
        </p:spPr>
        <p:txBody>
          <a:bodyPr wrap="none" rtlCol="0">
            <a:spAutoFit/>
          </a:bodyPr>
          <a:lstStyle/>
          <a:p>
            <a:pPr algn="ctr"/>
            <a:r>
              <a:rPr lang="tr-TR" dirty="0">
                <a:latin typeface="Times New Roman" pitchFamily="18" charset="0"/>
                <a:cs typeface="Times New Roman" pitchFamily="18" charset="0"/>
              </a:rPr>
              <a:t>Bölüm Başkan Yardımcısı</a:t>
            </a:r>
          </a:p>
        </p:txBody>
      </p:sp>
      <p:pic>
        <p:nvPicPr>
          <p:cNvPr id="11" name="Resim 10">
            <a:extLst>
              <a:ext uri="{FF2B5EF4-FFF2-40B4-BE49-F238E27FC236}">
                <a16:creationId xmlns:a16="http://schemas.microsoft.com/office/drawing/2014/main" id="{B69CB786-5FE1-4E6E-BB5F-59285D2F2F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pic>
        <p:nvPicPr>
          <p:cNvPr id="15" name="Resim 14">
            <a:extLst>
              <a:ext uri="{FF2B5EF4-FFF2-40B4-BE49-F238E27FC236}">
                <a16:creationId xmlns:a16="http://schemas.microsoft.com/office/drawing/2014/main" id="{58A221D9-EF14-4BCE-9149-7363D87AAEA6}"/>
              </a:ext>
            </a:extLst>
          </p:cNvPr>
          <p:cNvPicPr>
            <a:picLocks noChangeAspect="1"/>
          </p:cNvPicPr>
          <p:nvPr/>
        </p:nvPicPr>
        <p:blipFill>
          <a:blip r:embed="rId4"/>
          <a:stretch>
            <a:fillRect/>
          </a:stretch>
        </p:blipFill>
        <p:spPr>
          <a:xfrm>
            <a:off x="1532528" y="3919553"/>
            <a:ext cx="1381125" cy="1724025"/>
          </a:xfrm>
          <a:prstGeom prst="rect">
            <a:avLst/>
          </a:prstGeom>
        </p:spPr>
      </p:pic>
      <p:pic>
        <p:nvPicPr>
          <p:cNvPr id="16" name="Resim 15">
            <a:extLst>
              <a:ext uri="{FF2B5EF4-FFF2-40B4-BE49-F238E27FC236}">
                <a16:creationId xmlns:a16="http://schemas.microsoft.com/office/drawing/2014/main" id="{8EAA01B6-208B-41FC-B079-E6B44A4AA8CD}"/>
              </a:ext>
            </a:extLst>
          </p:cNvPr>
          <p:cNvPicPr>
            <a:picLocks noChangeAspect="1"/>
          </p:cNvPicPr>
          <p:nvPr/>
        </p:nvPicPr>
        <p:blipFill>
          <a:blip r:embed="rId5"/>
          <a:stretch>
            <a:fillRect/>
          </a:stretch>
        </p:blipFill>
        <p:spPr>
          <a:xfrm>
            <a:off x="3776076" y="1964597"/>
            <a:ext cx="1505820" cy="1893031"/>
          </a:xfrm>
          <a:prstGeom prst="rect">
            <a:avLst/>
          </a:prstGeom>
        </p:spPr>
      </p:pic>
    </p:spTree>
    <p:extLst>
      <p:ext uri="{BB962C8B-B14F-4D97-AF65-F5344CB8AC3E}">
        <p14:creationId xmlns:p14="http://schemas.microsoft.com/office/powerpoint/2010/main" val="25008530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2535887"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Raif BAYIR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rbayir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1218 </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0" name="Picture 3" descr="Raif BAYIR">
            <a:extLst>
              <a:ext uri="{FF2B5EF4-FFF2-40B4-BE49-F238E27FC236}">
                <a16:creationId xmlns:a16="http://schemas.microsoft.com/office/drawing/2014/main" id="{9968EAB3-E256-4132-B768-647002DAC8AC}"/>
              </a:ext>
            </a:extLst>
          </p:cNvPr>
          <p:cNvPicPr>
            <a:picLocks noChangeArrowheads="1"/>
          </p:cNvPicPr>
          <p:nvPr/>
        </p:nvPicPr>
        <p:blipFill>
          <a:blip r:embed="rId2" cstate="print">
            <a:extLst>
              <a:ext uri="{28A0092B-C50C-407E-A947-70E740481C1C}">
                <a14:useLocalDpi xmlns:a14="http://schemas.microsoft.com/office/drawing/2010/main" val="0"/>
              </a:ext>
            </a:extLst>
          </a:blip>
          <a:srcRect l="7614" r="9137"/>
          <a:stretch>
            <a:fillRect/>
          </a:stretch>
        </p:blipFill>
        <p:spPr bwMode="auto">
          <a:xfrm>
            <a:off x="630940" y="1929239"/>
            <a:ext cx="1512168" cy="1714075"/>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500034" y="3967467"/>
            <a:ext cx="8072494" cy="461665"/>
          </a:xfrm>
          <a:prstGeom prst="rect">
            <a:avLst/>
          </a:prstGeom>
        </p:spPr>
        <p:txBody>
          <a:bodyPr wrap="square">
            <a:spAutoFit/>
          </a:bodyPr>
          <a:lstStyle/>
          <a:p>
            <a:r>
              <a:rPr lang="tr-TR" sz="1200" dirty="0">
                <a:latin typeface="Times New Roman" pitchFamily="18" charset="0"/>
                <a:cs typeface="Times New Roman" pitchFamily="18" charset="0"/>
              </a:rPr>
              <a:t>Yapay Zeka , Bulanık Mantık, Robotik, Elektrikli Araçlar ve Teknolojisi, İnsansız Hava ve Kara Taşıtları, Elektrik Makinelerinde Hata Tespiti ve Teşhisi, Kablosuz </a:t>
            </a:r>
            <a:r>
              <a:rPr lang="tr-TR" sz="1200" dirty="0" err="1">
                <a:latin typeface="Times New Roman" pitchFamily="18" charset="0"/>
                <a:cs typeface="Times New Roman" pitchFamily="18" charset="0"/>
              </a:rPr>
              <a:t>Sensör</a:t>
            </a:r>
            <a:r>
              <a:rPr lang="tr-TR" sz="1200" dirty="0">
                <a:latin typeface="Times New Roman" pitchFamily="18" charset="0"/>
                <a:cs typeface="Times New Roman" pitchFamily="18" charset="0"/>
              </a:rPr>
              <a:t> Ağları</a:t>
            </a:r>
          </a:p>
        </p:txBody>
      </p:sp>
      <p:sp>
        <p:nvSpPr>
          <p:cNvPr id="16" name="15 Dikdörtgen"/>
          <p:cNvSpPr/>
          <p:nvPr/>
        </p:nvSpPr>
        <p:spPr>
          <a:xfrm>
            <a:off x="500034" y="4859736"/>
            <a:ext cx="8143932" cy="1569660"/>
          </a:xfrm>
          <a:prstGeom prst="rect">
            <a:avLst/>
          </a:prstGeom>
        </p:spPr>
        <p:txBody>
          <a:bodyPr wrap="square">
            <a:spAutoFit/>
          </a:bodyPr>
          <a:lstStyle/>
          <a:p>
            <a:pPr marL="354013" lvl="0" indent="-354013" algn="just">
              <a:tabLst>
                <a:tab pos="265113" algn="l"/>
              </a:tabLst>
            </a:pPr>
            <a:r>
              <a:rPr lang="tr-TR" sz="1200" dirty="0">
                <a:latin typeface="Times New Roman" pitchFamily="18" charset="0"/>
                <a:cs typeface="Times New Roman" pitchFamily="18" charset="0"/>
              </a:rPr>
              <a:t>1.</a:t>
            </a:r>
            <a:r>
              <a:rPr lang="tr-TR" sz="1200" b="1" dirty="0">
                <a:latin typeface="Times New Roman" pitchFamily="18" charset="0"/>
                <a:cs typeface="Times New Roman" pitchFamily="18" charset="0"/>
              </a:rPr>
              <a:t>    	</a:t>
            </a:r>
            <a:r>
              <a:rPr lang="tr-TR" sz="1200" dirty="0">
                <a:latin typeface="Times New Roman" pitchFamily="18" charset="0"/>
                <a:cs typeface="Times New Roman" pitchFamily="18" charset="0"/>
              </a:rPr>
              <a:t>Albayrak A., Duran, F., </a:t>
            </a:r>
            <a:r>
              <a:rPr lang="tr-TR" sz="1200" b="1" dirty="0">
                <a:latin typeface="Times New Roman" pitchFamily="18" charset="0"/>
                <a:cs typeface="Times New Roman" pitchFamily="18" charset="0"/>
              </a:rPr>
              <a:t>Bayır R.</a:t>
            </a:r>
            <a:r>
              <a:rPr lang="tr-TR" sz="1200" dirty="0">
                <a:latin typeface="Times New Roman" pitchFamily="18" charset="0"/>
                <a:cs typeface="Times New Roman" pitchFamily="18" charset="0"/>
              </a:rPr>
              <a:t>, Albayrak A., “Development of </a:t>
            </a:r>
            <a:r>
              <a:rPr lang="tr-TR" sz="1200" dirty="0" err="1">
                <a:latin typeface="Times New Roman" pitchFamily="18" charset="0"/>
                <a:cs typeface="Times New Roman" pitchFamily="18" charset="0"/>
              </a:rPr>
              <a:t>Intelligent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Decision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Support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System</a:t>
            </a:r>
            <a:r>
              <a:rPr lang="tr-TR" sz="1200" dirty="0">
                <a:latin typeface="Times New Roman" pitchFamily="18" charset="0"/>
                <a:cs typeface="Times New Roman" pitchFamily="18" charset="0"/>
              </a:rPr>
              <a:t> Using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Cognitive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Maps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for</a:t>
            </a:r>
            <a:r>
              <a:rPr lang="tr-TR" sz="1200" dirty="0">
                <a:latin typeface="Times New Roman" pitchFamily="18" charset="0"/>
                <a:cs typeface="Times New Roman" pitchFamily="18" charset="0"/>
              </a:rPr>
              <a:t> Mobile </a:t>
            </a:r>
            <a:r>
              <a:rPr lang="tr-TR" sz="1200" dirty="0" err="1">
                <a:latin typeface="Times New Roman" pitchFamily="18" charset="0"/>
                <a:cs typeface="Times New Roman" pitchFamily="18" charset="0"/>
              </a:rPr>
              <a:t>Beekeepers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Turkish</a:t>
            </a:r>
            <a:r>
              <a:rPr lang="tr-TR" sz="1200" dirty="0">
                <a:latin typeface="Times New Roman" pitchFamily="18" charset="0"/>
                <a:cs typeface="Times New Roman" pitchFamily="18" charset="0"/>
              </a:rPr>
              <a:t> J.of </a:t>
            </a:r>
            <a:r>
              <a:rPr lang="tr-TR" sz="1200" dirty="0" err="1">
                <a:latin typeface="Times New Roman" pitchFamily="18" charset="0"/>
                <a:cs typeface="Times New Roman" pitchFamily="18" charset="0"/>
              </a:rPr>
              <a:t>Electrical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Engineering</a:t>
            </a:r>
            <a:r>
              <a:rPr lang="tr-TR" sz="1200" dirty="0">
                <a:latin typeface="Times New Roman" pitchFamily="18" charset="0"/>
                <a:cs typeface="Times New Roman" pitchFamily="18" charset="0"/>
              </a:rPr>
              <a:t> &amp; </a:t>
            </a:r>
            <a:r>
              <a:rPr lang="tr-TR" sz="1200" dirty="0" err="1">
                <a:latin typeface="Times New Roman" pitchFamily="18" charset="0"/>
                <a:cs typeface="Times New Roman" pitchFamily="18" charset="0"/>
              </a:rPr>
              <a:t>Computer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Sciences</a:t>
            </a:r>
            <a:r>
              <a:rPr lang="tr-TR" sz="1200" dirty="0">
                <a:latin typeface="Times New Roman" pitchFamily="18" charset="0"/>
                <a:cs typeface="Times New Roman" pitchFamily="18" charset="0"/>
              </a:rPr>
              <a:t>, (Baskıda) 2017.</a:t>
            </a:r>
          </a:p>
          <a:p>
            <a:pPr marL="354013" lvl="0" indent="-354013" algn="just">
              <a:tabLst>
                <a:tab pos="265113" algn="l"/>
              </a:tabLst>
            </a:pPr>
            <a:r>
              <a:rPr lang="tr-TR" sz="1200" dirty="0">
                <a:latin typeface="Times New Roman" pitchFamily="18" charset="0"/>
                <a:cs typeface="Times New Roman" pitchFamily="18" charset="0"/>
              </a:rPr>
              <a:t>2.</a:t>
            </a:r>
            <a:r>
              <a:rPr lang="tr-TR" sz="1200" b="1" dirty="0">
                <a:latin typeface="Times New Roman" pitchFamily="18" charset="0"/>
                <a:cs typeface="Times New Roman" pitchFamily="18" charset="0"/>
              </a:rPr>
              <a:t>     </a:t>
            </a:r>
            <a:r>
              <a:rPr lang="tr-TR" sz="1200" dirty="0">
                <a:latin typeface="Times New Roman" pitchFamily="18" charset="0"/>
                <a:cs typeface="Times New Roman" pitchFamily="18" charset="0"/>
              </a:rPr>
              <a:t>Soylu E., Soylu T., </a:t>
            </a:r>
            <a:r>
              <a:rPr lang="tr-TR" sz="1200" b="1" dirty="0">
                <a:latin typeface="Times New Roman" pitchFamily="18" charset="0"/>
                <a:cs typeface="Times New Roman" pitchFamily="18" charset="0"/>
              </a:rPr>
              <a:t>Bayır, R.</a:t>
            </a:r>
            <a:r>
              <a:rPr lang="tr-TR" sz="1200" dirty="0">
                <a:latin typeface="Times New Roman" pitchFamily="18" charset="0"/>
                <a:cs typeface="Times New Roman" pitchFamily="18" charset="0"/>
              </a:rPr>
              <a:t> “Design and </a:t>
            </a:r>
            <a:r>
              <a:rPr lang="tr-TR" sz="1200" dirty="0" err="1">
                <a:latin typeface="Times New Roman" pitchFamily="18" charset="0"/>
                <a:cs typeface="Times New Roman" pitchFamily="18" charset="0"/>
              </a:rPr>
              <a:t>Implementation</a:t>
            </a:r>
            <a:r>
              <a:rPr lang="tr-TR" sz="1200" dirty="0">
                <a:latin typeface="Times New Roman" pitchFamily="18" charset="0"/>
                <a:cs typeface="Times New Roman" pitchFamily="18" charset="0"/>
              </a:rPr>
              <a:t> of SOC </a:t>
            </a:r>
            <a:r>
              <a:rPr lang="tr-TR" sz="1200" dirty="0" err="1">
                <a:latin typeface="Times New Roman" pitchFamily="18" charset="0"/>
                <a:cs typeface="Times New Roman" pitchFamily="18" charset="0"/>
              </a:rPr>
              <a:t>Prediction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for</a:t>
            </a:r>
            <a:r>
              <a:rPr lang="tr-TR" sz="1200" dirty="0">
                <a:latin typeface="Times New Roman" pitchFamily="18" charset="0"/>
                <a:cs typeface="Times New Roman" pitchFamily="18" charset="0"/>
              </a:rPr>
              <a:t> a </a:t>
            </a:r>
            <a:r>
              <a:rPr lang="tr-TR" sz="1200" dirty="0" err="1">
                <a:latin typeface="Times New Roman" pitchFamily="18" charset="0"/>
                <a:cs typeface="Times New Roman" pitchFamily="18" charset="0"/>
              </a:rPr>
              <a:t>Li-Ion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Battery</a:t>
            </a:r>
            <a:r>
              <a:rPr lang="tr-TR" sz="1200" dirty="0">
                <a:latin typeface="Times New Roman" pitchFamily="18" charset="0"/>
                <a:cs typeface="Times New Roman" pitchFamily="18" charset="0"/>
              </a:rPr>
              <a:t> Pack in an </a:t>
            </a:r>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 Car </a:t>
            </a:r>
            <a:r>
              <a:rPr lang="tr-TR" sz="1200" dirty="0" err="1">
                <a:latin typeface="Times New Roman" pitchFamily="18" charset="0"/>
                <a:cs typeface="Times New Roman" pitchFamily="18" charset="0"/>
              </a:rPr>
              <a:t>with</a:t>
            </a:r>
            <a:r>
              <a:rPr lang="tr-TR" sz="1200" dirty="0">
                <a:latin typeface="Times New Roman" pitchFamily="18" charset="0"/>
                <a:cs typeface="Times New Roman" pitchFamily="18" charset="0"/>
              </a:rPr>
              <a:t> an Embedded </a:t>
            </a:r>
            <a:r>
              <a:rPr lang="tr-TR" sz="1200" dirty="0" err="1">
                <a:latin typeface="Times New Roman" pitchFamily="18" charset="0"/>
                <a:cs typeface="Times New Roman" pitchFamily="18" charset="0"/>
              </a:rPr>
              <a:t>System</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Entropy</a:t>
            </a:r>
            <a:r>
              <a:rPr lang="tr-TR" sz="1200" dirty="0">
                <a:latin typeface="Times New Roman" pitchFamily="18" charset="0"/>
                <a:cs typeface="Times New Roman" pitchFamily="18" charset="0"/>
              </a:rPr>
              <a:t> 19 (4), 146, 2017.</a:t>
            </a:r>
          </a:p>
          <a:p>
            <a:pPr marL="354013" lvl="0" indent="-354013" algn="just">
              <a:buNone/>
              <a:tabLst>
                <a:tab pos="354013" algn="l"/>
              </a:tabLst>
            </a:pPr>
            <a:r>
              <a:rPr lang="tr-TR" sz="1200" dirty="0">
                <a:latin typeface="Times New Roman" pitchFamily="18" charset="0"/>
                <a:cs typeface="Times New Roman" pitchFamily="18" charset="0"/>
              </a:rPr>
              <a:t>3.</a:t>
            </a:r>
            <a:r>
              <a:rPr lang="tr-TR" sz="1200" b="1" dirty="0">
                <a:latin typeface="Times New Roman" pitchFamily="18" charset="0"/>
                <a:cs typeface="Times New Roman" pitchFamily="18" charset="0"/>
              </a:rPr>
              <a:t>     </a:t>
            </a:r>
            <a:r>
              <a:rPr lang="tr-TR" sz="1200" dirty="0">
                <a:latin typeface="Times New Roman" pitchFamily="18" charset="0"/>
                <a:cs typeface="Times New Roman" pitchFamily="18" charset="0"/>
              </a:rPr>
              <a:t>Demir B E., </a:t>
            </a:r>
            <a:r>
              <a:rPr lang="tr-TR" sz="1200" b="1" dirty="0">
                <a:latin typeface="Times New Roman" pitchFamily="18" charset="0"/>
                <a:cs typeface="Times New Roman" pitchFamily="18" charset="0"/>
              </a:rPr>
              <a:t>Bayır R</a:t>
            </a:r>
            <a:r>
              <a:rPr lang="tr-TR" sz="1200" dirty="0">
                <a:latin typeface="Times New Roman" pitchFamily="18" charset="0"/>
                <a:cs typeface="Times New Roman" pitchFamily="18" charset="0"/>
              </a:rPr>
              <a:t>., Duran F. “Real-time </a:t>
            </a:r>
            <a:r>
              <a:rPr lang="tr-TR" sz="1200" dirty="0" err="1">
                <a:latin typeface="Times New Roman" pitchFamily="18" charset="0"/>
                <a:cs typeface="Times New Roman" pitchFamily="18" charset="0"/>
              </a:rPr>
              <a:t>trajectory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tracking</a:t>
            </a:r>
            <a:r>
              <a:rPr lang="tr-TR" sz="1200" dirty="0">
                <a:latin typeface="Times New Roman" pitchFamily="18" charset="0"/>
                <a:cs typeface="Times New Roman" pitchFamily="18" charset="0"/>
              </a:rPr>
              <a:t> of an </a:t>
            </a:r>
            <a:r>
              <a:rPr lang="tr-TR" sz="1200" dirty="0" err="1">
                <a:latin typeface="Times New Roman" pitchFamily="18" charset="0"/>
                <a:cs typeface="Times New Roman" pitchFamily="18" charset="0"/>
              </a:rPr>
              <a:t>unmanned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aerial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using</a:t>
            </a:r>
            <a:r>
              <a:rPr lang="tr-TR" sz="1200" dirty="0">
                <a:latin typeface="Times New Roman" pitchFamily="18" charset="0"/>
                <a:cs typeface="Times New Roman" pitchFamily="18" charset="0"/>
              </a:rPr>
              <a:t> a self-</a:t>
            </a:r>
            <a:r>
              <a:rPr lang="tr-TR" sz="1200" dirty="0" err="1">
                <a:latin typeface="Times New Roman" pitchFamily="18" charset="0"/>
                <a:cs typeface="Times New Roman" pitchFamily="18" charset="0"/>
              </a:rPr>
              <a:t>tuning</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proportional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integral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derivative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controller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International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Journal</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Micro</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Air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8 (4), 252-268, 2016.</a:t>
            </a:r>
          </a:p>
          <a:p>
            <a:pPr marL="354013" lvl="0" indent="-354013" algn="just">
              <a:buNone/>
              <a:tabLst>
                <a:tab pos="354013" algn="l"/>
              </a:tabLst>
            </a:pPr>
            <a:r>
              <a:rPr lang="tr-TR" sz="1200" dirty="0">
                <a:latin typeface="Times New Roman" pitchFamily="18" charset="0"/>
                <a:cs typeface="Times New Roman" pitchFamily="18" charset="0"/>
              </a:rPr>
              <a:t>4.</a:t>
            </a:r>
            <a:r>
              <a:rPr lang="tr-TR" sz="1200" b="1" dirty="0">
                <a:latin typeface="Times New Roman" pitchFamily="18" charset="0"/>
                <a:cs typeface="Times New Roman" pitchFamily="18" charset="0"/>
              </a:rPr>
              <a:t>    </a:t>
            </a:r>
            <a:r>
              <a:rPr lang="tr-TR" sz="1200" dirty="0" err="1">
                <a:latin typeface="Times New Roman" pitchFamily="18" charset="0"/>
                <a:cs typeface="Times New Roman" pitchFamily="18" charset="0"/>
              </a:rPr>
              <a:t>Çeven</a:t>
            </a:r>
            <a:r>
              <a:rPr lang="tr-TR" sz="1200" dirty="0">
                <a:latin typeface="Times New Roman" pitchFamily="18" charset="0"/>
                <a:cs typeface="Times New Roman" pitchFamily="18" charset="0"/>
              </a:rPr>
              <a:t>, S., </a:t>
            </a:r>
            <a:r>
              <a:rPr lang="tr-TR" sz="1200" b="1" dirty="0">
                <a:latin typeface="Times New Roman" pitchFamily="18" charset="0"/>
                <a:cs typeface="Times New Roman" pitchFamily="18" charset="0"/>
              </a:rPr>
              <a:t>Bayır, R. </a:t>
            </a:r>
            <a:r>
              <a:rPr lang="tr-TR" sz="1200" dirty="0">
                <a:latin typeface="Times New Roman" pitchFamily="18" charset="0"/>
                <a:cs typeface="Times New Roman" pitchFamily="18" charset="0"/>
              </a:rPr>
              <a:t>“</a:t>
            </a:r>
            <a:r>
              <a:rPr lang="tr-TR" sz="1200" dirty="0" err="1">
                <a:latin typeface="Times New Roman" pitchFamily="18" charset="0"/>
                <a:cs typeface="Times New Roman" pitchFamily="18" charset="0"/>
              </a:rPr>
              <a:t>Implementation</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Logic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Based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Speed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Control</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Brushless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Direct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Current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Motors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Via</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Industrial</a:t>
            </a:r>
            <a:r>
              <a:rPr lang="tr-TR" sz="1200" dirty="0">
                <a:latin typeface="Times New Roman" pitchFamily="18" charset="0"/>
                <a:cs typeface="Times New Roman" pitchFamily="18" charset="0"/>
              </a:rPr>
              <a:t> PC”, </a:t>
            </a:r>
            <a:r>
              <a:rPr lang="tr-TR" sz="1200" dirty="0" err="1">
                <a:latin typeface="Times New Roman" pitchFamily="18" charset="0"/>
                <a:cs typeface="Times New Roman" pitchFamily="18" charset="0"/>
              </a:rPr>
              <a:t>Int</a:t>
            </a:r>
            <a:r>
              <a:rPr lang="tr-TR" sz="1200" dirty="0">
                <a:latin typeface="Times New Roman" pitchFamily="18" charset="0"/>
                <a:cs typeface="Times New Roman" pitchFamily="18" charset="0"/>
              </a:rPr>
              <a:t>. Conference on Advanced Technology &amp; </a:t>
            </a:r>
            <a:r>
              <a:rPr lang="tr-TR" sz="1200" dirty="0" err="1">
                <a:latin typeface="Times New Roman" pitchFamily="18" charset="0"/>
                <a:cs typeface="Times New Roman" pitchFamily="18" charset="0"/>
              </a:rPr>
              <a:t>Sciences</a:t>
            </a:r>
            <a:r>
              <a:rPr lang="tr-TR" sz="1200" dirty="0">
                <a:latin typeface="Times New Roman" pitchFamily="18" charset="0"/>
                <a:cs typeface="Times New Roman" pitchFamily="18" charset="0"/>
              </a:rPr>
              <a:t> (ICAT’16), Türkiye Konya, Eylül 1-3, 2016.</a:t>
            </a:r>
          </a:p>
        </p:txBody>
      </p:sp>
      <p:pic>
        <p:nvPicPr>
          <p:cNvPr id="17" name="Resim 16">
            <a:extLst>
              <a:ext uri="{FF2B5EF4-FFF2-40B4-BE49-F238E27FC236}">
                <a16:creationId xmlns:a16="http://schemas.microsoft.com/office/drawing/2014/main" id="{5D939539-FF26-463A-A725-B4C5E3653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251438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328860"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Hüseyin TECİMER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huseyintecimer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1167</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2 Dikdörtgen"/>
          <p:cNvSpPr/>
          <p:nvPr/>
        </p:nvSpPr>
        <p:spPr>
          <a:xfrm>
            <a:off x="500034" y="3967467"/>
            <a:ext cx="8072494" cy="276999"/>
          </a:xfrm>
          <a:prstGeom prst="rect">
            <a:avLst/>
          </a:prstGeom>
        </p:spPr>
        <p:txBody>
          <a:bodyPr wrap="square">
            <a:spAutoFit/>
          </a:bodyPr>
          <a:lstStyle/>
          <a:p>
            <a:r>
              <a:rPr lang="tr-TR" sz="1200" dirty="0">
                <a:latin typeface="Times New Roman" pitchFamily="18" charset="0"/>
                <a:cs typeface="Times New Roman" pitchFamily="18" charset="0"/>
              </a:rPr>
              <a:t>Fizik, Elektronik, Yarıiletken Cihazlar, Elektrik-</a:t>
            </a:r>
            <a:r>
              <a:rPr lang="tr-TR" sz="1200" dirty="0" err="1">
                <a:latin typeface="Times New Roman" pitchFamily="18" charset="0"/>
                <a:cs typeface="Times New Roman" pitchFamily="18" charset="0"/>
              </a:rPr>
              <a:t>Dielektrik</a:t>
            </a:r>
            <a:r>
              <a:rPr lang="tr-TR" sz="1200" dirty="0">
                <a:latin typeface="Times New Roman" pitchFamily="18" charset="0"/>
                <a:cs typeface="Times New Roman" pitchFamily="18" charset="0"/>
              </a:rPr>
              <a:t> Karakteristiklerinin İncelenmesi  </a:t>
            </a:r>
          </a:p>
        </p:txBody>
      </p:sp>
      <p:sp>
        <p:nvSpPr>
          <p:cNvPr id="16" name="15 Dikdörtgen"/>
          <p:cNvSpPr/>
          <p:nvPr/>
        </p:nvSpPr>
        <p:spPr>
          <a:xfrm>
            <a:off x="500034" y="4859736"/>
            <a:ext cx="8143932" cy="2139047"/>
          </a:xfrm>
          <a:prstGeom prst="rect">
            <a:avLst/>
          </a:prstGeom>
        </p:spPr>
        <p:txBody>
          <a:bodyPr wrap="square">
            <a:spAutoFit/>
          </a:bodyPr>
          <a:lstStyle/>
          <a:p>
            <a:pPr algn="just"/>
            <a:r>
              <a:rPr lang="tr-TR" sz="1100" dirty="0">
                <a:latin typeface="Times New Roman" pitchFamily="18" charset="0"/>
                <a:cs typeface="Times New Roman" pitchFamily="18" charset="0"/>
              </a:rPr>
              <a:t>1. H.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Ş. </a:t>
            </a:r>
            <a:r>
              <a:rPr lang="tr-TR"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S. Aksu, Y. </a:t>
            </a:r>
            <a:r>
              <a:rPr lang="tr-TR" sz="1100" dirty="0" err="1">
                <a:latin typeface="Times New Roman" pitchFamily="18" charset="0"/>
                <a:cs typeface="Times New Roman" pitchFamily="18" charset="0"/>
              </a:rPr>
              <a:t>Atasoy</a:t>
            </a:r>
            <a:r>
              <a:rPr lang="tr-TR" sz="1100" dirty="0">
                <a:latin typeface="Times New Roman" pitchFamily="18" charset="0"/>
                <a:cs typeface="Times New Roman" pitchFamily="18" charset="0"/>
              </a:rPr>
              <a:t>, E. Bacaksız. </a:t>
            </a:r>
            <a:r>
              <a:rPr lang="en-US" sz="1100" dirty="0">
                <a:latin typeface="Times New Roman" pitchFamily="18" charset="0"/>
                <a:cs typeface="Times New Roman" pitchFamily="18" charset="0"/>
              </a:rPr>
              <a:t>Interpretation of barrier height </a:t>
            </a:r>
            <a:r>
              <a:rPr lang="en-US" sz="1100" dirty="0" err="1">
                <a:latin typeface="Times New Roman" pitchFamily="18" charset="0"/>
                <a:cs typeface="Times New Roman" pitchFamily="18" charset="0"/>
              </a:rPr>
              <a:t>inhomogeneities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in Au/In2S3/</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SnO2/(In-</a:t>
            </a:r>
            <a:r>
              <a:rPr lang="en-US" sz="1100" dirty="0" err="1">
                <a:latin typeface="Times New Roman" pitchFamily="18" charset="0"/>
                <a:cs typeface="Times New Roman" pitchFamily="18" charset="0"/>
              </a:rPr>
              <a:t>Ga</a:t>
            </a:r>
            <a:r>
              <a:rPr lang="en-US" sz="1100" dirty="0">
                <a:latin typeface="Times New Roman" pitchFamily="18" charset="0"/>
                <a:cs typeface="Times New Roman" pitchFamily="18" charset="0"/>
              </a:rPr>
              <a:t>) structures at low temperatures</a:t>
            </a:r>
            <a:r>
              <a:rPr lang="tr-TR" sz="1100" dirty="0">
                <a:latin typeface="Times New Roman" pitchFamily="18" charset="0"/>
                <a:cs typeface="Times New Roman" pitchFamily="18" charset="0"/>
              </a:rPr>
              <a:t>. J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Sci</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a:t>
            </a:r>
            <a:r>
              <a:rPr lang="tr-TR" sz="1100" dirty="0">
                <a:latin typeface="Times New Roman" pitchFamily="18" charset="0"/>
                <a:cs typeface="Times New Roman" pitchFamily="18" charset="0"/>
              </a:rPr>
              <a:t> (2017) 28:7501–7508</a:t>
            </a:r>
          </a:p>
          <a:p>
            <a:pPr algn="just"/>
            <a:r>
              <a:rPr lang="tr-TR" sz="1100" dirty="0">
                <a:latin typeface="Times New Roman" pitchFamily="18" charset="0"/>
                <a:cs typeface="Times New Roman" pitchFamily="18" charset="0"/>
              </a:rPr>
              <a:t>2.</a:t>
            </a:r>
            <a:r>
              <a:rPr lang="en-US" sz="1100" dirty="0">
                <a:latin typeface="Times New Roman" pitchFamily="18" charset="0"/>
                <a:cs typeface="Times New Roman" pitchFamily="18" charset="0"/>
              </a:rPr>
              <a:t> O. </a:t>
            </a:r>
            <a:r>
              <a:rPr lang="en-US" sz="1100" dirty="0" err="1">
                <a:latin typeface="Times New Roman" pitchFamily="18" charset="0"/>
                <a:cs typeface="Times New Roman" pitchFamily="18" charset="0"/>
              </a:rPr>
              <a:t>Çiçek</a:t>
            </a:r>
            <a:r>
              <a:rPr lang="en-US" sz="1100" dirty="0">
                <a:latin typeface="Times New Roman" pitchFamily="18" charset="0"/>
                <a:cs typeface="Times New Roman" pitchFamily="18" charset="0"/>
              </a:rPr>
              <a:t> </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Uslu</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S.O. Tan</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Tecimer</a:t>
            </a:r>
            <a:r>
              <a:rPr lang="en-US" sz="1100" dirty="0">
                <a:latin typeface="Times New Roman" pitchFamily="18" charset="0"/>
                <a:cs typeface="Times New Roman" pitchFamily="18" charset="0"/>
              </a:rPr>
              <a:t>,</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 </a:t>
            </a:r>
            <a:r>
              <a:rPr lang="en-US" sz="1100" dirty="0" err="1">
                <a:latin typeface="Times New Roman" pitchFamily="18" charset="0"/>
                <a:cs typeface="Times New Roman" pitchFamily="18" charset="0"/>
              </a:rPr>
              <a:t>Orak</a:t>
            </a:r>
            <a:r>
              <a:rPr lang="en-US" sz="1100" dirty="0">
                <a:latin typeface="Times New Roman" pitchFamily="18" charset="0"/>
                <a:cs typeface="Times New Roman" pitchFamily="18" charset="0"/>
              </a:rPr>
              <a:t>, S. </a:t>
            </a:r>
            <a:r>
              <a:rPr lang="en-US"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Synthesis and characterization of pure and </a:t>
            </a:r>
            <a:r>
              <a:rPr lang="en-US" sz="1100" dirty="0" err="1">
                <a:latin typeface="Times New Roman" pitchFamily="18" charset="0"/>
                <a:cs typeface="Times New Roman" pitchFamily="18" charset="0"/>
              </a:rPr>
              <a:t>graphene</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Gr</a:t>
            </a:r>
            <a:r>
              <a:rPr lang="en-US" sz="1100" dirty="0">
                <a:latin typeface="Times New Roman" pitchFamily="18" charset="0"/>
                <a:cs typeface="Times New Roman" pitchFamily="18" charset="0"/>
              </a:rPr>
              <a:t>)-doped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organic/polymer </a:t>
            </a:r>
            <a:r>
              <a:rPr lang="en-US" sz="1100" dirty="0" err="1">
                <a:latin typeface="Times New Roman" pitchFamily="18" charset="0"/>
                <a:cs typeface="Times New Roman" pitchFamily="18" charset="0"/>
              </a:rPr>
              <a:t>nanocomposites</a:t>
            </a:r>
            <a:r>
              <a:rPr lang="en-US" sz="1100" dirty="0">
                <a:latin typeface="Times New Roman" pitchFamily="18" charset="0"/>
                <a:cs typeface="Times New Roman" pitchFamily="18" charset="0"/>
              </a:rPr>
              <a:t> to investigate the electrical and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photoconductivity properties of Au/n-</a:t>
            </a:r>
            <a:r>
              <a:rPr lang="en-US" sz="1100" dirty="0" err="1">
                <a:latin typeface="Times New Roman" pitchFamily="18" charset="0"/>
                <a:cs typeface="Times New Roman" pitchFamily="18" charset="0"/>
              </a:rPr>
              <a:t>GaAs</a:t>
            </a:r>
            <a:r>
              <a:rPr lang="en-US" sz="1100" dirty="0">
                <a:latin typeface="Times New Roman" pitchFamily="18" charset="0"/>
                <a:cs typeface="Times New Roman" pitchFamily="18" charset="0"/>
              </a:rPr>
              <a:t> structures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Composites Part B 113 (2017) 14</a:t>
            </a:r>
            <a:r>
              <a:rPr lang="tr-TR" sz="1100" dirty="0">
                <a:latin typeface="Times New Roman" pitchFamily="18" charset="0"/>
                <a:cs typeface="Times New Roman" pitchFamily="18" charset="0"/>
              </a:rPr>
              <a:t>‒</a:t>
            </a:r>
            <a:r>
              <a:rPr lang="en-US" sz="1100" dirty="0">
                <a:latin typeface="Times New Roman" pitchFamily="18" charset="0"/>
                <a:cs typeface="Times New Roman" pitchFamily="18" charset="0"/>
              </a:rPr>
              <a:t>23</a:t>
            </a:r>
            <a:endParaRPr lang="tr-TR" sz="1100" dirty="0">
              <a:latin typeface="Times New Roman" pitchFamily="18" charset="0"/>
              <a:cs typeface="Times New Roman" pitchFamily="18" charset="0"/>
            </a:endParaRPr>
          </a:p>
          <a:p>
            <a:pPr lvl="0" algn="just">
              <a:defRPr/>
            </a:pPr>
            <a:r>
              <a:rPr lang="tr-TR" sz="1100" dirty="0">
                <a:latin typeface="Times New Roman" pitchFamily="18" charset="0"/>
                <a:cs typeface="Times New Roman" pitchFamily="18" charset="0"/>
              </a:rPr>
              <a:t>3. Özerden </a:t>
            </a:r>
            <a:r>
              <a:rPr lang="tr-TR" sz="1100" dirty="0" err="1">
                <a:latin typeface="Times New Roman" pitchFamily="18" charset="0"/>
                <a:cs typeface="Times New Roman" pitchFamily="18" charset="0"/>
              </a:rPr>
              <a:t>Enise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Kiliçoglu</a:t>
            </a:r>
            <a:r>
              <a:rPr lang="tr-TR" sz="1100" dirty="0">
                <a:latin typeface="Times New Roman" pitchFamily="18" charset="0"/>
                <a:cs typeface="Times New Roman" pitchFamily="18" charset="0"/>
              </a:rPr>
              <a:t> Tahsin, </a:t>
            </a:r>
            <a:r>
              <a:rPr lang="tr-TR" sz="1100" dirty="0" err="1">
                <a:latin typeface="Times New Roman" pitchFamily="18" charset="0"/>
                <a:cs typeface="Times New Roman" pitchFamily="18" charset="0"/>
              </a:rPr>
              <a:t>Turut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Abdulmecit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Ocak Yusuf Selim, Tombak Ahmet (2015). </a:t>
            </a:r>
            <a:r>
              <a:rPr lang="tr-TR" sz="1100" dirty="0" err="1">
                <a:latin typeface="Times New Roman" pitchFamily="18" charset="0"/>
                <a:cs typeface="Times New Roman" pitchFamily="18" charset="0"/>
              </a:rPr>
              <a:t>Temperature</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effects</a:t>
            </a:r>
            <a:r>
              <a:rPr lang="tr-TR" sz="1100" dirty="0">
                <a:latin typeface="Times New Roman" pitchFamily="18" charset="0"/>
                <a:cs typeface="Times New Roman" pitchFamily="18" charset="0"/>
              </a:rPr>
              <a:t> on the </a:t>
            </a:r>
            <a:r>
              <a:rPr lang="tr-TR" sz="1100" dirty="0" err="1">
                <a:latin typeface="Times New Roman" pitchFamily="18" charset="0"/>
                <a:cs typeface="Times New Roman" pitchFamily="18" charset="0"/>
              </a:rPr>
              <a:t>electrical</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dielectric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properties</a:t>
            </a:r>
            <a:r>
              <a:rPr lang="tr-TR" sz="1100" dirty="0">
                <a:latin typeface="Times New Roman" pitchFamily="18" charset="0"/>
                <a:cs typeface="Times New Roman" pitchFamily="18" charset="0"/>
              </a:rPr>
              <a:t> of the </a:t>
            </a:r>
            <a:r>
              <a:rPr lang="tr-TR" sz="1100" dirty="0" err="1">
                <a:latin typeface="Times New Roman" pitchFamily="18" charset="0"/>
                <a:cs typeface="Times New Roman" pitchFamily="18" charset="0"/>
              </a:rPr>
              <a:t>Ag</a:t>
            </a:r>
            <a:r>
              <a:rPr lang="tr-TR" sz="1100" dirty="0">
                <a:latin typeface="Times New Roman" pitchFamily="18" charset="0"/>
                <a:cs typeface="Times New Roman" pitchFamily="18" charset="0"/>
              </a:rPr>
              <a:t> 9 10 H2BaP n Si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Sb MIS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structure</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 2015) (Özet Bildiri/)(Yayın No:2362289)</a:t>
            </a:r>
          </a:p>
          <a:p>
            <a:pPr lvl="0" algn="just">
              <a:defRPr/>
            </a:pPr>
            <a:r>
              <a:rPr lang="tr-TR" sz="1100" dirty="0">
                <a:latin typeface="Times New Roman" pitchFamily="18" charset="0"/>
                <a:cs typeface="Times New Roman" pitchFamily="18" charset="0"/>
              </a:rPr>
              <a:t>4. Orak </a:t>
            </a:r>
            <a:r>
              <a:rPr lang="tr-TR" sz="1100" dirty="0" err="1">
                <a:latin typeface="Times New Roman" pitchFamily="18" charset="0"/>
                <a:cs typeface="Times New Roman" pitchFamily="18" charset="0"/>
              </a:rPr>
              <a:t>Ikram</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Akin</a:t>
            </a:r>
            <a:r>
              <a:rPr lang="tr-TR" sz="1100" dirty="0">
                <a:latin typeface="Times New Roman" pitchFamily="18" charset="0"/>
                <a:cs typeface="Times New Roman" pitchFamily="18" charset="0"/>
              </a:rPr>
              <a:t> Buket,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Uslu Habibe,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(2015). The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Dependent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Admittance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Measurements</a:t>
            </a:r>
            <a:r>
              <a:rPr lang="tr-TR" sz="1100" dirty="0">
                <a:latin typeface="Times New Roman" pitchFamily="18" charset="0"/>
                <a:cs typeface="Times New Roman" pitchFamily="18" charset="0"/>
              </a:rPr>
              <a:t> of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ZnO</a:t>
            </a:r>
            <a:r>
              <a:rPr lang="tr-TR" sz="1100" dirty="0">
                <a:latin typeface="Times New Roman" pitchFamily="18" charset="0"/>
                <a:cs typeface="Times New Roman" pitchFamily="18" charset="0"/>
              </a:rPr>
              <a:t> n </a:t>
            </a:r>
            <a:r>
              <a:rPr lang="tr-TR" sz="1100" dirty="0" err="1">
                <a:latin typeface="Times New Roman" pitchFamily="18" charset="0"/>
                <a:cs typeface="Times New Roman" pitchFamily="18" charset="0"/>
              </a:rPr>
              <a:t>GaAs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Barrier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Diodes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SBDs</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(OEMT’2015) (Özet Bildiri/)(</a:t>
            </a:r>
            <a:r>
              <a:rPr lang="tr-TR" sz="1100" dirty="0" err="1">
                <a:latin typeface="Times New Roman" pitchFamily="18" charset="0"/>
                <a:cs typeface="Times New Roman" pitchFamily="18" charset="0"/>
              </a:rPr>
              <a:t>Yayin</a:t>
            </a:r>
            <a:r>
              <a:rPr lang="tr-TR" sz="1100" dirty="0">
                <a:latin typeface="Times New Roman" pitchFamily="18" charset="0"/>
                <a:cs typeface="Times New Roman" pitchFamily="18" charset="0"/>
              </a:rPr>
              <a:t> No:2362797)</a:t>
            </a:r>
          </a:p>
          <a:p>
            <a:pPr algn="just"/>
            <a:endParaRPr lang="tr-TR" sz="1200" dirty="0">
              <a:cs typeface="Times New Roman" panose="02020603050405020304" pitchFamily="18"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48" y="1948091"/>
            <a:ext cx="1500198" cy="169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Resim 17">
            <a:extLst>
              <a:ext uri="{FF2B5EF4-FFF2-40B4-BE49-F238E27FC236}">
                <a16:creationId xmlns:a16="http://schemas.microsoft.com/office/drawing/2014/main" id="{6076D5BF-AB74-495B-80E0-78FF6FBF03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1636296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307316"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Serhat Orkun TAN</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serhatorkuntan@karabuk.edu.tr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a:t>
            </a:r>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7" name="Resim 16">
            <a:extLst>
              <a:ext uri="{FF2B5EF4-FFF2-40B4-BE49-F238E27FC236}">
                <a16:creationId xmlns:a16="http://schemas.microsoft.com/office/drawing/2014/main" id="{7F564271-FA4F-4708-8AA1-73D3CBAC6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pic>
        <p:nvPicPr>
          <p:cNvPr id="19" name="Resim 18">
            <a:extLst>
              <a:ext uri="{FF2B5EF4-FFF2-40B4-BE49-F238E27FC236}">
                <a16:creationId xmlns:a16="http://schemas.microsoft.com/office/drawing/2014/main" id="{28259737-1896-4DE1-AB07-D91AE083B132}"/>
              </a:ext>
            </a:extLst>
          </p:cNvPr>
          <p:cNvPicPr>
            <a:picLocks noChangeAspect="1"/>
          </p:cNvPicPr>
          <p:nvPr/>
        </p:nvPicPr>
        <p:blipFill>
          <a:blip r:embed="rId3"/>
          <a:stretch>
            <a:fillRect/>
          </a:stretch>
        </p:blipFill>
        <p:spPr>
          <a:xfrm>
            <a:off x="438124" y="1804548"/>
            <a:ext cx="1505820" cy="1893031"/>
          </a:xfrm>
          <a:prstGeom prst="rect">
            <a:avLst/>
          </a:prstGeom>
        </p:spPr>
      </p:pic>
    </p:spTree>
    <p:extLst>
      <p:ext uri="{BB962C8B-B14F-4D97-AF65-F5344CB8AC3E}">
        <p14:creationId xmlns:p14="http://schemas.microsoft.com/office/powerpoint/2010/main" val="2728696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4109523"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Metin ZEYVELİ</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mzeyveli</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1108</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2 Dikdörtgen"/>
          <p:cNvSpPr/>
          <p:nvPr/>
        </p:nvSpPr>
        <p:spPr>
          <a:xfrm>
            <a:off x="500034" y="3967467"/>
            <a:ext cx="8072494" cy="461665"/>
          </a:xfrm>
          <a:prstGeom prst="rect">
            <a:avLst/>
          </a:prstGeom>
        </p:spPr>
        <p:txBody>
          <a:bodyPr wrap="square">
            <a:spAutoFit/>
          </a:bodyPr>
          <a:lstStyle/>
          <a:p>
            <a:r>
              <a:rPr lang="tr-TR" sz="1200" dirty="0">
                <a:latin typeface="Times New Roman" pitchFamily="18" charset="0"/>
                <a:cs typeface="Times New Roman" pitchFamily="18" charset="0"/>
              </a:rPr>
              <a:t>Mekanik ve Makine Elemanları, Makine Tasarımı, İmalat ve </a:t>
            </a:r>
            <a:r>
              <a:rPr lang="tr-TR" sz="1200" dirty="0" err="1">
                <a:latin typeface="Times New Roman" pitchFamily="18" charset="0"/>
                <a:cs typeface="Times New Roman" pitchFamily="18" charset="0"/>
              </a:rPr>
              <a:t>İşlenebilirlik</a:t>
            </a:r>
            <a:r>
              <a:rPr lang="tr-TR" sz="1200" dirty="0">
                <a:latin typeface="Times New Roman" pitchFamily="18" charset="0"/>
                <a:cs typeface="Times New Roman" pitchFamily="18" charset="0"/>
              </a:rPr>
              <a:t>, Mekanik Testler, Yapay Zeka, Optimizasyon, Genetik Algoritmalar, Perçin Bağlantıları.</a:t>
            </a:r>
          </a:p>
        </p:txBody>
      </p:sp>
      <p:sp>
        <p:nvSpPr>
          <p:cNvPr id="16" name="15 Dikdörtgen"/>
          <p:cNvSpPr/>
          <p:nvPr/>
        </p:nvSpPr>
        <p:spPr>
          <a:xfrm>
            <a:off x="500034" y="4859736"/>
            <a:ext cx="8143932" cy="1569660"/>
          </a:xfrm>
          <a:prstGeom prst="rect">
            <a:avLst/>
          </a:prstGeom>
        </p:spPr>
        <p:txBody>
          <a:bodyPr wrap="square">
            <a:spAutoFit/>
          </a:bodyPr>
          <a:lstStyle/>
          <a:p>
            <a:r>
              <a:rPr lang="tr-TR" sz="1200" dirty="0">
                <a:latin typeface="Times New Roman" pitchFamily="18" charset="0"/>
                <a:cs typeface="Times New Roman" pitchFamily="18" charset="0"/>
              </a:rPr>
              <a:t>1.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Karaoğlan K. M. (2015). </a:t>
            </a:r>
            <a:r>
              <a:rPr lang="en-GB" sz="1200" dirty="0" err="1">
                <a:latin typeface="Times New Roman" pitchFamily="18" charset="0"/>
                <a:cs typeface="Times New Roman" pitchFamily="18" charset="0"/>
              </a:rPr>
              <a:t>İmalat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Endüstrisinde</a:t>
            </a:r>
            <a:r>
              <a:rPr lang="tr-TR" sz="1200" dirty="0">
                <a:latin typeface="Times New Roman" pitchFamily="18" charset="0"/>
                <a:cs typeface="Times New Roman" pitchFamily="18" charset="0"/>
              </a:rPr>
              <a:t> </a:t>
            </a:r>
            <a:r>
              <a:rPr lang="en-GB" sz="1200" dirty="0">
                <a:latin typeface="Times New Roman" pitchFamily="18" charset="0"/>
                <a:cs typeface="Times New Roman" pitchFamily="18" charset="0"/>
              </a:rPr>
              <a:t>Durum</a:t>
            </a:r>
            <a:r>
              <a:rPr lang="tr-TR"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İzleme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Sistemlerinin</a:t>
            </a:r>
            <a:r>
              <a:rPr lang="tr-TR" sz="1200" dirty="0">
                <a:latin typeface="Times New Roman" pitchFamily="18" charset="0"/>
                <a:cs typeface="Times New Roman" pitchFamily="18" charset="0"/>
              </a:rPr>
              <a:t> G</a:t>
            </a:r>
            <a:r>
              <a:rPr lang="en-GB" sz="1200" dirty="0" err="1">
                <a:latin typeface="Times New Roman" pitchFamily="18" charset="0"/>
                <a:cs typeface="Times New Roman" pitchFamily="18" charset="0"/>
              </a:rPr>
              <a:t>eliştirilmesi</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v</a:t>
            </a:r>
            <a:r>
              <a:rPr lang="en-GB" sz="1200" dirty="0">
                <a:latin typeface="Times New Roman" pitchFamily="18" charset="0"/>
                <a:cs typeface="Times New Roman" pitchFamily="18" charset="0"/>
              </a:rPr>
              <a:t>e </a:t>
            </a:r>
            <a:r>
              <a:rPr lang="en-GB" sz="1200" dirty="0" err="1">
                <a:latin typeface="Times New Roman" pitchFamily="18" charset="0"/>
                <a:cs typeface="Times New Roman" pitchFamily="18" charset="0"/>
              </a:rPr>
              <a:t>Zeki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Denetimli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Kullan</a:t>
            </a:r>
            <a:r>
              <a:rPr lang="tr-TR" sz="1200" dirty="0" err="1">
                <a:latin typeface="Times New Roman" pitchFamily="18" charset="0"/>
                <a:cs typeface="Times New Roman" pitchFamily="18" charset="0"/>
              </a:rPr>
              <a:t>ımı</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Güç</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Aktarım</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ve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Hareket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Kontrol</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Dergisi</a:t>
            </a:r>
            <a:r>
              <a:rPr lang="tr-TR" sz="1200" dirty="0">
                <a:latin typeface="Times New Roman" pitchFamily="18" charset="0"/>
                <a:cs typeface="Times New Roman" pitchFamily="18" charset="0"/>
              </a:rPr>
              <a:t>, 5 (7), Temmuz 2015.</a:t>
            </a:r>
          </a:p>
          <a:p>
            <a:r>
              <a:rPr lang="tr-TR" sz="1200" dirty="0">
                <a:latin typeface="Times New Roman" pitchFamily="18" charset="0"/>
                <a:cs typeface="Times New Roman" pitchFamily="18" charset="0"/>
              </a:rPr>
              <a:t>2.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(20</a:t>
            </a:r>
            <a:r>
              <a:rPr lang="tr-TR" sz="1200" dirty="0">
                <a:latin typeface="Times New Roman" pitchFamily="18" charset="0"/>
                <a:cs typeface="Times New Roman" pitchFamily="18" charset="0"/>
              </a:rPr>
              <a:t>09</a:t>
            </a:r>
            <a:r>
              <a:rPr lang="en-GB" sz="1200" dirty="0">
                <a:latin typeface="Times New Roman" pitchFamily="18" charset="0"/>
                <a:cs typeface="Times New Roman" pitchFamily="18" charset="0"/>
              </a:rPr>
              <a:t>). </a:t>
            </a:r>
            <a:r>
              <a:rPr lang="en-US" sz="1200" dirty="0">
                <a:latin typeface="Times New Roman" pitchFamily="18" charset="0"/>
                <a:cs typeface="Times New Roman" pitchFamily="18" charset="0"/>
              </a:rPr>
              <a:t>A Genetic Approach to Automate Preliminary Design of Gear Drives</a:t>
            </a:r>
            <a:r>
              <a:rPr lang="en-GB" sz="1200" dirty="0">
                <a:latin typeface="Times New Roman" pitchFamily="18" charset="0"/>
                <a:cs typeface="Times New Roman" pitchFamily="18" charset="0"/>
              </a:rPr>
              <a:t>. Computers &amp; Industrial Engineering</a:t>
            </a:r>
            <a:r>
              <a:rPr lang="tr-TR" sz="1200" dirty="0">
                <a:latin typeface="Times New Roman" pitchFamily="18" charset="0"/>
                <a:cs typeface="Times New Roman" pitchFamily="18" charset="0"/>
              </a:rPr>
              <a:t>, 57(3), 1043-1051, 2009</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a:t>
            </a:r>
          </a:p>
          <a:p>
            <a:r>
              <a:rPr lang="tr-TR" sz="1200" dirty="0">
                <a:latin typeface="Times New Roman" pitchFamily="18" charset="0"/>
                <a:cs typeface="Times New Roman" pitchFamily="18" charset="0"/>
              </a:rPr>
              <a:t>3.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US" sz="1200" dirty="0">
                <a:latin typeface="Times New Roman" pitchFamily="18" charset="0"/>
                <a:cs typeface="Times New Roman" pitchFamily="18" charset="0"/>
              </a:rPr>
              <a:t>, </a:t>
            </a:r>
            <a:r>
              <a:rPr lang="tr-TR" sz="1200" dirty="0">
                <a:latin typeface="Times New Roman" pitchFamily="18" charset="0"/>
                <a:cs typeface="Times New Roman" pitchFamily="18" charset="0"/>
              </a:rPr>
              <a:t>Sur G.</a:t>
            </a:r>
            <a:r>
              <a:rPr lang="en-US" sz="1200" dirty="0">
                <a:latin typeface="Times New Roman" pitchFamily="18" charset="0"/>
                <a:cs typeface="Times New Roman" pitchFamily="18" charset="0"/>
              </a:rPr>
              <a:t> (2</a:t>
            </a:r>
            <a:r>
              <a:rPr lang="tr-TR" sz="1200" dirty="0">
                <a:latin typeface="Times New Roman" pitchFamily="18" charset="0"/>
                <a:cs typeface="Times New Roman" pitchFamily="18" charset="0"/>
              </a:rPr>
              <a:t>017</a:t>
            </a:r>
            <a:r>
              <a:rPr lang="en-US" sz="1200" dirty="0">
                <a:latin typeface="Times New Roman" pitchFamily="18" charset="0"/>
                <a:cs typeface="Times New Roman" pitchFamily="18" charset="0"/>
              </a:rPr>
              <a:t>). Investigation of the </a:t>
            </a:r>
            <a:r>
              <a:rPr lang="en-US" sz="1200" dirty="0" err="1">
                <a:latin typeface="Times New Roman" pitchFamily="18" charset="0"/>
                <a:cs typeface="Times New Roman" pitchFamily="18" charset="0"/>
              </a:rPr>
              <a:t>Machinability</a:t>
            </a:r>
            <a:r>
              <a:rPr lang="en-US" sz="1200" dirty="0">
                <a:latin typeface="Times New Roman" pitchFamily="18" charset="0"/>
                <a:cs typeface="Times New Roman" pitchFamily="18" charset="0"/>
              </a:rPr>
              <a:t> of </a:t>
            </a:r>
            <a:r>
              <a:rPr lang="en-US" sz="1200" dirty="0" err="1">
                <a:latin typeface="Times New Roman" pitchFamily="18" charset="0"/>
                <a:cs typeface="Times New Roman" pitchFamily="18" charset="0"/>
              </a:rPr>
              <a:t>Vanadis</a:t>
            </a:r>
            <a:r>
              <a:rPr lang="en-US" sz="1200" dirty="0">
                <a:latin typeface="Times New Roman" pitchFamily="18" charset="0"/>
                <a:cs typeface="Times New Roman" pitchFamily="18" charset="0"/>
              </a:rPr>
              <a:t> 30 Powder Metallurgical Steel with Taguchi Method</a:t>
            </a:r>
            <a:r>
              <a:rPr lang="tr-TR" sz="1200" dirty="0">
                <a:latin typeface="Times New Roman" pitchFamily="18" charset="0"/>
                <a:cs typeface="Times New Roman" pitchFamily="18" charset="0"/>
              </a:rPr>
              <a:t>, The IRES International Conference, </a:t>
            </a:r>
            <a:r>
              <a:rPr lang="tr-TR" sz="1200" dirty="0" err="1">
                <a:latin typeface="Times New Roman" pitchFamily="18" charset="0"/>
                <a:cs typeface="Times New Roman" pitchFamily="18" charset="0"/>
              </a:rPr>
              <a:t>Lisbon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Portucal</a:t>
            </a:r>
            <a:r>
              <a:rPr lang="tr-TR" sz="1200" dirty="0">
                <a:latin typeface="Times New Roman" pitchFamily="18" charset="0"/>
                <a:cs typeface="Times New Roman" pitchFamily="18" charset="0"/>
              </a:rPr>
              <a:t>, 11-12 May 2017, pp35-38.</a:t>
            </a:r>
          </a:p>
          <a:p>
            <a:r>
              <a:rPr lang="tr-TR" sz="1200" dirty="0">
                <a:latin typeface="Times New Roman" pitchFamily="18" charset="0"/>
                <a:cs typeface="Times New Roman" pitchFamily="18" charset="0"/>
              </a:rPr>
              <a:t>4. Karaoğlan K. M.,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(2016). Talaşlı İmalatta İş Mili Motorunun PID İle Hız Denetiminin Yüzey Pürüzlülüğüne Etkisi. </a:t>
            </a:r>
            <a:r>
              <a:rPr lang="en-US" sz="1200" dirty="0">
                <a:latin typeface="Times New Roman" pitchFamily="18" charset="0"/>
                <a:cs typeface="Times New Roman" pitchFamily="18" charset="0"/>
              </a:rPr>
              <a:t>7th International Symposium On Machining, November 3-5, 2016, Marmara University, Istanbul</a:t>
            </a:r>
            <a:r>
              <a:rPr lang="tr-TR" sz="1200" dirty="0">
                <a:latin typeface="Times New Roman" pitchFamily="18" charset="0"/>
                <a:cs typeface="Times New Roman" pitchFamily="18" charset="0"/>
              </a:rPr>
              <a:t>.</a:t>
            </a:r>
          </a:p>
        </p:txBody>
      </p:sp>
      <p:pic>
        <p:nvPicPr>
          <p:cNvPr id="18" name="Resim 5">
            <a:extLst>
              <a:ext uri="{FF2B5EF4-FFF2-40B4-BE49-F238E27FC236}">
                <a16:creationId xmlns:a16="http://schemas.microsoft.com/office/drawing/2014/main" id="{8C3F5844-2055-4BA3-8974-4F02F0737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96"/>
          <a:stretch/>
        </p:blipFill>
        <p:spPr>
          <a:xfrm>
            <a:off x="571472" y="1928802"/>
            <a:ext cx="1558586" cy="1710777"/>
          </a:xfrm>
          <a:prstGeom prst="rect">
            <a:avLst/>
          </a:prstGeom>
        </p:spPr>
      </p:pic>
      <p:pic>
        <p:nvPicPr>
          <p:cNvPr id="17" name="Resim 16">
            <a:extLst>
              <a:ext uri="{FF2B5EF4-FFF2-40B4-BE49-F238E27FC236}">
                <a16:creationId xmlns:a16="http://schemas.microsoft.com/office/drawing/2014/main" id="{7F564271-FA4F-4708-8AA1-73D3CBAC62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792512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4870949"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Batıkan Erdem DEMİR</a:t>
            </a:r>
          </a:p>
        </p:txBody>
      </p:sp>
      <p:sp>
        <p:nvSpPr>
          <p:cNvPr id="12" name="11 Metin kutusu"/>
          <p:cNvSpPr txBox="1"/>
          <p:nvPr/>
        </p:nvSpPr>
        <p:spPr>
          <a:xfrm>
            <a:off x="2500298" y="2214554"/>
            <a:ext cx="6320174" cy="1477328"/>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a:t>bedemir@karabuk.edu.tr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:3704187100 / 1234</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0100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9" name="Resim 18" descr="kişi, kravat, gök, kıyafet içeren bir resim&#10;&#10;Çok yüksek güvenilirlikle oluşturulmuş açıklama">
            <a:extLst>
              <a:ext uri="{FF2B5EF4-FFF2-40B4-BE49-F238E27FC236}">
                <a16:creationId xmlns:a16="http://schemas.microsoft.com/office/drawing/2014/main" id="{22F625C2-021B-45D1-AFE8-8B2075354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86" y="2029788"/>
            <a:ext cx="1270957" cy="1512000"/>
          </a:xfrm>
          <a:prstGeom prst="rect">
            <a:avLst/>
          </a:prstGeom>
        </p:spPr>
      </p:pic>
      <p:sp>
        <p:nvSpPr>
          <p:cNvPr id="10" name="Dikdörtgen 2">
            <a:extLst>
              <a:ext uri="{FF2B5EF4-FFF2-40B4-BE49-F238E27FC236}">
                <a16:creationId xmlns:a16="http://schemas.microsoft.com/office/drawing/2014/main" id="{31BD463F-39D0-44E4-BC79-3182AEF5CDC6}"/>
              </a:ext>
            </a:extLst>
          </p:cNvPr>
          <p:cNvSpPr/>
          <p:nvPr/>
        </p:nvSpPr>
        <p:spPr>
          <a:xfrm>
            <a:off x="714348" y="3979511"/>
            <a:ext cx="7715304" cy="461665"/>
          </a:xfrm>
          <a:prstGeom prst="rect">
            <a:avLst/>
          </a:prstGeom>
        </p:spPr>
        <p:txBody>
          <a:bodyPr wrap="square">
            <a:spAutoFit/>
          </a:bodyPr>
          <a:lstStyle/>
          <a:p>
            <a:pPr algn="just"/>
            <a:r>
              <a:rPr lang="tr-TR" sz="1200" dirty="0">
                <a:latin typeface="Times New Roman" pitchFamily="18" charset="0"/>
                <a:cs typeface="Times New Roman" pitchFamily="18" charset="0"/>
              </a:rPr>
              <a:t>Bilgisayar Destekli Kontrol, Yapay Zeka, İnsansız Hava Araçları, İnsansız Araçların Matematiksel Modellemesi, Oto-pilot ve Rehber Tasarımı, Sistem Tanımlama, Robotik</a:t>
            </a:r>
          </a:p>
        </p:txBody>
      </p:sp>
      <p:sp>
        <p:nvSpPr>
          <p:cNvPr id="13" name="Dikdörtgen 6">
            <a:extLst>
              <a:ext uri="{FF2B5EF4-FFF2-40B4-BE49-F238E27FC236}">
                <a16:creationId xmlns:a16="http://schemas.microsoft.com/office/drawing/2014/main" id="{AFF9CBBB-9725-42DA-A65C-F2B4AE581546}"/>
              </a:ext>
            </a:extLst>
          </p:cNvPr>
          <p:cNvSpPr/>
          <p:nvPr/>
        </p:nvSpPr>
        <p:spPr>
          <a:xfrm>
            <a:off x="642910" y="4829242"/>
            <a:ext cx="7967579" cy="2031325"/>
          </a:xfrm>
          <a:prstGeom prst="rect">
            <a:avLst/>
          </a:prstGeom>
        </p:spPr>
        <p:txBody>
          <a:bodyPr wrap="square">
            <a:spAutoFit/>
          </a:bodyPr>
          <a:lstStyle/>
          <a:p>
            <a:pPr marL="342900" indent="-342900" algn="just">
              <a:buFont typeface="+mj-lt"/>
              <a:buAutoNum type="arabicPeriod"/>
            </a:pPr>
            <a:r>
              <a:rPr lang="en-US" sz="1200" dirty="0"/>
              <a:t>B. E. Demir, R. </a:t>
            </a:r>
            <a:r>
              <a:rPr lang="en-US" sz="1200" dirty="0" err="1"/>
              <a:t>Bayır</a:t>
            </a:r>
            <a:r>
              <a:rPr lang="en-US" sz="1200" dirty="0"/>
              <a:t>, F. Duran, “Real-Time Trajectory Tracking of an Unmanned Aerial Vehicle Using a Self-Tuning Fuzzy PID Controller”, International Journal of Micro Air Vehicles, vol. (8) 4, pp. 252-268, 2016.</a:t>
            </a:r>
            <a:endParaRPr lang="tr-TR" sz="1200" dirty="0"/>
          </a:p>
          <a:p>
            <a:pPr marL="342900" indent="-342900" algn="just">
              <a:buFont typeface="+mj-lt"/>
              <a:buAutoNum type="arabicPeriod"/>
            </a:pPr>
            <a:r>
              <a:rPr lang="en-US" sz="1200" dirty="0"/>
              <a:t>İ. </a:t>
            </a:r>
            <a:r>
              <a:rPr lang="en-US" sz="1200" dirty="0" err="1"/>
              <a:t>Çayıroğlu</a:t>
            </a:r>
            <a:r>
              <a:rPr lang="en-US" sz="1200" dirty="0"/>
              <a:t> and B. E. Demir, “Computer assisted glass mosaic tiling automation”, Robotics and Computer-Integrated Manufacturing, vol. (28) 5, pp. 583-591, 2012.</a:t>
            </a:r>
            <a:r>
              <a:rPr lang="tr-TR" sz="1200" dirty="0"/>
              <a:t> </a:t>
            </a:r>
          </a:p>
          <a:p>
            <a:pPr marL="342900" indent="-342900" algn="just">
              <a:buFont typeface="+mj-lt"/>
              <a:buAutoNum type="arabicPeriod"/>
            </a:pPr>
            <a:r>
              <a:rPr lang="en-US" sz="1200" dirty="0"/>
              <a:t>F. Demir, B. E. Demir, “Internet Controlled Electronic Scoreboard </a:t>
            </a:r>
            <a:r>
              <a:rPr lang="en-US" sz="1200" dirty="0" err="1"/>
              <a:t>Desing</a:t>
            </a:r>
            <a:r>
              <a:rPr lang="en-US" sz="1200" dirty="0"/>
              <a:t>”, 6th International Conference on</a:t>
            </a:r>
            <a:r>
              <a:rPr lang="tr-TR" sz="1200" dirty="0"/>
              <a:t> </a:t>
            </a:r>
            <a:r>
              <a:rPr lang="en-US" sz="1200" dirty="0"/>
              <a:t>Advanced Technology &amp; Sciences (</a:t>
            </a:r>
            <a:r>
              <a:rPr lang="en-US" sz="1200" dirty="0" err="1"/>
              <a:t>ICAT'Riga</a:t>
            </a:r>
            <a:r>
              <a:rPr lang="en-US" sz="1200" dirty="0"/>
              <a:t>), 2017.</a:t>
            </a:r>
            <a:endParaRPr lang="tr-TR" sz="1200" dirty="0"/>
          </a:p>
          <a:p>
            <a:pPr marL="342900" indent="-342900" algn="just">
              <a:buFont typeface="+mj-lt"/>
              <a:buAutoNum type="arabicPeriod"/>
            </a:pPr>
            <a:r>
              <a:rPr lang="en-US" sz="1200" dirty="0"/>
              <a:t>B. E. Demir, R. </a:t>
            </a:r>
            <a:r>
              <a:rPr lang="en-US" sz="1200" dirty="0" err="1"/>
              <a:t>Bayır</a:t>
            </a:r>
            <a:r>
              <a:rPr lang="en-US" sz="1200" dirty="0"/>
              <a:t>, “Modeling and Control of an Unmanned”, 4th International Conference on Advanced</a:t>
            </a:r>
            <a:r>
              <a:rPr lang="tr-TR" sz="1200" dirty="0"/>
              <a:t> </a:t>
            </a:r>
            <a:r>
              <a:rPr lang="en-US" sz="1200" dirty="0"/>
              <a:t>Technology &amp; Sciences (</a:t>
            </a:r>
            <a:r>
              <a:rPr lang="en-US" sz="1200" dirty="0" err="1"/>
              <a:t>ICAT'Rome</a:t>
            </a:r>
            <a:r>
              <a:rPr lang="en-US" sz="1200" dirty="0"/>
              <a:t>), 2016.</a:t>
            </a:r>
            <a:endParaRPr lang="tr-TR" sz="1200" dirty="0"/>
          </a:p>
          <a:p>
            <a:pPr marL="342900" indent="-342900" algn="just">
              <a:buFont typeface="+mj-lt"/>
              <a:buAutoNum type="arabicPeriod"/>
            </a:pPr>
            <a:endParaRPr lang="tr-TR" sz="1200" dirty="0"/>
          </a:p>
          <a:p>
            <a:r>
              <a:rPr lang="tr-TR" dirty="0"/>
              <a:t> </a:t>
            </a:r>
          </a:p>
        </p:txBody>
      </p:sp>
      <p:pic>
        <p:nvPicPr>
          <p:cNvPr id="16" name="Resim 15">
            <a:extLst>
              <a:ext uri="{FF2B5EF4-FFF2-40B4-BE49-F238E27FC236}">
                <a16:creationId xmlns:a16="http://schemas.microsoft.com/office/drawing/2014/main" id="{C3E6E89A-4C93-4DFF-AFCE-B1910F0C0C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64613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a:solidFill>
                  <a:schemeClr val="tx1"/>
                </a:solidFill>
              </a:rPr>
              <a:t>Mezuniyet Programları</a:t>
            </a:r>
          </a:p>
        </p:txBody>
      </p:sp>
      <p:sp>
        <p:nvSpPr>
          <p:cNvPr id="3" name="Content Placeholder 2"/>
          <p:cNvSpPr>
            <a:spLocks noGrp="1"/>
          </p:cNvSpPr>
          <p:nvPr>
            <p:ph idx="1"/>
          </p:nvPr>
        </p:nvSpPr>
        <p:spPr>
          <a:xfrm>
            <a:off x="457200" y="2249424"/>
            <a:ext cx="8686800" cy="4325112"/>
          </a:xfrm>
        </p:spPr>
        <p:txBody>
          <a:bodyPr>
            <a:normAutofit fontScale="85000" lnSpcReduction="20000"/>
          </a:bodyPr>
          <a:lstStyle/>
          <a:p>
            <a:pPr marL="109728" indent="0">
              <a:buNone/>
            </a:pPr>
            <a:r>
              <a:rPr lang="tr-TR" b="1" dirty="0"/>
              <a:t>Doktora (</a:t>
            </a:r>
            <a:r>
              <a:rPr lang="tr-TR" b="1" dirty="0" err="1"/>
              <a:t>Ph.D</a:t>
            </a:r>
            <a:r>
              <a:rPr lang="tr-TR" b="1" dirty="0"/>
              <a:t>.) Derecesi Kabul ve Mezuniyet Şartları </a:t>
            </a:r>
          </a:p>
          <a:p>
            <a:pPr marL="539496" indent="-457200">
              <a:buFont typeface="Wingdings" panose="05000000000000000000" pitchFamily="2" charset="2"/>
              <a:buChar char="§"/>
            </a:pPr>
            <a:r>
              <a:rPr lang="tr-TR" dirty="0"/>
              <a:t>Lisans veya Yüksek Lisans derecesine sahip olmak.</a:t>
            </a:r>
            <a:endParaRPr lang="en-US" dirty="0"/>
          </a:p>
          <a:p>
            <a:pPr marL="539496" indent="-457200">
              <a:buFont typeface="Wingdings" panose="05000000000000000000" pitchFamily="2" charset="2"/>
              <a:buChar char="§"/>
            </a:pPr>
            <a:r>
              <a:rPr lang="tr-TR" dirty="0"/>
              <a:t>İngilizce puanına sahip olmak </a:t>
            </a:r>
            <a:r>
              <a:rPr lang="en-US" dirty="0"/>
              <a:t>(TOEFL/YDS-</a:t>
            </a:r>
            <a:r>
              <a:rPr lang="tr-TR" dirty="0"/>
              <a:t>en az </a:t>
            </a:r>
            <a:r>
              <a:rPr lang="en-US" dirty="0"/>
              <a:t>55 </a:t>
            </a:r>
            <a:r>
              <a:rPr lang="tr-TR" dirty="0"/>
              <a:t>puan</a:t>
            </a:r>
            <a:r>
              <a:rPr lang="en-US" dirty="0"/>
              <a:t>)</a:t>
            </a:r>
            <a:endParaRPr lang="tr-TR" dirty="0"/>
          </a:p>
          <a:p>
            <a:pPr marL="539496" indent="-457200">
              <a:buFont typeface="Wingdings" panose="05000000000000000000" pitchFamily="2" charset="2"/>
              <a:buChar char="§"/>
            </a:pPr>
            <a:r>
              <a:rPr lang="tr-TR" dirty="0"/>
              <a:t>Bölüm tarafından verilen bilim sınavını geçmek</a:t>
            </a:r>
            <a:endParaRPr lang="en-US" dirty="0"/>
          </a:p>
          <a:p>
            <a:pPr marL="539496" indent="-457200">
              <a:buFont typeface="Wingdings" panose="05000000000000000000" pitchFamily="2" charset="2"/>
              <a:buChar char="§"/>
            </a:pPr>
            <a:r>
              <a:rPr lang="tr-TR" dirty="0"/>
              <a:t>21 kredilik (60 AKTS) ders almak ve bunları başarıyla tamamlamak</a:t>
            </a:r>
            <a:endParaRPr lang="en-US" dirty="0"/>
          </a:p>
          <a:p>
            <a:pPr marL="539496" indent="-457200">
              <a:buFont typeface="Wingdings" panose="05000000000000000000" pitchFamily="2" charset="2"/>
              <a:buChar char="§"/>
            </a:pPr>
            <a:r>
              <a:rPr lang="tr-TR" dirty="0"/>
              <a:t>Doktora yeterlilik sınavını geçmek.</a:t>
            </a:r>
          </a:p>
          <a:p>
            <a:pPr marL="539496" indent="-457200">
              <a:buFont typeface="Wingdings" panose="05000000000000000000" pitchFamily="2" charset="2"/>
              <a:buChar char="§"/>
            </a:pPr>
            <a:r>
              <a:rPr lang="tr-TR" dirty="0"/>
              <a:t>SCI/SCI-E indeksli bir dergide makale yayınlamak</a:t>
            </a:r>
          </a:p>
          <a:p>
            <a:pPr marL="539496" indent="-457200">
              <a:buFont typeface="Wingdings" panose="05000000000000000000" pitchFamily="2" charset="2"/>
              <a:buChar char="§"/>
            </a:pPr>
            <a:r>
              <a:rPr lang="tr-TR" dirty="0"/>
              <a:t>Doktora Tezi hazırlamak</a:t>
            </a:r>
            <a:endParaRPr lang="en-US" dirty="0"/>
          </a:p>
          <a:p>
            <a:pPr marL="539496" indent="-457200">
              <a:buFont typeface="Wingdings" panose="05000000000000000000" pitchFamily="2" charset="2"/>
              <a:buChar char="§"/>
            </a:pPr>
            <a:r>
              <a:rPr lang="tr-TR" dirty="0"/>
              <a:t>Tez savunmasında başarılı olmak</a:t>
            </a:r>
            <a:endParaRPr lang="en-US" dirty="0"/>
          </a:p>
        </p:txBody>
      </p:sp>
      <p:pic>
        <p:nvPicPr>
          <p:cNvPr id="5" name="Resim 4">
            <a:extLst>
              <a:ext uri="{FF2B5EF4-FFF2-40B4-BE49-F238E27FC236}">
                <a16:creationId xmlns:a16="http://schemas.microsoft.com/office/drawing/2014/main" id="{B0C458C2-48FB-436E-A60D-2F9A3F3D2C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769510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818225"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a:t>
            </a:r>
            <a:r>
              <a:rPr lang="tr-TR" sz="2000" b="1" dirty="0" err="1">
                <a:latin typeface="Times New Roman" pitchFamily="18" charset="0"/>
                <a:cs typeface="Times New Roman" pitchFamily="18" charset="0"/>
              </a:rPr>
              <a:t>Öğr</a:t>
            </a:r>
            <a:r>
              <a:rPr lang="tr-TR" sz="2000" b="1" dirty="0">
                <a:latin typeface="Times New Roman" pitchFamily="18" charset="0"/>
                <a:cs typeface="Times New Roman" pitchFamily="18" charset="0"/>
              </a:rPr>
              <a:t>. Üyesi Mustafa YILMAZ</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mustafayilmaz@karabuk.edu.tr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a:t>
            </a:r>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7" name="Resim 16">
            <a:extLst>
              <a:ext uri="{FF2B5EF4-FFF2-40B4-BE49-F238E27FC236}">
                <a16:creationId xmlns:a16="http://schemas.microsoft.com/office/drawing/2014/main" id="{7F564271-FA4F-4708-8AA1-73D3CBAC6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pic>
        <p:nvPicPr>
          <p:cNvPr id="9" name="Resim 8">
            <a:extLst>
              <a:ext uri="{FF2B5EF4-FFF2-40B4-BE49-F238E27FC236}">
                <a16:creationId xmlns:a16="http://schemas.microsoft.com/office/drawing/2014/main" id="{E734CE44-EB32-4904-ADC9-DA282C7D2C4E}"/>
              </a:ext>
            </a:extLst>
          </p:cNvPr>
          <p:cNvPicPr>
            <a:picLocks noChangeAspect="1"/>
          </p:cNvPicPr>
          <p:nvPr/>
        </p:nvPicPr>
        <p:blipFill>
          <a:blip r:embed="rId3"/>
          <a:stretch>
            <a:fillRect/>
          </a:stretch>
        </p:blipFill>
        <p:spPr>
          <a:xfrm>
            <a:off x="619107" y="1715773"/>
            <a:ext cx="1381125" cy="1724025"/>
          </a:xfrm>
          <a:prstGeom prst="rect">
            <a:avLst/>
          </a:prstGeom>
        </p:spPr>
      </p:pic>
    </p:spTree>
    <p:extLst>
      <p:ext uri="{BB962C8B-B14F-4D97-AF65-F5344CB8AC3E}">
        <p14:creationId xmlns:p14="http://schemas.microsoft.com/office/powerpoint/2010/main" val="31538458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632452" cy="400110"/>
          </a:xfrm>
          <a:prstGeom prst="rect">
            <a:avLst/>
          </a:prstGeom>
          <a:noFill/>
        </p:spPr>
        <p:txBody>
          <a:bodyPr wrap="none" rtlCol="0">
            <a:spAutoFit/>
          </a:bodyPr>
          <a:lstStyle/>
          <a:p>
            <a:r>
              <a:rPr lang="tr-TR" sz="2000" b="1" dirty="0">
                <a:latin typeface="Times New Roman" pitchFamily="18" charset="0"/>
                <a:cs typeface="Times New Roman" pitchFamily="18" charset="0"/>
              </a:rPr>
              <a:t>Arş. Gör. </a:t>
            </a:r>
            <a:r>
              <a:rPr lang="tr-TR" sz="2000" b="1" dirty="0" err="1">
                <a:latin typeface="Times New Roman" pitchFamily="18" charset="0"/>
                <a:cs typeface="Times New Roman" pitchFamily="18" charset="0"/>
              </a:rPr>
              <a:t>Kadriye</a:t>
            </a:r>
            <a:r>
              <a:rPr lang="tr-TR" sz="2000" b="1" dirty="0">
                <a:latin typeface="Times New Roman" pitchFamily="18" charset="0"/>
                <a:cs typeface="Times New Roman" pitchFamily="18" charset="0"/>
              </a:rPr>
              <a:t> ÖZ</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:kadriyeoz@karabuk.edu.tr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:3704187100 / 1122</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tr-TR" sz="1200" dirty="0"/>
              <a:t>Görüntü İşleme</a:t>
            </a:r>
            <a:r>
              <a:rPr lang="en-US" sz="1200" dirty="0"/>
              <a:t>, Ma</a:t>
            </a:r>
            <a:r>
              <a:rPr lang="tr-TR" sz="1200" dirty="0"/>
              <a:t>kine Öğrenmesi</a:t>
            </a:r>
            <a:r>
              <a:rPr lang="en-US" sz="1200" dirty="0"/>
              <a:t>, </a:t>
            </a:r>
            <a:r>
              <a:rPr lang="en-US" sz="1200" dirty="0" err="1"/>
              <a:t>Paral</a:t>
            </a:r>
            <a:r>
              <a:rPr lang="tr-TR" sz="1200" dirty="0"/>
              <a:t>el Programlama</a:t>
            </a:r>
          </a:p>
        </p:txBody>
      </p:sp>
      <p:pic>
        <p:nvPicPr>
          <p:cNvPr id="6" name="Resim 5" descr="kıyafet, kişi, atkı, iç mekan içeren bir resim&#10;&#10;Çok yüksek güvenilirlikle oluşturulmuş açıklama">
            <a:extLst>
              <a:ext uri="{FF2B5EF4-FFF2-40B4-BE49-F238E27FC236}">
                <a16:creationId xmlns:a16="http://schemas.microsoft.com/office/drawing/2014/main" id="{09676D4C-8562-4A5E-AFD3-2B0DCE4AA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42" y="2057750"/>
            <a:ext cx="1229868" cy="1517904"/>
          </a:xfrm>
          <a:prstGeom prst="rect">
            <a:avLst/>
          </a:prstGeom>
        </p:spPr>
      </p:pic>
      <p:sp>
        <p:nvSpPr>
          <p:cNvPr id="13" name="Dikdörtgen 6">
            <a:extLst>
              <a:ext uri="{FF2B5EF4-FFF2-40B4-BE49-F238E27FC236}">
                <a16:creationId xmlns:a16="http://schemas.microsoft.com/office/drawing/2014/main" id="{AFF9CBBB-9725-42DA-A65C-F2B4AE581546}"/>
              </a:ext>
            </a:extLst>
          </p:cNvPr>
          <p:cNvSpPr/>
          <p:nvPr/>
        </p:nvSpPr>
        <p:spPr>
          <a:xfrm>
            <a:off x="785786" y="4790101"/>
            <a:ext cx="7962678" cy="1815882"/>
          </a:xfrm>
          <a:prstGeom prst="rect">
            <a:avLst/>
          </a:prstGeom>
        </p:spPr>
        <p:txBody>
          <a:bodyPr wrap="square">
            <a:spAutoFit/>
          </a:bodyPr>
          <a:lstStyle/>
          <a:p>
            <a:pPr marL="342900" indent="-342900" algn="just">
              <a:buAutoNum type="arabicPeriod"/>
            </a:pPr>
            <a:r>
              <a:rPr lang="tr-TR" sz="1200" dirty="0"/>
              <a:t>Öz, K. , GÖRGÜNOĞLU, S., 2016. Video Gözetim Sistemlerinde Anomali Tespiti Üzerine Bir Derleme. El-</a:t>
            </a:r>
            <a:r>
              <a:rPr lang="tr-TR" sz="1200" dirty="0" err="1"/>
              <a:t>Cezeri</a:t>
            </a:r>
            <a:r>
              <a:rPr lang="tr-TR" sz="1200" dirty="0"/>
              <a:t> Fen ve Mühendislik Dergisi, 3 (3), 0-0. </a:t>
            </a:r>
          </a:p>
          <a:p>
            <a:pPr marL="342900" indent="-342900" algn="just">
              <a:buFontTx/>
              <a:buAutoNum type="arabicPeriod"/>
            </a:pPr>
            <a:r>
              <a:rPr lang="tr-TR" sz="1200" dirty="0" err="1"/>
              <a:t>Görgünoğlu</a:t>
            </a:r>
            <a:r>
              <a:rPr lang="tr-TR" sz="1200" dirty="0"/>
              <a:t>, S., Öz, K., Çavuşoğlu, A., 2016. CUDA </a:t>
            </a:r>
            <a:r>
              <a:rPr lang="tr-TR" sz="1200" dirty="0" err="1"/>
              <a:t>Based</a:t>
            </a:r>
            <a:r>
              <a:rPr lang="tr-TR" sz="1200" dirty="0"/>
              <a:t> </a:t>
            </a:r>
            <a:r>
              <a:rPr lang="tr-TR" sz="1200" dirty="0" err="1"/>
              <a:t>Speed</a:t>
            </a:r>
            <a:r>
              <a:rPr lang="tr-TR" sz="1200" dirty="0"/>
              <a:t> </a:t>
            </a:r>
            <a:r>
              <a:rPr lang="tr-TR" sz="1200" dirty="0" err="1"/>
              <a:t>Optimization</a:t>
            </a:r>
            <a:r>
              <a:rPr lang="tr-TR" sz="1200" dirty="0"/>
              <a:t> of the PCA </a:t>
            </a:r>
            <a:r>
              <a:rPr lang="tr-TR" sz="1200" dirty="0" err="1"/>
              <a:t>Algorithm</a:t>
            </a:r>
            <a:r>
              <a:rPr lang="tr-TR" sz="1200" dirty="0"/>
              <a:t>. TEM J. 5, 152–159. doi:10.18421/TEM52-05</a:t>
            </a:r>
          </a:p>
          <a:p>
            <a:pPr marL="342900" indent="-342900" algn="just">
              <a:buFontTx/>
              <a:buAutoNum type="arabicPeriod"/>
            </a:pPr>
            <a:r>
              <a:rPr lang="tr-TR" sz="1200" dirty="0"/>
              <a:t>Öz, K., </a:t>
            </a:r>
            <a:r>
              <a:rPr lang="tr-TR" sz="1200" dirty="0" err="1"/>
              <a:t>Görgünoğlu</a:t>
            </a:r>
            <a:r>
              <a:rPr lang="tr-TR" sz="1200" dirty="0"/>
              <a:t>, S., 2016. </a:t>
            </a:r>
            <a:r>
              <a:rPr lang="tr-TR" sz="1200" dirty="0" err="1"/>
              <a:t>Anomaly</a:t>
            </a:r>
            <a:r>
              <a:rPr lang="tr-TR" sz="1200" dirty="0"/>
              <a:t> </a:t>
            </a:r>
            <a:r>
              <a:rPr lang="tr-TR" sz="1200" dirty="0" err="1"/>
              <a:t>Detection</a:t>
            </a:r>
            <a:r>
              <a:rPr lang="tr-TR" sz="1200" dirty="0"/>
              <a:t> </a:t>
            </a:r>
            <a:r>
              <a:rPr lang="tr-TR" sz="1200" dirty="0" err="1"/>
              <a:t>System</a:t>
            </a:r>
            <a:r>
              <a:rPr lang="tr-TR" sz="1200" dirty="0"/>
              <a:t> With Optical </a:t>
            </a:r>
            <a:r>
              <a:rPr lang="tr-TR" sz="1200" dirty="0" err="1"/>
              <a:t>Flow</a:t>
            </a:r>
            <a:r>
              <a:rPr lang="tr-TR" sz="1200" dirty="0"/>
              <a:t> </a:t>
            </a:r>
            <a:r>
              <a:rPr lang="tr-TR" sz="1200" dirty="0" err="1"/>
              <a:t>Method</a:t>
            </a:r>
            <a:r>
              <a:rPr lang="tr-TR" sz="1200" dirty="0"/>
              <a:t>, in: 2nd International Conference on </a:t>
            </a:r>
            <a:r>
              <a:rPr lang="tr-TR" sz="1200" dirty="0" err="1"/>
              <a:t>Science</a:t>
            </a:r>
            <a:r>
              <a:rPr lang="tr-TR" sz="1200" dirty="0"/>
              <a:t>, </a:t>
            </a:r>
            <a:r>
              <a:rPr lang="tr-TR" sz="1200" dirty="0" err="1"/>
              <a:t>Ecology</a:t>
            </a:r>
            <a:r>
              <a:rPr lang="tr-TR" sz="1200" dirty="0"/>
              <a:t> and Technology-2016 (ICONSETE’2016). p. 490.</a:t>
            </a:r>
          </a:p>
          <a:p>
            <a:pPr marL="342900" indent="-342900" algn="just">
              <a:buFontTx/>
              <a:buAutoNum type="arabicPeriod"/>
            </a:pPr>
            <a:r>
              <a:rPr lang="tr-TR" sz="1200" dirty="0"/>
              <a:t>Öz, K., </a:t>
            </a:r>
            <a:r>
              <a:rPr lang="tr-TR" sz="1200" dirty="0" err="1"/>
              <a:t>Karaş</a:t>
            </a:r>
            <a:r>
              <a:rPr lang="tr-TR" sz="1200" dirty="0"/>
              <a:t>, İ. R., 2017. </a:t>
            </a:r>
            <a:r>
              <a:rPr lang="en-US" sz="1200" dirty="0"/>
              <a:t>Anomaly Detection with Structural Similarity and Optical</a:t>
            </a:r>
            <a:r>
              <a:rPr lang="tr-TR" sz="1200" dirty="0"/>
              <a:t> </a:t>
            </a:r>
            <a:r>
              <a:rPr lang="en-US" sz="1200" dirty="0"/>
              <a:t>Flow Histogram</a:t>
            </a:r>
            <a:r>
              <a:rPr lang="tr-TR" sz="1200" dirty="0"/>
              <a:t>. </a:t>
            </a:r>
            <a:r>
              <a:rPr lang="tr-TR" sz="1200" dirty="0" err="1"/>
              <a:t>in:Akıllı</a:t>
            </a:r>
            <a:r>
              <a:rPr lang="tr-TR" sz="1200" dirty="0"/>
              <a:t> Sistemlerde Yenilikler ve Uygulamalar (ASYU) Konferansı ASYU 2017, Alanya. p.53.</a:t>
            </a:r>
          </a:p>
          <a:p>
            <a:pPr marL="342900" indent="-342900">
              <a:buAutoNum type="arabicPeriod"/>
            </a:pPr>
            <a:endParaRPr lang="tr-TR" sz="1600" dirty="0"/>
          </a:p>
        </p:txBody>
      </p:sp>
      <p:pic>
        <p:nvPicPr>
          <p:cNvPr id="16" name="Resim 15">
            <a:extLst>
              <a:ext uri="{FF2B5EF4-FFF2-40B4-BE49-F238E27FC236}">
                <a16:creationId xmlns:a16="http://schemas.microsoft.com/office/drawing/2014/main" id="{F646E5A5-7FC3-4F87-A859-F511C87154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278418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803349" cy="400110"/>
          </a:xfrm>
          <a:prstGeom prst="rect">
            <a:avLst/>
          </a:prstGeom>
          <a:noFill/>
        </p:spPr>
        <p:txBody>
          <a:bodyPr wrap="none" rtlCol="0">
            <a:spAutoFit/>
          </a:bodyPr>
          <a:lstStyle/>
          <a:p>
            <a:r>
              <a:rPr lang="tr-TR" sz="2000" b="1" dirty="0">
                <a:latin typeface="Times New Roman" pitchFamily="18" charset="0"/>
                <a:cs typeface="Times New Roman" pitchFamily="18" charset="0"/>
              </a:rPr>
              <a:t>Arş. Gör. Mustafa Feyzi TEMEL</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:feyzitemel@karabuk.edu.tr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:3704187100 / 1035</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tr-TR" sz="1200" dirty="0"/>
              <a:t>Yapay Zeka</a:t>
            </a:r>
            <a:r>
              <a:rPr lang="en-US" sz="1200" dirty="0"/>
              <a:t>, De</a:t>
            </a:r>
            <a:r>
              <a:rPr lang="tr-TR" sz="1200" dirty="0" err="1"/>
              <a:t>rin</a:t>
            </a:r>
            <a:r>
              <a:rPr lang="tr-TR" sz="1200" dirty="0"/>
              <a:t> Öğrenme</a:t>
            </a:r>
            <a:r>
              <a:rPr lang="en-US" sz="1200" dirty="0"/>
              <a:t>, </a:t>
            </a:r>
            <a:r>
              <a:rPr lang="en-US" sz="1200" dirty="0" err="1"/>
              <a:t>Roboti</a:t>
            </a:r>
            <a:r>
              <a:rPr lang="tr-TR" sz="1200" dirty="0"/>
              <a:t>k</a:t>
            </a:r>
            <a:r>
              <a:rPr lang="en-US" sz="1200" dirty="0"/>
              <a:t>, El</a:t>
            </a:r>
            <a:r>
              <a:rPr lang="tr-TR" sz="1200" dirty="0" err="1"/>
              <a:t>ektrikli</a:t>
            </a:r>
            <a:r>
              <a:rPr lang="tr-TR" sz="1200" dirty="0"/>
              <a:t> Araçlar</a:t>
            </a:r>
            <a:r>
              <a:rPr lang="en-US" sz="1200" dirty="0"/>
              <a:t> </a:t>
            </a:r>
            <a:r>
              <a:rPr lang="tr-TR" sz="1200" dirty="0"/>
              <a:t>ve Teknolojileri</a:t>
            </a:r>
          </a:p>
        </p:txBody>
      </p:sp>
      <p:pic>
        <p:nvPicPr>
          <p:cNvPr id="6" name="Resim 5" descr="kişi, adam, duvar, iç mekan içeren bir resim&#10;&#10;Çok yüksek güvenilirlikle oluşturulmuş açıklama">
            <a:extLst>
              <a:ext uri="{FF2B5EF4-FFF2-40B4-BE49-F238E27FC236}">
                <a16:creationId xmlns:a16="http://schemas.microsoft.com/office/drawing/2014/main" id="{B58B31C5-9F07-4A14-B945-EEF9F3B606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24" y="2091448"/>
            <a:ext cx="1267331" cy="1623304"/>
          </a:xfrm>
          <a:prstGeom prst="rect">
            <a:avLst/>
          </a:prstGeom>
        </p:spPr>
      </p:pic>
      <p:pic>
        <p:nvPicPr>
          <p:cNvPr id="10" name="Resim 9">
            <a:extLst>
              <a:ext uri="{FF2B5EF4-FFF2-40B4-BE49-F238E27FC236}">
                <a16:creationId xmlns:a16="http://schemas.microsoft.com/office/drawing/2014/main" id="{B997B0AA-3A76-4977-9ADA-9957F3008B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096967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47500" lnSpcReduction="20000"/>
          </a:bodyPr>
          <a:lstStyle/>
          <a:p>
            <a:r>
              <a:rPr lang="tr-TR" sz="5100" b="1" dirty="0"/>
              <a:t>Laboratuvarlar</a:t>
            </a:r>
          </a:p>
          <a:p>
            <a:endParaRPr lang="tr-TR" sz="4200" dirty="0"/>
          </a:p>
          <a:p>
            <a:pPr lvl="0"/>
            <a:r>
              <a:rPr lang="tr-TR" sz="5100" dirty="0"/>
              <a:t>Elektrik-Elektronik Laboratuvarı</a:t>
            </a:r>
          </a:p>
          <a:p>
            <a:pPr lvl="0"/>
            <a:r>
              <a:rPr lang="tr-TR" sz="5100" dirty="0"/>
              <a:t>Teknik Resim Laboratuvarı</a:t>
            </a:r>
          </a:p>
          <a:p>
            <a:pPr lvl="0"/>
            <a:r>
              <a:rPr lang="tr-TR" sz="5100" dirty="0"/>
              <a:t>Programlanabilir Mantık Denetleyiciler ve Endüstriyel Otomasyon Laboratuvarı </a:t>
            </a:r>
          </a:p>
          <a:p>
            <a:pPr lvl="0"/>
            <a:r>
              <a:rPr lang="tr-TR" sz="5100" dirty="0"/>
              <a:t>Hareket Kontrol Laboratuvarı</a:t>
            </a:r>
          </a:p>
          <a:p>
            <a:pPr lvl="0"/>
            <a:r>
              <a:rPr lang="tr-TR" sz="5100" dirty="0"/>
              <a:t>Mikroişlemciler ve </a:t>
            </a:r>
            <a:r>
              <a:rPr lang="tr-TR" sz="5100" dirty="0" err="1"/>
              <a:t>Mikrodenetleyiciler</a:t>
            </a:r>
            <a:r>
              <a:rPr lang="tr-TR" sz="5100" dirty="0"/>
              <a:t> Laboratuvarı</a:t>
            </a:r>
          </a:p>
          <a:p>
            <a:pPr lvl="0"/>
            <a:r>
              <a:rPr lang="tr-TR" sz="5100" dirty="0"/>
              <a:t>Robotik Laboratuvarı</a:t>
            </a:r>
          </a:p>
          <a:p>
            <a:pPr lvl="0"/>
            <a:r>
              <a:rPr lang="tr-TR" sz="5100" dirty="0" err="1"/>
              <a:t>Pnömatik-Elektropnömatik</a:t>
            </a:r>
            <a:r>
              <a:rPr lang="tr-TR" sz="5100" dirty="0"/>
              <a:t> Laboratuvarı</a:t>
            </a:r>
          </a:p>
          <a:p>
            <a:pPr lvl="0"/>
            <a:r>
              <a:rPr lang="tr-TR" sz="5100" dirty="0"/>
              <a:t>Elektrik Makineleri Laboratuvarı</a:t>
            </a:r>
          </a:p>
          <a:p>
            <a:pPr lvl="0"/>
            <a:r>
              <a:rPr lang="tr-TR" sz="5100" dirty="0"/>
              <a:t>Bilgisayar Laboratuvarları</a:t>
            </a:r>
          </a:p>
          <a:p>
            <a:pPr lvl="0"/>
            <a:r>
              <a:rPr lang="tr-TR" sz="5100" dirty="0"/>
              <a:t>Robotik Kaynak Hücresi Laboratuvarı</a:t>
            </a: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3C5651F9-312D-4B57-8D67-9AE1B0769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897767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Elektrik-Elektronik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7" name="Resim 6" descr="yer, iç mekan, duvar, oda içeren bir resim&#10;&#10;Çok yüksek güvenilirlikle oluşturulmuş açıklama">
            <a:extLst>
              <a:ext uri="{FF2B5EF4-FFF2-40B4-BE49-F238E27FC236}">
                <a16:creationId xmlns:a16="http://schemas.microsoft.com/office/drawing/2014/main" id="{8EBADF7A-E1C1-471F-83E2-6195BE3A8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46" y="2928934"/>
            <a:ext cx="6624736" cy="3726414"/>
          </a:xfrm>
          <a:prstGeom prst="rect">
            <a:avLst/>
          </a:prstGeom>
          <a:ln w="28575">
            <a:solidFill>
              <a:schemeClr val="accent2"/>
            </a:solidFill>
          </a:ln>
        </p:spPr>
      </p:pic>
      <p:pic>
        <p:nvPicPr>
          <p:cNvPr id="6" name="Resim 5">
            <a:extLst>
              <a:ext uri="{FF2B5EF4-FFF2-40B4-BE49-F238E27FC236}">
                <a16:creationId xmlns:a16="http://schemas.microsoft.com/office/drawing/2014/main" id="{F49D65D6-23E4-4821-B2F7-FCE7C86CB0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479635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Teknik Resim Laboratuvarı</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4 Resim" descr="b29.jpg"/>
          <p:cNvPicPr>
            <a:picLocks noChangeAspect="1"/>
          </p:cNvPicPr>
          <p:nvPr/>
        </p:nvPicPr>
        <p:blipFill>
          <a:blip r:embed="rId3" cstate="print"/>
          <a:stretch>
            <a:fillRect/>
          </a:stretch>
        </p:blipFill>
        <p:spPr>
          <a:xfrm>
            <a:off x="714380" y="2862806"/>
            <a:ext cx="6858016" cy="3852342"/>
          </a:xfrm>
          <a:prstGeom prst="rect">
            <a:avLst/>
          </a:prstGeom>
          <a:ln w="28575">
            <a:solidFill>
              <a:schemeClr val="accent2"/>
            </a:solidFill>
          </a:ln>
        </p:spPr>
      </p:pic>
      <p:pic>
        <p:nvPicPr>
          <p:cNvPr id="6" name="Resim 5">
            <a:extLst>
              <a:ext uri="{FF2B5EF4-FFF2-40B4-BE49-F238E27FC236}">
                <a16:creationId xmlns:a16="http://schemas.microsoft.com/office/drawing/2014/main" id="{17E48987-7DD1-4D79-AF0B-756082864E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6999298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Programlanabilir Mantık Denetleyicileri ve Endüstriyel Otomasyon Laboratuvarı</a:t>
            </a:r>
          </a:p>
          <a:p>
            <a:pPr marL="109728" indent="0">
              <a:buNone/>
            </a:pP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4 Resim" descr="126331201733255.JPG"/>
          <p:cNvPicPr>
            <a:picLocks noChangeAspect="1"/>
          </p:cNvPicPr>
          <p:nvPr/>
        </p:nvPicPr>
        <p:blipFill>
          <a:blip r:embed="rId3"/>
          <a:stretch>
            <a:fillRect/>
          </a:stretch>
        </p:blipFill>
        <p:spPr>
          <a:xfrm>
            <a:off x="601261" y="3268964"/>
            <a:ext cx="4051167" cy="2286016"/>
          </a:xfrm>
          <a:prstGeom prst="rect">
            <a:avLst/>
          </a:prstGeom>
          <a:ln w="28575">
            <a:solidFill>
              <a:schemeClr val="accent2"/>
            </a:solidFill>
          </a:ln>
        </p:spPr>
      </p:pic>
      <p:pic>
        <p:nvPicPr>
          <p:cNvPr id="6" name="5 Resim" descr="126331201733312.JPG"/>
          <p:cNvPicPr>
            <a:picLocks noChangeAspect="1"/>
          </p:cNvPicPr>
          <p:nvPr/>
        </p:nvPicPr>
        <p:blipFill>
          <a:blip r:embed="rId4"/>
          <a:stretch>
            <a:fillRect/>
          </a:stretch>
        </p:blipFill>
        <p:spPr>
          <a:xfrm>
            <a:off x="4714876" y="3268980"/>
            <a:ext cx="4051141" cy="2286000"/>
          </a:xfrm>
          <a:prstGeom prst="rect">
            <a:avLst/>
          </a:prstGeom>
          <a:ln w="28575">
            <a:solidFill>
              <a:schemeClr val="accent2"/>
            </a:solidFill>
          </a:ln>
        </p:spPr>
      </p:pic>
      <p:pic>
        <p:nvPicPr>
          <p:cNvPr id="7" name="Resim 6">
            <a:extLst>
              <a:ext uri="{FF2B5EF4-FFF2-40B4-BE49-F238E27FC236}">
                <a16:creationId xmlns:a16="http://schemas.microsoft.com/office/drawing/2014/main" id="{640F7DC7-44DC-4B75-ADF6-961764CE49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638039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lvl="0"/>
            <a:r>
              <a:rPr lang="tr-TR" dirty="0"/>
              <a:t>Hareket Kontrol Laboratuvarı</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51886835-1F55-4D67-8607-2F1A76520B70}"/>
              </a:ext>
            </a:extLst>
          </p:cNvPr>
          <p:cNvPicPr>
            <a:picLocks noChangeAspect="1"/>
          </p:cNvPicPr>
          <p:nvPr/>
        </p:nvPicPr>
        <p:blipFill>
          <a:blip r:embed="rId3"/>
          <a:stretch>
            <a:fillRect/>
          </a:stretch>
        </p:blipFill>
        <p:spPr>
          <a:xfrm>
            <a:off x="1241346" y="2721411"/>
            <a:ext cx="6102821" cy="4116446"/>
          </a:xfrm>
          <a:prstGeom prst="rect">
            <a:avLst/>
          </a:prstGeom>
        </p:spPr>
      </p:pic>
      <p:pic>
        <p:nvPicPr>
          <p:cNvPr id="6" name="Resim 5">
            <a:extLst>
              <a:ext uri="{FF2B5EF4-FFF2-40B4-BE49-F238E27FC236}">
                <a16:creationId xmlns:a16="http://schemas.microsoft.com/office/drawing/2014/main" id="{019680C1-6AFC-4AE5-890D-3AA02F07E7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663791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a:xfrm>
            <a:off x="454523" y="1941214"/>
            <a:ext cx="8229600" cy="4325112"/>
          </a:xfrm>
        </p:spPr>
        <p:txBody>
          <a:bodyPr/>
          <a:lstStyle/>
          <a:p>
            <a:r>
              <a:rPr lang="tr-TR" dirty="0"/>
              <a:t>Mikroişlemciler ve </a:t>
            </a:r>
            <a:r>
              <a:rPr lang="tr-TR" dirty="0" err="1"/>
              <a:t>mikrodenetleyiciler</a:t>
            </a:r>
            <a:r>
              <a:rPr lang="tr-TR" dirty="0"/>
              <a:t> laboratuvarı</a:t>
            </a:r>
          </a:p>
          <a:p>
            <a:endParaRPr lang="tr-TR" dirty="0"/>
          </a:p>
          <a:p>
            <a:endParaRPr lang="tr-TR" dirty="0"/>
          </a:p>
          <a:p>
            <a:endParaRPr lang="tr-TR" dirty="0"/>
          </a:p>
        </p:txBody>
      </p:sp>
      <p:pic>
        <p:nvPicPr>
          <p:cNvPr id="7" name="Resim 6" descr="pencere, iç mekan, bina, tablo içeren bir resim&#10;&#10;Açıklama otomatik olarak oluşturuldu">
            <a:extLst>
              <a:ext uri="{FF2B5EF4-FFF2-40B4-BE49-F238E27FC236}">
                <a16:creationId xmlns:a16="http://schemas.microsoft.com/office/drawing/2014/main" id="{E9A5A893-64FD-4A3A-AC26-CBC7FD26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2890265"/>
            <a:ext cx="6192688" cy="3886877"/>
          </a:xfrm>
          <a:prstGeom prst="rect">
            <a:avLst/>
          </a:prstGeom>
        </p:spPr>
      </p:pic>
      <p:pic>
        <p:nvPicPr>
          <p:cNvPr id="6" name="Resim 5">
            <a:extLst>
              <a:ext uri="{FF2B5EF4-FFF2-40B4-BE49-F238E27FC236}">
                <a16:creationId xmlns:a16="http://schemas.microsoft.com/office/drawing/2014/main" id="{FC9BB763-5BE6-40A4-B668-23B7E613F6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096095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Robotik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yer, duvar, oda içeren bir resim&#10;&#10;Çok yüksek güvenilirlikle oluşturulmuş açıklama">
            <a:extLst>
              <a:ext uri="{FF2B5EF4-FFF2-40B4-BE49-F238E27FC236}">
                <a16:creationId xmlns:a16="http://schemas.microsoft.com/office/drawing/2014/main" id="{1CAA8038-1E34-43C3-8F0E-C12C8EFDB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48" y="2851719"/>
            <a:ext cx="7325866" cy="3762441"/>
          </a:xfrm>
          <a:prstGeom prst="rect">
            <a:avLst/>
          </a:prstGeom>
          <a:ln w="28575">
            <a:solidFill>
              <a:schemeClr val="accent2"/>
            </a:solidFill>
          </a:ln>
        </p:spPr>
      </p:pic>
      <p:pic>
        <p:nvPicPr>
          <p:cNvPr id="7" name="Resim 6">
            <a:extLst>
              <a:ext uri="{FF2B5EF4-FFF2-40B4-BE49-F238E27FC236}">
                <a16:creationId xmlns:a16="http://schemas.microsoft.com/office/drawing/2014/main" id="{22122AF3-8BDE-4626-BD1B-FE1D5D8E6C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9488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İMALAT MÜHENDİSLİĞİ BÖLÜMÜ</a:t>
            </a:r>
          </a:p>
        </p:txBody>
      </p:sp>
      <p:pic>
        <p:nvPicPr>
          <p:cNvPr id="4" name="Resim 3">
            <a:extLst>
              <a:ext uri="{FF2B5EF4-FFF2-40B4-BE49-F238E27FC236}">
                <a16:creationId xmlns:a16="http://schemas.microsoft.com/office/drawing/2014/main" id="{A996AEEE-418F-48FA-AA4D-3F3040C6D2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0" t="-9967" r="-14119" b="-8613"/>
          <a:stretch/>
        </p:blipFill>
        <p:spPr>
          <a:xfrm>
            <a:off x="-18091" y="546194"/>
            <a:ext cx="2771800" cy="2592288"/>
          </a:xfrm>
          <a:prstGeom prst="rect">
            <a:avLst/>
          </a:prstGeom>
        </p:spPr>
      </p:pic>
    </p:spTree>
    <p:extLst>
      <p:ext uri="{BB962C8B-B14F-4D97-AF65-F5344CB8AC3E}">
        <p14:creationId xmlns:p14="http://schemas.microsoft.com/office/powerpoint/2010/main" val="12943412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a:xfrm>
            <a:off x="457200" y="1988840"/>
            <a:ext cx="8229600" cy="4325112"/>
          </a:xfrm>
        </p:spPr>
        <p:txBody>
          <a:bodyPr/>
          <a:lstStyle/>
          <a:p>
            <a:r>
              <a:rPr lang="tr-TR" dirty="0" err="1"/>
              <a:t>Pnömatik-Elektropnömatik</a:t>
            </a:r>
            <a:r>
              <a:rPr lang="tr-TR" dirty="0"/>
              <a:t>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7" name="Resim 6" descr="iç mekan, bina, oturma, buzdolabı içeren bir resim&#10;&#10;Açıklama otomatik olarak oluşturuldu">
            <a:extLst>
              <a:ext uri="{FF2B5EF4-FFF2-40B4-BE49-F238E27FC236}">
                <a16:creationId xmlns:a16="http://schemas.microsoft.com/office/drawing/2014/main" id="{FA74D2DB-551A-4746-BE34-2439993A3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586" y="2485645"/>
            <a:ext cx="6720538" cy="4325112"/>
          </a:xfrm>
          <a:prstGeom prst="rect">
            <a:avLst/>
          </a:prstGeom>
        </p:spPr>
      </p:pic>
      <p:pic>
        <p:nvPicPr>
          <p:cNvPr id="6" name="Resim 5">
            <a:extLst>
              <a:ext uri="{FF2B5EF4-FFF2-40B4-BE49-F238E27FC236}">
                <a16:creationId xmlns:a16="http://schemas.microsoft.com/office/drawing/2014/main" id="{309675C7-970A-4368-8E3A-EBC2577136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79664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Elektrik Makineleri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pencere, bina, oda içeren bir resim&#10;&#10;Açıklama otomatik olarak oluşturuldu">
            <a:extLst>
              <a:ext uri="{FF2B5EF4-FFF2-40B4-BE49-F238E27FC236}">
                <a16:creationId xmlns:a16="http://schemas.microsoft.com/office/drawing/2014/main" id="{AD62F9FD-BFC9-4A2A-AAD0-6A4EB6ABA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900" y="2780928"/>
            <a:ext cx="6115608" cy="4077072"/>
          </a:xfrm>
          <a:prstGeom prst="rect">
            <a:avLst/>
          </a:prstGeom>
        </p:spPr>
      </p:pic>
      <p:pic>
        <p:nvPicPr>
          <p:cNvPr id="7" name="Resim 6">
            <a:extLst>
              <a:ext uri="{FF2B5EF4-FFF2-40B4-BE49-F238E27FC236}">
                <a16:creationId xmlns:a16="http://schemas.microsoft.com/office/drawing/2014/main" id="{00732179-0E05-426D-8D20-97682AC362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591163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lvl="0"/>
            <a:r>
              <a:rPr lang="tr-TR" dirty="0"/>
              <a:t>Bilgisayar Laboratuvarları</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Picture 2" descr="C:\Users\user\Desktop\WP_20180112_11_03_24_Pro.jpg"/>
          <p:cNvPicPr>
            <a:picLocks noChangeAspect="1" noChangeArrowheads="1"/>
          </p:cNvPicPr>
          <p:nvPr/>
        </p:nvPicPr>
        <p:blipFill>
          <a:blip r:embed="rId3" cstate="print"/>
          <a:srcRect/>
          <a:stretch>
            <a:fillRect/>
          </a:stretch>
        </p:blipFill>
        <p:spPr bwMode="auto">
          <a:xfrm>
            <a:off x="714348" y="2903219"/>
            <a:ext cx="6572296" cy="3691851"/>
          </a:xfrm>
          <a:prstGeom prst="rect">
            <a:avLst/>
          </a:prstGeom>
          <a:noFill/>
          <a:ln w="28575">
            <a:solidFill>
              <a:schemeClr val="accent2"/>
            </a:solidFill>
          </a:ln>
        </p:spPr>
      </p:pic>
      <p:pic>
        <p:nvPicPr>
          <p:cNvPr id="6" name="Resim 5">
            <a:extLst>
              <a:ext uri="{FF2B5EF4-FFF2-40B4-BE49-F238E27FC236}">
                <a16:creationId xmlns:a16="http://schemas.microsoft.com/office/drawing/2014/main" id="{E11A03EF-ABF1-49C4-9384-75A104F5B6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109388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a:xfrm>
            <a:off x="441730" y="2006393"/>
            <a:ext cx="8229600" cy="4325112"/>
          </a:xfrm>
        </p:spPr>
        <p:txBody>
          <a:bodyPr/>
          <a:lstStyle/>
          <a:p>
            <a:pPr lvl="0"/>
            <a:r>
              <a:rPr lang="tr-TR" dirty="0"/>
              <a:t>Kaynak Laboratuvarı-Robotik Kaynak Hücresi</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a:extLst>
              <a:ext uri="{FF2B5EF4-FFF2-40B4-BE49-F238E27FC236}">
                <a16:creationId xmlns:a16="http://schemas.microsoft.com/office/drawing/2014/main" id="{05C88781-712D-4331-919C-118B695A9CA4}"/>
              </a:ext>
            </a:extLst>
          </p:cNvPr>
          <p:cNvPicPr>
            <a:picLocks noChangeAspect="1"/>
          </p:cNvPicPr>
          <p:nvPr/>
        </p:nvPicPr>
        <p:blipFill>
          <a:blip r:embed="rId3"/>
          <a:stretch>
            <a:fillRect/>
          </a:stretch>
        </p:blipFill>
        <p:spPr>
          <a:xfrm>
            <a:off x="1043608" y="2492896"/>
            <a:ext cx="6120680" cy="4365104"/>
          </a:xfrm>
          <a:prstGeom prst="rect">
            <a:avLst/>
          </a:prstGeom>
        </p:spPr>
      </p:pic>
      <p:pic>
        <p:nvPicPr>
          <p:cNvPr id="7" name="Resim 6">
            <a:extLst>
              <a:ext uri="{FF2B5EF4-FFF2-40B4-BE49-F238E27FC236}">
                <a16:creationId xmlns:a16="http://schemas.microsoft.com/office/drawing/2014/main" id="{07B25E27-5736-454D-BF57-2537A9C691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84117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Seçili Bölüm Projeleri</a:t>
            </a:r>
          </a:p>
        </p:txBody>
      </p:sp>
      <p:sp>
        <p:nvSpPr>
          <p:cNvPr id="3" name="2 İçerik Yer Tutucusu"/>
          <p:cNvSpPr>
            <a:spLocks noGrp="1"/>
          </p:cNvSpPr>
          <p:nvPr>
            <p:ph idx="1"/>
          </p:nvPr>
        </p:nvSpPr>
        <p:spPr>
          <a:xfrm>
            <a:off x="457200" y="1857364"/>
            <a:ext cx="8229600" cy="4717172"/>
          </a:xfrm>
        </p:spPr>
        <p:txBody>
          <a:bodyPr>
            <a:normAutofit fontScale="85000" lnSpcReduction="20000"/>
          </a:bodyPr>
          <a:lstStyle/>
          <a:p>
            <a:pPr algn="just"/>
            <a:r>
              <a:rPr lang="tr-TR" dirty="0"/>
              <a:t>Proje Partneri, Robotik Tasarım Laboratuvarına </a:t>
            </a:r>
            <a:r>
              <a:rPr lang="tr-TR" dirty="0" err="1"/>
              <a:t>InFiRo</a:t>
            </a:r>
            <a:r>
              <a:rPr lang="tr-TR" dirty="0"/>
              <a:t> Entegreli Fizik Yaklaşımı, Leonardo Da Vinci </a:t>
            </a:r>
            <a:r>
              <a:rPr lang="tr-TR" dirty="0" err="1"/>
              <a:t>İnovasyon</a:t>
            </a:r>
            <a:r>
              <a:rPr lang="tr-TR" dirty="0"/>
              <a:t> Transferi, 2011-1-HR1-LEO05-00828, Proje Koordinatörü, 2011-2014, (Prof. Dr. Raif BAYIR).</a:t>
            </a:r>
          </a:p>
          <a:p>
            <a:pPr algn="just"/>
            <a:r>
              <a:rPr lang="tr-TR" dirty="0"/>
              <a:t>Elektrikli Araçlar İçin Akıllı Kontrollü Elektronik Diferansiyel Tasarımı ve Yerleştirilmesi, K</a:t>
            </a:r>
            <a:r>
              <a:rPr lang="en-US" dirty="0" err="1"/>
              <a:t>arabük</a:t>
            </a:r>
            <a:r>
              <a:rPr lang="tr-TR" dirty="0"/>
              <a:t> Üniversitesi Bilimsel</a:t>
            </a:r>
            <a:r>
              <a:rPr lang="en-US" dirty="0"/>
              <a:t> </a:t>
            </a:r>
            <a:r>
              <a:rPr lang="tr-TR" dirty="0"/>
              <a:t>Araştırma Projesi</a:t>
            </a:r>
            <a:r>
              <a:rPr lang="en-US" dirty="0"/>
              <a:t>,</a:t>
            </a:r>
            <a:r>
              <a:rPr lang="tr-TR" dirty="0"/>
              <a:t> </a:t>
            </a:r>
            <a:r>
              <a:rPr lang="en-US" dirty="0"/>
              <a:t>KBÜ-BAP-14/2-DS-046</a:t>
            </a:r>
            <a:r>
              <a:rPr lang="tr-TR" dirty="0"/>
              <a:t>, Proje Koordinatörü, 2016 – 2017. (Prof. Dr. Raif BAYIR).</a:t>
            </a:r>
          </a:p>
          <a:p>
            <a:pPr algn="just" fontAlgn="t"/>
            <a:r>
              <a:rPr lang="tr-TR" dirty="0" err="1"/>
              <a:t>Gülderen</a:t>
            </a:r>
            <a:r>
              <a:rPr lang="tr-TR" dirty="0"/>
              <a:t> A., </a:t>
            </a:r>
            <a:r>
              <a:rPr lang="tr-TR" dirty="0" err="1"/>
              <a:t>Anutgan</a:t>
            </a:r>
            <a:r>
              <a:rPr lang="tr-TR" dirty="0"/>
              <a:t> M. Yapay sinir ağlarını kullanarak kan şekerinin tahmin edilmesi, KBÜ-BAP-15/2-YL-014, 2015, (Doç. Dr. Mustafa ANUTGAN).</a:t>
            </a:r>
          </a:p>
          <a:p>
            <a:pPr algn="just" fontAlgn="t"/>
            <a:r>
              <a:rPr lang="tr-TR" dirty="0"/>
              <a:t>Demir F., </a:t>
            </a:r>
            <a:r>
              <a:rPr lang="tr-TR" dirty="0" err="1"/>
              <a:t>Anutgan</a:t>
            </a:r>
            <a:r>
              <a:rPr lang="tr-TR" dirty="0"/>
              <a:t> M., </a:t>
            </a:r>
            <a:r>
              <a:rPr lang="tr-TR" dirty="0" err="1"/>
              <a:t>Piezoelektrik</a:t>
            </a:r>
            <a:r>
              <a:rPr lang="tr-TR" dirty="0"/>
              <a:t> Malzeme Aracılığıyla Enerji Depolama, KBÜ-BAP-15/1-DR-004, 2017, (Doç. Dr. Mustafa ANUTGAN).</a:t>
            </a:r>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0836D39E-BD10-4FE0-A228-FFAFAE035E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1F5C50-8EB5-41F3-B1AC-C90023B37E10}"/>
              </a:ext>
            </a:extLst>
          </p:cNvPr>
          <p:cNvSpPr>
            <a:spLocks noGrp="1"/>
          </p:cNvSpPr>
          <p:nvPr>
            <p:ph type="title"/>
          </p:nvPr>
        </p:nvSpPr>
        <p:spPr/>
        <p:txBody>
          <a:bodyPr/>
          <a:lstStyle/>
          <a:p>
            <a:pPr algn="ctr"/>
            <a:r>
              <a:rPr lang="tr-TR" dirty="0">
                <a:latin typeface="Times New Roman" pitchFamily="18" charset="0"/>
                <a:cs typeface="Times New Roman" pitchFamily="18" charset="0"/>
              </a:rPr>
              <a:t>Seçili Bölüm Projeleri</a:t>
            </a:r>
            <a:endParaRPr lang="tr-TR" dirty="0"/>
          </a:p>
        </p:txBody>
      </p:sp>
      <p:sp>
        <p:nvSpPr>
          <p:cNvPr id="3" name="İçerik Yer Tutucusu 2">
            <a:extLst>
              <a:ext uri="{FF2B5EF4-FFF2-40B4-BE49-F238E27FC236}">
                <a16:creationId xmlns:a16="http://schemas.microsoft.com/office/drawing/2014/main" id="{D7BE3AE4-E525-4009-9332-D8EB617D1407}"/>
              </a:ext>
            </a:extLst>
          </p:cNvPr>
          <p:cNvSpPr>
            <a:spLocks noGrp="1"/>
          </p:cNvSpPr>
          <p:nvPr>
            <p:ph idx="1"/>
          </p:nvPr>
        </p:nvSpPr>
        <p:spPr/>
        <p:txBody>
          <a:bodyPr>
            <a:normAutofit fontScale="92500" lnSpcReduction="20000"/>
          </a:bodyPr>
          <a:lstStyle/>
          <a:p>
            <a:pPr algn="just" fontAlgn="t"/>
            <a:r>
              <a:rPr lang="tr-TR" dirty="0"/>
              <a:t>CNC Tezgahında Mil Motorunun Eşzamanlı Çevrim Kontrolü İçin TCM Tabanlı Sistem. K</a:t>
            </a:r>
            <a:r>
              <a:rPr lang="en-US" dirty="0" err="1"/>
              <a:t>arabük</a:t>
            </a:r>
            <a:r>
              <a:rPr lang="en-US" dirty="0"/>
              <a:t> </a:t>
            </a:r>
            <a:r>
              <a:rPr lang="tr-TR" dirty="0"/>
              <a:t>Üniversitesi Bilimsel Araştırma</a:t>
            </a:r>
            <a:r>
              <a:rPr lang="en-US" dirty="0"/>
              <a:t> </a:t>
            </a:r>
            <a:r>
              <a:rPr lang="tr-TR" dirty="0"/>
              <a:t>P</a:t>
            </a:r>
            <a:r>
              <a:rPr lang="en-US" dirty="0" err="1"/>
              <a:t>roje</a:t>
            </a:r>
            <a:r>
              <a:rPr lang="tr-TR" dirty="0"/>
              <a:t>si, KBÜ-BAP-</a:t>
            </a:r>
            <a:r>
              <a:rPr lang="en-US" dirty="0"/>
              <a:t> 13/2-YL-027</a:t>
            </a:r>
            <a:r>
              <a:rPr lang="tr-TR" dirty="0"/>
              <a:t>, Proje Koordinatörü, 2014 – 2016, (Dr. Öğretim Üyesi Metin ZEYVELİ).</a:t>
            </a:r>
          </a:p>
          <a:p>
            <a:pPr algn="just" fontAlgn="t"/>
            <a:r>
              <a:rPr lang="tr-TR" dirty="0"/>
              <a:t>Otomotiv ve Havacılık Sektörlerinde Kullanılan Magnezyum ve Alüminyum Alaşımlarının Perçinleme Yöntemiyle Birleştirilmesi ve Mekanik Davranışlarının Test Edilmesi. K</a:t>
            </a:r>
            <a:r>
              <a:rPr lang="en-US" dirty="0" err="1"/>
              <a:t>arabük</a:t>
            </a:r>
            <a:r>
              <a:rPr lang="en-US" dirty="0"/>
              <a:t> </a:t>
            </a:r>
            <a:r>
              <a:rPr lang="tr-TR" dirty="0"/>
              <a:t>Üniversitesi</a:t>
            </a:r>
            <a:r>
              <a:rPr lang="en-US" dirty="0"/>
              <a:t> </a:t>
            </a:r>
            <a:r>
              <a:rPr lang="tr-TR" dirty="0"/>
              <a:t>Bilimsel Araştırma Projesi, </a:t>
            </a:r>
            <a:r>
              <a:rPr lang="en-US" dirty="0"/>
              <a:t>KBÜ-BAP-11/2-YL-018</a:t>
            </a:r>
            <a:r>
              <a:rPr lang="tr-TR" dirty="0"/>
              <a:t>, Proje Koordinatörü, 2012 – 2013, (Dr. Öğretim Üyesi Metin ZEYVELİ).</a:t>
            </a:r>
          </a:p>
          <a:p>
            <a:endParaRPr lang="tr-TR" dirty="0"/>
          </a:p>
        </p:txBody>
      </p:sp>
      <p:pic>
        <p:nvPicPr>
          <p:cNvPr id="4" name="Resim 3">
            <a:extLst>
              <a:ext uri="{FF2B5EF4-FFF2-40B4-BE49-F238E27FC236}">
                <a16:creationId xmlns:a16="http://schemas.microsoft.com/office/drawing/2014/main" id="{A6287F7A-D359-44CA-B446-4EC1AF40DD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526184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90564"/>
            <a:ext cx="8229600" cy="928694"/>
          </a:xfrm>
        </p:spPr>
        <p:txBody>
          <a:bodyPr>
            <a:normAutofit/>
          </a:bodyPr>
          <a:lstStyle/>
          <a:p>
            <a:pPr algn="ctr"/>
            <a:r>
              <a:rPr lang="tr-TR" dirty="0">
                <a:latin typeface="Times New Roman" pitchFamily="18" charset="0"/>
                <a:cs typeface="Times New Roman" pitchFamily="18" charset="0"/>
              </a:rPr>
              <a:t>Seçili Bölüm Projeleri</a:t>
            </a:r>
          </a:p>
        </p:txBody>
      </p:sp>
      <p:sp>
        <p:nvSpPr>
          <p:cNvPr id="3" name="2 İçerik Yer Tutucusu"/>
          <p:cNvSpPr>
            <a:spLocks noGrp="1"/>
          </p:cNvSpPr>
          <p:nvPr>
            <p:ph idx="1"/>
          </p:nvPr>
        </p:nvSpPr>
        <p:spPr>
          <a:xfrm>
            <a:off x="457200" y="1719258"/>
            <a:ext cx="8229600" cy="4855278"/>
          </a:xfrm>
        </p:spPr>
        <p:txBody>
          <a:bodyPr>
            <a:normAutofit fontScale="77500" lnSpcReduction="20000"/>
          </a:bodyPr>
          <a:lstStyle/>
          <a:p>
            <a:pPr algn="just"/>
            <a:r>
              <a:rPr lang="tr-TR" dirty="0" err="1">
                <a:cs typeface="Times New Roman" panose="02020603050405020304" pitchFamily="18" charset="0"/>
              </a:rPr>
              <a:t>Au-Zn</a:t>
            </a:r>
            <a:r>
              <a:rPr lang="tr-TR" dirty="0">
                <a:cs typeface="Times New Roman" panose="02020603050405020304" pitchFamily="18" charset="0"/>
              </a:rPr>
              <a:t> Birleşimli n </a:t>
            </a:r>
            <a:r>
              <a:rPr lang="tr-TR" dirty="0" err="1">
                <a:cs typeface="Times New Roman" panose="02020603050405020304" pitchFamily="18" charset="0"/>
              </a:rPr>
              <a:t>GaAs</a:t>
            </a:r>
            <a:r>
              <a:rPr lang="tr-TR" dirty="0">
                <a:cs typeface="Times New Roman" panose="02020603050405020304" pitchFamily="18" charset="0"/>
              </a:rPr>
              <a:t> Yapıların Hazırlanması ve Fiziksel Özelliklerinin Test Edilmesi, Araştırma Projesi, Araştırmacı, 02/05/2012-01/05/2013 (Ulusal), (Dr. Öğretim Üyesi Hüseyin TECİMER)</a:t>
            </a:r>
          </a:p>
          <a:p>
            <a:pPr algn="just"/>
            <a:r>
              <a:rPr lang="tr-TR" dirty="0" err="1">
                <a:cs typeface="Times New Roman" panose="02020603050405020304" pitchFamily="18" charset="0"/>
              </a:rPr>
              <a:t>Ferroelektrik</a:t>
            </a:r>
            <a:r>
              <a:rPr lang="tr-TR" dirty="0">
                <a:cs typeface="Times New Roman" panose="02020603050405020304" pitchFamily="18" charset="0"/>
              </a:rPr>
              <a:t> Bi3Ti4O12 </a:t>
            </a:r>
            <a:r>
              <a:rPr lang="tr-TR" dirty="0" err="1">
                <a:cs typeface="Times New Roman" panose="02020603050405020304" pitchFamily="18" charset="0"/>
              </a:rPr>
              <a:t>Arayüz</a:t>
            </a:r>
            <a:r>
              <a:rPr lang="tr-TR" dirty="0">
                <a:cs typeface="Times New Roman" panose="02020603050405020304" pitchFamily="18" charset="0"/>
              </a:rPr>
              <a:t> Tabakası Yapılarının Hazırlanması ve Elektronik Parametrelerinin Test Edilmesi, Araştırma Projesi, Araştırmacı, 09/05/2011-01/10/2012 (Ulusal), (Dr. Öğretim Üyesi Hüseyin TECİMER)</a:t>
            </a:r>
          </a:p>
          <a:p>
            <a:pPr algn="just"/>
            <a:r>
              <a:rPr lang="tr-TR" dirty="0">
                <a:cs typeface="Times New Roman" panose="02020603050405020304" pitchFamily="18" charset="0"/>
              </a:rPr>
              <a:t>Altı Bacaklı Robot İçin FPGA İle Denetleyici Tasarımı, TUBITAK-1002, Araştırmacı, 2015-2016, (Dr. Öğretim Üyesi Hüseyin Oktay ERKOL)</a:t>
            </a:r>
          </a:p>
          <a:p>
            <a:pPr algn="just"/>
            <a:r>
              <a:rPr lang="tr-TR" dirty="0">
                <a:cs typeface="Times New Roman" panose="02020603050405020304" pitchFamily="18" charset="0"/>
              </a:rPr>
              <a:t>Çok serbestlik dereceli sistemlerin kinematik denklem çözümleri için VHDL Uygulaması, Karabük Üniversitesi Bilimsel Araştırma Birimi, KBÜ-BAP-13/1-DR-011, Araştırmacı, 2013-2015 (Dr. Öğretim Üyesi Hüseyin Oktay ERKOL)</a:t>
            </a:r>
          </a:p>
          <a:p>
            <a:pPr algn="just"/>
            <a:endParaRPr lang="tr-TR" dirty="0"/>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4F09BAEA-7709-4D12-BF5C-6D6046046E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Seçili Bölüm Projeleri</a:t>
            </a:r>
          </a:p>
        </p:txBody>
      </p:sp>
      <p:sp>
        <p:nvSpPr>
          <p:cNvPr id="3" name="2 İçerik Yer Tutucusu"/>
          <p:cNvSpPr>
            <a:spLocks noGrp="1"/>
          </p:cNvSpPr>
          <p:nvPr>
            <p:ph idx="1"/>
          </p:nvPr>
        </p:nvSpPr>
        <p:spPr>
          <a:xfrm>
            <a:off x="457200" y="1857364"/>
            <a:ext cx="8229600" cy="4717172"/>
          </a:xfrm>
        </p:spPr>
        <p:txBody>
          <a:bodyPr>
            <a:normAutofit fontScale="77500" lnSpcReduction="20000"/>
          </a:bodyPr>
          <a:lstStyle/>
          <a:p>
            <a:pPr algn="just"/>
            <a:r>
              <a:rPr lang="tr-TR" dirty="0">
                <a:cs typeface="Times New Roman" pitchFamily="18" charset="0"/>
              </a:rPr>
              <a:t>Elektrikli Araçlar İçin Akıllı Kontrollü Elektronik Diferansiyel Tasarım ve Yerleştirmesi, Karabük Üniversitesi, Bilimsel Araştırma Projesi, KBÜ-BAP-14/2-D5-046, Proje Araştırmacısı, 2017 (Arş. Gör. Dr. Emel SOYLU)</a:t>
            </a:r>
          </a:p>
          <a:p>
            <a:pPr algn="just"/>
            <a:r>
              <a:rPr lang="tr-TR" dirty="0">
                <a:cs typeface="Times New Roman" pitchFamily="18" charset="0"/>
              </a:rPr>
              <a:t>Yapay Zeka ve Koşul Görüntüleme İle Bataryaların En Uygun Şarj ve Deşarj Koşullarının Belirlenmesi, Karabük Üniversitesi, Bilimsel Araştırma Projesi, KBU-BAP-13/1-DR-005, Proje Araştırmacısı, 2015 (Arş. Gör. Dr. Emel SOYLU)</a:t>
            </a:r>
          </a:p>
          <a:p>
            <a:pPr algn="just"/>
            <a:r>
              <a:rPr lang="tr-TR" dirty="0">
                <a:cs typeface="Times New Roman" pitchFamily="18" charset="0"/>
              </a:rPr>
              <a:t>Çeşitli Yöntemler Kullanmak Suretiyle Sentetik Aralık Radar Görüntülerindeki Yol ve Ray Ağlarının Belirlenmesi, Ankara Yıldırım Beyazıt Üniversitesi, Ön Hazırlık Bilimsel Araştırma Projesi, Proje Numarası:631, Araştırmacı, 2014-2015, (Arş. Gör. Dr. Şafak Altay AÇAR)</a:t>
            </a:r>
          </a:p>
          <a:p>
            <a:pPr algn="just"/>
            <a:endParaRPr lang="tr-TR" dirty="0">
              <a:cs typeface="Times New Roman" pitchFamily="18" charset="0"/>
            </a:endParaRPr>
          </a:p>
          <a:p>
            <a:pPr fontAlgn="t">
              <a:buNone/>
            </a:pPr>
            <a:endParaRPr lang="tr-TR" dirty="0"/>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4D7B5EC6-709D-4474-BC76-CD6D4102DD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0504488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normAutofit fontScale="70000" lnSpcReduction="20000"/>
          </a:bodyPr>
          <a:lstStyle/>
          <a:p>
            <a:r>
              <a:rPr lang="tr-TR" b="1" dirty="0"/>
              <a:t>Elektromobil Ödülleri</a:t>
            </a:r>
            <a:endParaRPr lang="tr-TR" dirty="0"/>
          </a:p>
          <a:p>
            <a:r>
              <a:rPr lang="tr-TR" dirty="0"/>
              <a:t>2016 – Verim Rekabetli Elektrikli Araç– </a:t>
            </a:r>
            <a:r>
              <a:rPr lang="tr-TR" dirty="0" err="1"/>
              <a:t>Evsellik</a:t>
            </a:r>
            <a:r>
              <a:rPr lang="tr-TR" dirty="0"/>
              <a:t> Ödülü</a:t>
            </a:r>
          </a:p>
          <a:p>
            <a:r>
              <a:rPr lang="tr-TR" dirty="0"/>
              <a:t>2015 – Verim Rekabetli Elektrikli Araç– </a:t>
            </a:r>
            <a:r>
              <a:rPr lang="tr-TR" dirty="0" err="1"/>
              <a:t>Evsellik</a:t>
            </a:r>
            <a:r>
              <a:rPr lang="tr-TR" dirty="0"/>
              <a:t> Ödülü</a:t>
            </a:r>
          </a:p>
          <a:p>
            <a:r>
              <a:rPr lang="tr-TR" dirty="0"/>
              <a:t>2014 – Verim Rekabetli Elektrikli Araç– En İyi Tasarım Ödülü</a:t>
            </a:r>
          </a:p>
          <a:p>
            <a:r>
              <a:rPr lang="tr-TR" dirty="0"/>
              <a:t> </a:t>
            </a:r>
          </a:p>
          <a:p>
            <a:r>
              <a:rPr lang="tr-TR" b="1" dirty="0"/>
              <a:t>Sumo Robot Ödülleri</a:t>
            </a:r>
            <a:endParaRPr lang="tr-TR" dirty="0"/>
          </a:p>
          <a:p>
            <a:r>
              <a:rPr lang="tr-TR" dirty="0"/>
              <a:t>2016 – </a:t>
            </a:r>
            <a:r>
              <a:rPr lang="tr-TR" dirty="0" err="1"/>
              <a:t>Fujisoft</a:t>
            </a:r>
            <a:r>
              <a:rPr lang="tr-TR" dirty="0"/>
              <a:t> Uluslararası Robot Sumo Turnuvası– Şampiyon</a:t>
            </a:r>
          </a:p>
          <a:p>
            <a:r>
              <a:rPr lang="tr-TR" dirty="0"/>
              <a:t>2016 – </a:t>
            </a:r>
            <a:r>
              <a:rPr lang="tr-TR" dirty="0" err="1"/>
              <a:t>Fujisoft</a:t>
            </a:r>
            <a:r>
              <a:rPr lang="tr-TR" dirty="0"/>
              <a:t> Uluslararası Robot Sumo Turnuvası – İkincilik</a:t>
            </a:r>
          </a:p>
          <a:p>
            <a:r>
              <a:rPr lang="tr-TR" dirty="0"/>
              <a:t>2015 – </a:t>
            </a:r>
            <a:r>
              <a:rPr lang="tr-TR" dirty="0" err="1"/>
              <a:t>Fujisoft</a:t>
            </a:r>
            <a:r>
              <a:rPr lang="tr-TR" dirty="0"/>
              <a:t> Uluslararası Robot Sumo Turnuvası– Şampiyon</a:t>
            </a:r>
          </a:p>
          <a:p>
            <a:r>
              <a:rPr lang="tr-TR" dirty="0"/>
              <a:t>2014 – </a:t>
            </a:r>
            <a:r>
              <a:rPr lang="tr-TR" dirty="0" err="1"/>
              <a:t>Fujisoft</a:t>
            </a:r>
            <a:r>
              <a:rPr lang="tr-TR" dirty="0"/>
              <a:t> Uluslararası Robot Sumo Turnuvası– İkincilik</a:t>
            </a:r>
          </a:p>
          <a:p>
            <a:r>
              <a:rPr lang="tr-TR" dirty="0"/>
              <a:t>2017 – Uluslararası MEB Robot Yarışması– Sumo Robot – Şampiyon</a:t>
            </a:r>
          </a:p>
          <a:p>
            <a:r>
              <a:rPr lang="tr-TR" dirty="0"/>
              <a:t>2017 – Uluslararası MEB Robot Yarışması– Sumo Robot – Üçüncülük</a:t>
            </a:r>
          </a:p>
        </p:txBody>
      </p:sp>
      <p:pic>
        <p:nvPicPr>
          <p:cNvPr id="5" name="Resim 4">
            <a:extLst>
              <a:ext uri="{FF2B5EF4-FFF2-40B4-BE49-F238E27FC236}">
                <a16:creationId xmlns:a16="http://schemas.microsoft.com/office/drawing/2014/main" id="{005C1E0F-7B69-4306-84A7-61384889B0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437556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normAutofit fontScale="77500" lnSpcReduction="20000"/>
          </a:bodyPr>
          <a:lstStyle/>
          <a:p>
            <a:pPr marL="109728" indent="0">
              <a:buNone/>
            </a:pPr>
            <a:r>
              <a:rPr lang="tr-TR" b="1" dirty="0"/>
              <a:t>Sumo Robot Ödülleri</a:t>
            </a:r>
            <a:endParaRPr lang="tr-TR" dirty="0"/>
          </a:p>
          <a:p>
            <a:r>
              <a:rPr lang="tr-TR" dirty="0"/>
              <a:t>2016 –Uluslararası MEB Robot Yarışması– Sumo Robot – Üçüncülük</a:t>
            </a:r>
          </a:p>
          <a:p>
            <a:r>
              <a:rPr lang="tr-TR" dirty="0"/>
              <a:t>2015 – </a:t>
            </a:r>
            <a:r>
              <a:rPr lang="tr-TR" dirty="0" err="1"/>
              <a:t>Uluslarası</a:t>
            </a:r>
            <a:r>
              <a:rPr lang="tr-TR" dirty="0"/>
              <a:t> MEB Robot Yarışması– Sumo Robot – Şampiyon</a:t>
            </a:r>
          </a:p>
          <a:p>
            <a:r>
              <a:rPr lang="tr-TR" dirty="0"/>
              <a:t>2015 – Uluslararası MEB Robot Yarışması – Sumo Robot – Üçüncülük</a:t>
            </a:r>
          </a:p>
          <a:p>
            <a:r>
              <a:rPr lang="tr-TR" dirty="0"/>
              <a:t>2014 –Uluslararası MEB Robot Yarışması– Sumo Robot – Şampiyon</a:t>
            </a:r>
          </a:p>
          <a:p>
            <a:r>
              <a:rPr lang="tr-TR" dirty="0"/>
              <a:t>2016 – Uluslararası ODTÜ Robot Günleri – Sumo Robot – Şampiyon</a:t>
            </a:r>
          </a:p>
          <a:p>
            <a:r>
              <a:rPr lang="tr-TR" dirty="0"/>
              <a:t>2015 – Uluslararası ODTÜ Robot Günleri– Sumo Robot – Şampiyon</a:t>
            </a:r>
          </a:p>
          <a:p>
            <a:r>
              <a:rPr lang="tr-TR" dirty="0"/>
              <a:t>2014 – </a:t>
            </a:r>
            <a:r>
              <a:rPr lang="tr-TR" dirty="0" err="1"/>
              <a:t>Uluslarası</a:t>
            </a:r>
            <a:r>
              <a:rPr lang="tr-TR" dirty="0"/>
              <a:t> ODTÜ Robot Günleri– Sumo Robot – İkincilik</a:t>
            </a:r>
          </a:p>
        </p:txBody>
      </p:sp>
      <p:pic>
        <p:nvPicPr>
          <p:cNvPr id="5" name="Resim 4">
            <a:extLst>
              <a:ext uri="{FF2B5EF4-FFF2-40B4-BE49-F238E27FC236}">
                <a16:creationId xmlns:a16="http://schemas.microsoft.com/office/drawing/2014/main" id="{055FC94D-7316-414C-B3E6-9395ECCA4D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02779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0848"/>
            <a:ext cx="8229600" cy="4325112"/>
          </a:xfrm>
        </p:spPr>
        <p:txBody>
          <a:bodyPr>
            <a:normAutofit/>
          </a:bodyPr>
          <a:lstStyle/>
          <a:p>
            <a:pPr algn="just"/>
            <a:r>
              <a:rPr lang="tr-TR" sz="3200" dirty="0"/>
              <a:t>Tarihçe</a:t>
            </a:r>
            <a:endParaRPr lang="en-GB" sz="3200" dirty="0"/>
          </a:p>
          <a:p>
            <a:pPr algn="just"/>
            <a:endParaRPr lang="en-GB" sz="2400" dirty="0"/>
          </a:p>
          <a:p>
            <a:pPr marL="109728" indent="0" algn="just">
              <a:buNone/>
            </a:pPr>
            <a:r>
              <a:rPr lang="tr-TR" sz="2400" dirty="0"/>
              <a:t>Bölümün temeli; </a:t>
            </a:r>
            <a:r>
              <a:rPr lang="en-GB" sz="2400" dirty="0"/>
              <a:t>“</a:t>
            </a:r>
            <a:r>
              <a:rPr lang="tr-TR" sz="2400" dirty="0"/>
              <a:t>Teknik Eğitim Fakültesi</a:t>
            </a:r>
            <a:r>
              <a:rPr lang="en-GB" sz="2400" dirty="0"/>
              <a:t>”</a:t>
            </a:r>
            <a:r>
              <a:rPr lang="tr-TR" sz="2400" dirty="0"/>
              <a:t> </a:t>
            </a:r>
            <a:r>
              <a:rPr lang="tr-TR" sz="2400" dirty="0" err="1"/>
              <a:t>nin</a:t>
            </a:r>
            <a:r>
              <a:rPr lang="tr-TR" sz="2400" dirty="0"/>
              <a:t> kurulduğu 1992 yılına uzanır.</a:t>
            </a:r>
          </a:p>
          <a:p>
            <a:pPr marL="109728" indent="0" algn="just">
              <a:buNone/>
            </a:pPr>
            <a:endParaRPr lang="en-GB" sz="2400" dirty="0"/>
          </a:p>
          <a:p>
            <a:pPr marL="109728" indent="0" algn="just">
              <a:buNone/>
            </a:pPr>
            <a:r>
              <a:rPr lang="tr-TR" sz="2400" dirty="0"/>
              <a:t>2009 yılında, Teknik Eğitim Fakültesi hükümet tarafından </a:t>
            </a:r>
            <a:r>
              <a:rPr lang="en-GB" sz="2400" dirty="0"/>
              <a:t>“</a:t>
            </a:r>
            <a:r>
              <a:rPr lang="tr-TR" sz="2400" dirty="0"/>
              <a:t>Teknoloji Fakültesi</a:t>
            </a:r>
            <a:r>
              <a:rPr lang="en-GB" sz="2400" dirty="0"/>
              <a:t>”</a:t>
            </a:r>
            <a:r>
              <a:rPr lang="tr-TR" sz="2400" dirty="0"/>
              <a:t> olarak değiştirilmiştir. İmalat Mühendisliği Bölümü, Teknoloji Fakültesinde akademik çalışmalarını başlatan ilk bölümlerden birisidir.</a:t>
            </a:r>
          </a:p>
          <a:p>
            <a:pPr algn="just"/>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İmalat Mühendisliği</a:t>
            </a:r>
          </a:p>
        </p:txBody>
      </p:sp>
      <p:pic>
        <p:nvPicPr>
          <p:cNvPr id="5" name="Resim 4">
            <a:extLst>
              <a:ext uri="{FF2B5EF4-FFF2-40B4-BE49-F238E27FC236}">
                <a16:creationId xmlns:a16="http://schemas.microsoft.com/office/drawing/2014/main" id="{B36525FC-5B7F-412A-8335-2200569F4A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93639179"/>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normAutofit fontScale="70000" lnSpcReduction="20000"/>
          </a:bodyPr>
          <a:lstStyle/>
          <a:p>
            <a:r>
              <a:rPr lang="tr-TR" b="1" dirty="0"/>
              <a:t>Çizgi İzleyen Robot Ödülleri</a:t>
            </a:r>
            <a:endParaRPr lang="tr-TR" dirty="0"/>
          </a:p>
          <a:p>
            <a:r>
              <a:rPr lang="tr-TR" dirty="0"/>
              <a:t>2017 – Uluslararası ODTÜ Robot Günleri – Çizgi İzleyen Robot – İkincilik</a:t>
            </a:r>
          </a:p>
          <a:p>
            <a:r>
              <a:rPr lang="tr-TR" dirty="0"/>
              <a:t>2017 – Uluslararası ODTÜ Robot Günleri – Çizgi İzleyen Robot – Üçüncülük</a:t>
            </a:r>
          </a:p>
          <a:p>
            <a:r>
              <a:rPr lang="tr-TR" dirty="0"/>
              <a:t>2016 – Uluslararası MEB Robot Yarışması – Hızlı Çizgi İzleyen Robot – Üçüncülük</a:t>
            </a:r>
          </a:p>
          <a:p>
            <a:r>
              <a:rPr lang="tr-TR" dirty="0"/>
              <a:t>2016 – Gediz Robot Günleri – Çizgi İzleyen Robot – Şampiyon</a:t>
            </a:r>
          </a:p>
          <a:p>
            <a:r>
              <a:rPr lang="tr-TR" dirty="0"/>
              <a:t>2016 – Gediz Robot Günleri – Çizgi İzleyen Robot – İkincilik</a:t>
            </a:r>
          </a:p>
          <a:p>
            <a:r>
              <a:rPr lang="tr-TR" dirty="0"/>
              <a:t>2016 – Gediz Robot Günleri – Çizgi İzleyen Robot – Üçüncülük</a:t>
            </a:r>
          </a:p>
          <a:p>
            <a:r>
              <a:rPr lang="tr-TR" dirty="0"/>
              <a:t>2016 – Saf-Run Robot Günleri – Çizgi İzleyen Robot – Şampiyon</a:t>
            </a:r>
          </a:p>
          <a:p>
            <a:r>
              <a:rPr lang="tr-TR" dirty="0"/>
              <a:t>2016 – Saf-Run Robot Günleri – Çizgi İzleyen Robot – İkincilik</a:t>
            </a:r>
          </a:p>
          <a:p>
            <a:r>
              <a:rPr lang="tr-TR" dirty="0"/>
              <a:t>2016 – Saf-Run Robot Günleri – Çizgi İzleyen Robot – Üçüncülük</a:t>
            </a:r>
          </a:p>
          <a:p>
            <a:pPr marL="109728" indent="0">
              <a:buNone/>
            </a:pPr>
            <a:endParaRPr lang="tr-TR" dirty="0"/>
          </a:p>
        </p:txBody>
      </p:sp>
      <p:pic>
        <p:nvPicPr>
          <p:cNvPr id="5" name="Resim 4">
            <a:extLst>
              <a:ext uri="{FF2B5EF4-FFF2-40B4-BE49-F238E27FC236}">
                <a16:creationId xmlns:a16="http://schemas.microsoft.com/office/drawing/2014/main" id="{B8ECCDDB-C2C7-42C6-8DF4-C96BBF9878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0501384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9BB58A-B674-47EA-A6E3-6DC264ED3D6A}"/>
              </a:ext>
            </a:extLst>
          </p:cNvPr>
          <p:cNvSpPr>
            <a:spLocks noGrp="1"/>
          </p:cNvSpPr>
          <p:nvPr>
            <p:ph type="title"/>
          </p:nvPr>
        </p:nvSpPr>
        <p:spPr/>
        <p:txBody>
          <a:bodyPr/>
          <a:lstStyle/>
          <a:p>
            <a:pPr algn="ctr"/>
            <a:r>
              <a:rPr lang="tr-TR" dirty="0"/>
              <a:t>Ödüller</a:t>
            </a:r>
          </a:p>
        </p:txBody>
      </p:sp>
      <p:sp>
        <p:nvSpPr>
          <p:cNvPr id="3" name="İçerik Yer Tutucusu 2">
            <a:extLst>
              <a:ext uri="{FF2B5EF4-FFF2-40B4-BE49-F238E27FC236}">
                <a16:creationId xmlns:a16="http://schemas.microsoft.com/office/drawing/2014/main" id="{4A1058F7-53CC-46E7-AF13-95EE7BD510CD}"/>
              </a:ext>
            </a:extLst>
          </p:cNvPr>
          <p:cNvSpPr>
            <a:spLocks noGrp="1"/>
          </p:cNvSpPr>
          <p:nvPr>
            <p:ph idx="1"/>
          </p:nvPr>
        </p:nvSpPr>
        <p:spPr/>
        <p:txBody>
          <a:bodyPr>
            <a:normAutofit fontScale="92500" lnSpcReduction="10000"/>
          </a:bodyPr>
          <a:lstStyle/>
          <a:p>
            <a:r>
              <a:rPr lang="tr-TR" b="1" dirty="0"/>
              <a:t>Açık Proje Ödülleri</a:t>
            </a:r>
            <a:endParaRPr lang="tr-TR" dirty="0"/>
          </a:p>
          <a:p>
            <a:r>
              <a:rPr lang="tr-TR" dirty="0"/>
              <a:t>2016 – Marmara Üniversitesi, MIG – Açık Proje – Şampiyonluk</a:t>
            </a:r>
          </a:p>
          <a:p>
            <a:r>
              <a:rPr lang="tr-TR" dirty="0"/>
              <a:t>2016 – Marmara Üniversitesi, MIG – Açık Proje Görev Tamamlama  – İkincilik</a:t>
            </a:r>
          </a:p>
          <a:p>
            <a:r>
              <a:rPr lang="tr-TR" dirty="0"/>
              <a:t>2016 – Saf-Run Robot Günleri – Açık Proje – Şampiyonluk</a:t>
            </a:r>
          </a:p>
          <a:p>
            <a:r>
              <a:rPr lang="tr-TR" dirty="0"/>
              <a:t>2014 – Uluslararası ODTÜ Robot Günleri – Açık Proje – Şampiyonluk</a:t>
            </a:r>
          </a:p>
          <a:p>
            <a:r>
              <a:rPr lang="tr-TR" dirty="0"/>
              <a:t>2014 – Uluslararası MEB Robot Yarışması – Açık Proje – Şampiyonluk</a:t>
            </a:r>
          </a:p>
          <a:p>
            <a:endParaRPr lang="tr-TR" dirty="0"/>
          </a:p>
        </p:txBody>
      </p:sp>
      <p:pic>
        <p:nvPicPr>
          <p:cNvPr id="4" name="Resim 3">
            <a:extLst>
              <a:ext uri="{FF2B5EF4-FFF2-40B4-BE49-F238E27FC236}">
                <a16:creationId xmlns:a16="http://schemas.microsoft.com/office/drawing/2014/main" id="{EA91ED12-3F96-4DBA-9485-5761B275F2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4551037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chemeClr val="tx1"/>
                </a:solidFill>
                <a:latin typeface="Times New Roman" pitchFamily="18" charset="0"/>
                <a:cs typeface="Times New Roman" pitchFamily="18" charset="0"/>
              </a:rPr>
              <a:t>İş Alanları</a:t>
            </a:r>
          </a:p>
        </p:txBody>
      </p:sp>
      <p:sp>
        <p:nvSpPr>
          <p:cNvPr id="3" name="2 İçerik Yer Tutucusu"/>
          <p:cNvSpPr>
            <a:spLocks noGrp="1"/>
          </p:cNvSpPr>
          <p:nvPr>
            <p:ph idx="1"/>
          </p:nvPr>
        </p:nvSpPr>
        <p:spPr>
          <a:xfrm>
            <a:off x="457200" y="1857364"/>
            <a:ext cx="8229600" cy="4717172"/>
          </a:xfrm>
        </p:spPr>
        <p:txBody>
          <a:bodyPr>
            <a:normAutofit/>
          </a:bodyPr>
          <a:lstStyle/>
          <a:p>
            <a:pPr lvl="0" algn="just">
              <a:buClr>
                <a:schemeClr val="accent6"/>
              </a:buClr>
              <a:buFont typeface="Arial" pitchFamily="34" charset="0"/>
              <a:buChar char="•"/>
            </a:pPr>
            <a:r>
              <a:rPr lang="tr-TR" sz="2000" dirty="0"/>
              <a:t>Çeşitli fabrikalarda sistem kurulumu, sistem bakımı ve süreç geliştirme.</a:t>
            </a:r>
          </a:p>
          <a:p>
            <a:pPr lvl="0" algn="just">
              <a:buClr>
                <a:schemeClr val="accent6"/>
              </a:buClr>
              <a:buFont typeface="Arial" pitchFamily="34" charset="0"/>
              <a:buChar char="•"/>
            </a:pPr>
            <a:r>
              <a:rPr lang="tr-TR" sz="2000" dirty="0"/>
              <a:t>Askeri alanlar, gezici hava/kara taşıtları, akıllı silah sistemleri, akıllı savunma sistemleri tasarım ve üretim şirketleri</a:t>
            </a:r>
          </a:p>
          <a:p>
            <a:pPr lvl="0" algn="just">
              <a:buClr>
                <a:schemeClr val="accent6"/>
              </a:buClr>
              <a:buFont typeface="Arial" pitchFamily="34" charset="0"/>
              <a:buChar char="•"/>
            </a:pPr>
            <a:r>
              <a:rPr lang="tr-TR" sz="2000" dirty="0"/>
              <a:t>Otomasyon ve çeşitli süreç kontrol sistemleri geliştirme şirketleri</a:t>
            </a:r>
          </a:p>
          <a:p>
            <a:pPr lvl="0" algn="just">
              <a:buClr>
                <a:schemeClr val="accent6"/>
              </a:buClr>
              <a:buFont typeface="Arial" pitchFamily="34" charset="0"/>
              <a:buChar char="•"/>
            </a:pPr>
            <a:r>
              <a:rPr lang="tr-TR" sz="2000" dirty="0"/>
              <a:t>Elektronik kart ve yazılım geliştirme şirketleri </a:t>
            </a:r>
          </a:p>
          <a:p>
            <a:pPr lvl="0" algn="just">
              <a:buClr>
                <a:schemeClr val="accent6"/>
              </a:buClr>
              <a:buFont typeface="Arial" pitchFamily="34" charset="0"/>
              <a:buChar char="•"/>
            </a:pPr>
            <a:r>
              <a:rPr lang="tr-TR" sz="2000" dirty="0"/>
              <a:t>Robotik teknoloji geliştirme şirketleri</a:t>
            </a:r>
          </a:p>
          <a:p>
            <a:pPr lvl="0" algn="just">
              <a:buClr>
                <a:schemeClr val="accent6"/>
              </a:buClr>
              <a:buFont typeface="Arial" pitchFamily="34" charset="0"/>
              <a:buChar char="•"/>
            </a:pPr>
            <a:r>
              <a:rPr lang="tr-TR" sz="2000" dirty="0"/>
              <a:t>Otomotiv, biyomedikal, tarım teknolojisi geliştirme ve kullanım şirketleri</a:t>
            </a: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3A5A1A38-7D2F-49A2-BD21-58425717A9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92500" lnSpcReduction="20000"/>
          </a:bodyPr>
          <a:lstStyle/>
          <a:p>
            <a:pPr marL="82296" indent="0">
              <a:buFont typeface="Arial" pitchFamily="34" charset="0"/>
              <a:buChar char="•"/>
            </a:pPr>
            <a:r>
              <a:rPr lang="tr-TR" sz="2600" dirty="0"/>
              <a:t> İletişim Bilgisi</a:t>
            </a:r>
          </a:p>
          <a:p>
            <a:pPr marL="82296" indent="0">
              <a:buNone/>
            </a:pPr>
            <a:endParaRPr lang="tr-TR" sz="2600" dirty="0"/>
          </a:p>
          <a:p>
            <a:pPr marL="82296" indent="0">
              <a:buNone/>
            </a:pPr>
            <a:r>
              <a:rPr lang="tr-TR" sz="2600" b="1" dirty="0"/>
              <a:t>Posta adresi</a:t>
            </a:r>
            <a:r>
              <a:rPr lang="tr-TR" sz="2600" dirty="0"/>
              <a:t>: Karabük Üniversitesi, Teknoloji Fakültesi, </a:t>
            </a:r>
            <a:r>
              <a:rPr lang="tr-TR" sz="2600" dirty="0" err="1"/>
              <a:t>Mekatronik</a:t>
            </a:r>
            <a:r>
              <a:rPr lang="tr-TR" sz="2600" dirty="0"/>
              <a:t> Mühendisliği Bölümü, Demir Çelik Kampüsü, 78050, Karabük</a:t>
            </a:r>
          </a:p>
          <a:p>
            <a:pPr marL="82296" indent="0">
              <a:buNone/>
            </a:pPr>
            <a:endParaRPr lang="tr-TR" sz="2600" dirty="0"/>
          </a:p>
          <a:p>
            <a:pPr marL="82296" indent="0">
              <a:buFont typeface="Arial" pitchFamily="34" charset="0"/>
              <a:buChar char="•"/>
            </a:pPr>
            <a:r>
              <a:rPr lang="tr-TR" sz="2600" dirty="0"/>
              <a:t> </a:t>
            </a:r>
            <a:r>
              <a:rPr lang="tr-TR" sz="2600" b="1" dirty="0"/>
              <a:t>Bölüm web sayfası</a:t>
            </a:r>
            <a:r>
              <a:rPr lang="tr-TR" sz="2600" dirty="0"/>
              <a:t>: </a:t>
            </a:r>
          </a:p>
          <a:p>
            <a:pPr marL="82296" indent="0">
              <a:buNone/>
            </a:pPr>
            <a:endParaRPr lang="tr-TR" sz="2600" dirty="0"/>
          </a:p>
          <a:p>
            <a:pPr marL="82296" indent="0">
              <a:buNone/>
            </a:pPr>
            <a:r>
              <a:rPr lang="tr-TR" sz="2600" dirty="0"/>
              <a:t>http://teknoloji.</a:t>
            </a:r>
            <a:r>
              <a:rPr lang="tr-TR" sz="2600" dirty="0" err="1"/>
              <a:t>karabuk</a:t>
            </a:r>
            <a:r>
              <a:rPr lang="tr-TR" sz="2600" dirty="0"/>
              <a:t>.edu.tr/</a:t>
            </a:r>
            <a:r>
              <a:rPr lang="tr-TR" sz="2600" dirty="0" err="1"/>
              <a:t>mekatronik</a:t>
            </a:r>
            <a:endParaRPr lang="tr-TR" sz="2600" dirty="0"/>
          </a:p>
          <a:p>
            <a:pPr marL="82296" indent="0">
              <a:buNone/>
            </a:pPr>
            <a:endParaRPr lang="tr-TR" sz="2600" dirty="0"/>
          </a:p>
          <a:p>
            <a:pPr marL="82296" indent="0">
              <a:buFont typeface="Arial" pitchFamily="34" charset="0"/>
              <a:buChar char="•"/>
            </a:pPr>
            <a:r>
              <a:rPr lang="tr-TR" sz="2600" dirty="0"/>
              <a:t> E-mail: </a:t>
            </a:r>
            <a:r>
              <a:rPr lang="tr-TR" sz="2600" dirty="0" err="1"/>
              <a:t>teknolojifakultesi</a:t>
            </a:r>
            <a:r>
              <a:rPr lang="tr-TR" sz="2600" dirty="0"/>
              <a:t>@</a:t>
            </a:r>
            <a:r>
              <a:rPr lang="tr-TR" sz="2600" dirty="0" err="1"/>
              <a:t>karabuk</a:t>
            </a:r>
            <a:r>
              <a:rPr lang="tr-TR" sz="2600" dirty="0"/>
              <a:t>.edu.tr</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AD18DD59-05D6-48CD-ABF7-C5C5167C3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28441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İmalat Mühendisliği</a:t>
            </a:r>
          </a:p>
        </p:txBody>
      </p:sp>
      <p:sp>
        <p:nvSpPr>
          <p:cNvPr id="3" name="Content Placeholder 2"/>
          <p:cNvSpPr>
            <a:spLocks noGrp="1"/>
          </p:cNvSpPr>
          <p:nvPr>
            <p:ph idx="1"/>
          </p:nvPr>
        </p:nvSpPr>
        <p:spPr>
          <a:xfrm>
            <a:off x="457200" y="2060848"/>
            <a:ext cx="8229600" cy="4325112"/>
          </a:xfrm>
        </p:spPr>
        <p:txBody>
          <a:bodyPr>
            <a:normAutofit/>
          </a:bodyPr>
          <a:lstStyle/>
          <a:p>
            <a:pPr algn="just"/>
            <a:r>
              <a:rPr lang="tr-TR" sz="3200" kern="1200" dirty="0">
                <a:latin typeface="+mn-lt"/>
                <a:ea typeface="+mn-ea"/>
                <a:cs typeface="+mn-cs"/>
              </a:rPr>
              <a:t>Misyon</a:t>
            </a:r>
            <a:endParaRPr lang="en-GB" sz="3200" kern="1200" dirty="0">
              <a:latin typeface="+mn-lt"/>
              <a:ea typeface="+mn-ea"/>
              <a:cs typeface="+mn-cs"/>
            </a:endParaRPr>
          </a:p>
          <a:p>
            <a:pPr algn="just"/>
            <a:endParaRPr lang="tr-TR" sz="3200" kern="1200" dirty="0">
              <a:latin typeface="+mn-lt"/>
              <a:ea typeface="+mn-ea"/>
              <a:cs typeface="+mn-cs"/>
            </a:endParaRPr>
          </a:p>
          <a:p>
            <a:pPr marL="109728" indent="0" algn="just">
              <a:buNone/>
            </a:pPr>
            <a:r>
              <a:rPr lang="tr-TR" sz="2400" dirty="0"/>
              <a:t>Yüksek özgüvene ve kültürel birikime sahip ve yabancı dil, yazılım ve donanım bilgisine sahip olan, tasarımlarını ve proje çalışmalarını bağımsız bir biçimde gerçekleştirebilen, danışmanlık ve kontrol yapan, sorumluluk alan, çözümler üreten, alanındaki bilgiyi ve uygulamaları takip eden ve kullanan ve meslektaşlarıyla iletişim kuran araştırmacılar ve uzmanlar yetiştirmektir.</a:t>
            </a:r>
            <a:endParaRPr lang="en-GB" sz="2400" dirty="0"/>
          </a:p>
          <a:p>
            <a:pPr algn="just"/>
            <a:endParaRPr lang="tr-TR" dirty="0"/>
          </a:p>
        </p:txBody>
      </p:sp>
      <p:pic>
        <p:nvPicPr>
          <p:cNvPr id="6" name="Resim 5">
            <a:extLst>
              <a:ext uri="{FF2B5EF4-FFF2-40B4-BE49-F238E27FC236}">
                <a16:creationId xmlns:a16="http://schemas.microsoft.com/office/drawing/2014/main" id="{3736801E-45FA-4E71-8471-4C88844F7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42413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a:xfrm>
            <a:off x="457200" y="2060848"/>
            <a:ext cx="8229600" cy="4325112"/>
          </a:xfrm>
        </p:spPr>
        <p:txBody>
          <a:bodyPr>
            <a:normAutofit lnSpcReduction="10000"/>
          </a:bodyPr>
          <a:lstStyle/>
          <a:p>
            <a:pPr algn="just"/>
            <a:r>
              <a:rPr lang="tr-TR" sz="3200" kern="1200" dirty="0">
                <a:latin typeface="+mn-lt"/>
                <a:ea typeface="+mn-ea"/>
                <a:cs typeface="+mn-cs"/>
              </a:rPr>
              <a:t>Vizyon</a:t>
            </a:r>
            <a:endParaRPr lang="en-GB" sz="3200" kern="1200" dirty="0">
              <a:latin typeface="+mn-lt"/>
              <a:ea typeface="+mn-ea"/>
              <a:cs typeface="+mn-cs"/>
            </a:endParaRPr>
          </a:p>
          <a:p>
            <a:pPr algn="just"/>
            <a:endParaRPr lang="en-GB" sz="3200" kern="1200" dirty="0">
              <a:latin typeface="+mn-lt"/>
              <a:ea typeface="+mn-ea"/>
              <a:cs typeface="+mn-cs"/>
            </a:endParaRPr>
          </a:p>
          <a:p>
            <a:pPr marL="109728" indent="0" algn="just">
              <a:buNone/>
            </a:pPr>
            <a:r>
              <a:rPr lang="tr-TR" dirty="0"/>
              <a:t>Günümüzde, hızla gelişen teknolojide; paydaşlarıyla etkili bir biçimde iletişim kurabilen ve işbirliği yapabilen, uluslararası düzeyde tanınır, yenilikçi, daima gelişen, lider akademik bireyler yetiştirmek ve katılımcı olan, paylaşımcı olan, orijinal olan, estetik değerlere sahip olan ve profesyonel olarak rekabetçi olan bireyler yetiştirmek amaçlanmaktadır.</a:t>
            </a:r>
          </a:p>
        </p:txBody>
      </p:sp>
      <p:pic>
        <p:nvPicPr>
          <p:cNvPr id="6" name="Resim 5">
            <a:extLst>
              <a:ext uri="{FF2B5EF4-FFF2-40B4-BE49-F238E27FC236}">
                <a16:creationId xmlns:a16="http://schemas.microsoft.com/office/drawing/2014/main" id="{17096689-8871-4334-A1B5-4411AF0BD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14194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İmalat Mühendisliği</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3960440"/>
          </a:xfrm>
        </p:spPr>
        <p:txBody>
          <a:bodyPr>
            <a:normAutofit/>
          </a:bodyPr>
          <a:lstStyle/>
          <a:p>
            <a:pPr algn="just"/>
            <a:r>
              <a:rPr lang="tr-TR" sz="3200" dirty="0"/>
              <a:t>Bölüm Hakkında</a:t>
            </a:r>
            <a:endParaRPr lang="en-GB" sz="3200" kern="1200" dirty="0"/>
          </a:p>
          <a:p>
            <a:pPr algn="just"/>
            <a:endParaRPr lang="en-GB" sz="3200" kern="1200" dirty="0">
              <a:latin typeface="+mn-lt"/>
              <a:ea typeface="+mn-ea"/>
              <a:cs typeface="+mn-cs"/>
            </a:endParaRPr>
          </a:p>
          <a:p>
            <a:pPr marL="109728" indent="0" algn="just">
              <a:buNone/>
            </a:pPr>
            <a:r>
              <a:rPr lang="tr-TR" sz="3200" kern="1200" dirty="0">
                <a:latin typeface="+mn-lt"/>
                <a:ea typeface="+mn-ea"/>
                <a:cs typeface="+mn-cs"/>
              </a:rPr>
              <a:t>İmalat mühendisliği; farklı imalat </a:t>
            </a:r>
            <a:r>
              <a:rPr lang="tr-TR" sz="3200" dirty="0"/>
              <a:t>yöntemleri ile</a:t>
            </a:r>
            <a:r>
              <a:rPr lang="tr-TR" sz="3200" kern="1200" dirty="0">
                <a:latin typeface="+mn-lt"/>
                <a:ea typeface="+mn-ea"/>
                <a:cs typeface="+mn-cs"/>
              </a:rPr>
              <a:t> ve sistemlerin, süreçlerin, makinelerin, araçların ve ekipmanların araştırılması ve geliştirilmesi ile ilgilenen bir mühendislik disiplinidir.</a:t>
            </a:r>
            <a:endParaRPr lang="en-GB" sz="3200" kern="1200" dirty="0">
              <a:latin typeface="+mn-lt"/>
              <a:ea typeface="+mn-ea"/>
              <a:cs typeface="+mn-cs"/>
            </a:endParaRPr>
          </a:p>
          <a:p>
            <a:pPr algn="just"/>
            <a:endParaRPr lang="tr-TR" dirty="0"/>
          </a:p>
        </p:txBody>
      </p:sp>
      <p:pic>
        <p:nvPicPr>
          <p:cNvPr id="8" name="Resim 7">
            <a:extLst>
              <a:ext uri="{FF2B5EF4-FFF2-40B4-BE49-F238E27FC236}">
                <a16:creationId xmlns:a16="http://schemas.microsoft.com/office/drawing/2014/main" id="{B61F15D8-0E4D-4D9D-9C3B-6F20467A47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01930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İmalat Mühendisliği</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4608512"/>
          </a:xfrm>
        </p:spPr>
        <p:txBody>
          <a:bodyPr>
            <a:normAutofit fontScale="92500" lnSpcReduction="20000"/>
          </a:bodyPr>
          <a:lstStyle/>
          <a:p>
            <a:pPr algn="just"/>
            <a:r>
              <a:rPr lang="tr-TR" sz="3200" b="1" kern="1200" dirty="0">
                <a:latin typeface="+mn-lt"/>
                <a:ea typeface="+mn-ea"/>
                <a:cs typeface="+mn-cs"/>
              </a:rPr>
              <a:t>Uzmanlık Araştırma Alanları</a:t>
            </a:r>
          </a:p>
          <a:p>
            <a:pPr marL="109728" indent="0" algn="just">
              <a:buNone/>
            </a:pPr>
            <a:endParaRPr lang="en-GB" sz="3200" b="1" kern="1200" dirty="0">
              <a:latin typeface="+mn-lt"/>
              <a:ea typeface="+mn-ea"/>
              <a:cs typeface="+mn-cs"/>
            </a:endParaRPr>
          </a:p>
          <a:p>
            <a:pPr marL="745236" lvl="1" indent="-342900" algn="just">
              <a:buFont typeface="Arial" panose="020B0604020202020204" pitchFamily="34" charset="0"/>
              <a:buChar char="•"/>
              <a:tabLst>
                <a:tab pos="2598738" algn="l"/>
              </a:tabLst>
            </a:pPr>
            <a:r>
              <a:rPr lang="tr-TR" sz="2400" b="1" dirty="0">
                <a:solidFill>
                  <a:schemeClr val="tx1"/>
                </a:solidFill>
              </a:rPr>
              <a:t>Üretim Metalürjisi:</a:t>
            </a:r>
            <a:r>
              <a:rPr lang="en-GB" sz="2400" b="1" dirty="0">
                <a:solidFill>
                  <a:schemeClr val="tx1"/>
                </a:solidFill>
              </a:rPr>
              <a:t> </a:t>
            </a:r>
            <a:r>
              <a:rPr lang="tr-TR" sz="2400" dirty="0">
                <a:solidFill>
                  <a:schemeClr val="tx1"/>
                </a:solidFill>
              </a:rPr>
              <a:t>Döküm</a:t>
            </a:r>
            <a:r>
              <a:rPr lang="en-GB" sz="2400" dirty="0">
                <a:solidFill>
                  <a:schemeClr val="tx1"/>
                </a:solidFill>
              </a:rPr>
              <a:t>, </a:t>
            </a:r>
            <a:r>
              <a:rPr lang="tr-TR" sz="2400" dirty="0">
                <a:solidFill>
                  <a:schemeClr val="tx1"/>
                </a:solidFill>
              </a:rPr>
              <a:t>toz metalürjisi</a:t>
            </a:r>
            <a:r>
              <a:rPr lang="en-GB" sz="2400" dirty="0">
                <a:solidFill>
                  <a:schemeClr val="tx1"/>
                </a:solidFill>
              </a:rPr>
              <a:t>, </a:t>
            </a:r>
            <a:r>
              <a:rPr lang="tr-TR" sz="2400" dirty="0">
                <a:solidFill>
                  <a:schemeClr val="tx1"/>
                </a:solidFill>
              </a:rPr>
              <a:t>gelişmiş malzemelerin üretimi </a:t>
            </a:r>
            <a:r>
              <a:rPr lang="en-GB" sz="2400" dirty="0">
                <a:solidFill>
                  <a:schemeClr val="tx1"/>
                </a:solidFill>
              </a:rPr>
              <a:t>(bi</a:t>
            </a:r>
            <a:r>
              <a:rPr lang="tr-TR" sz="2400" dirty="0">
                <a:solidFill>
                  <a:schemeClr val="tx1"/>
                </a:solidFill>
              </a:rPr>
              <a:t>yo-malzemeler</a:t>
            </a:r>
            <a:r>
              <a:rPr lang="en-GB" sz="2400" dirty="0">
                <a:solidFill>
                  <a:schemeClr val="tx1"/>
                </a:solidFill>
              </a:rPr>
              <a:t>, </a:t>
            </a:r>
            <a:r>
              <a:rPr lang="tr-TR" sz="2400" dirty="0">
                <a:solidFill>
                  <a:schemeClr val="tx1"/>
                </a:solidFill>
              </a:rPr>
              <a:t>köpükler</a:t>
            </a:r>
            <a:r>
              <a:rPr lang="en-GB" sz="2400" dirty="0">
                <a:solidFill>
                  <a:schemeClr val="tx1"/>
                </a:solidFill>
              </a:rPr>
              <a:t> </a:t>
            </a:r>
            <a:r>
              <a:rPr lang="tr-TR" sz="2400" dirty="0" err="1">
                <a:solidFill>
                  <a:schemeClr val="tx1"/>
                </a:solidFill>
              </a:rPr>
              <a:t>vb</a:t>
            </a:r>
            <a:r>
              <a:rPr lang="en-GB" sz="2400" dirty="0">
                <a:solidFill>
                  <a:schemeClr val="tx1"/>
                </a:solidFill>
              </a:rPr>
              <a:t>.).</a:t>
            </a:r>
          </a:p>
          <a:p>
            <a:pPr marL="745236" lvl="1" indent="-342900" algn="just">
              <a:buFont typeface="Arial" panose="020B0604020202020204" pitchFamily="34" charset="0"/>
              <a:buChar char="•"/>
              <a:tabLst>
                <a:tab pos="2598738" algn="l"/>
              </a:tabLst>
            </a:pPr>
            <a:r>
              <a:rPr lang="tr-TR" sz="2400" b="1" dirty="0">
                <a:solidFill>
                  <a:schemeClr val="tx1"/>
                </a:solidFill>
              </a:rPr>
              <a:t>Kaynak</a:t>
            </a:r>
            <a:r>
              <a:rPr lang="en-GB" sz="2400" b="1" dirty="0">
                <a:solidFill>
                  <a:schemeClr val="tx1"/>
                </a:solidFill>
              </a:rPr>
              <a:t> </a:t>
            </a:r>
            <a:r>
              <a:rPr lang="tr-TR" sz="2400" b="1" dirty="0">
                <a:solidFill>
                  <a:schemeClr val="tx1"/>
                </a:solidFill>
              </a:rPr>
              <a:t>ve</a:t>
            </a:r>
            <a:r>
              <a:rPr lang="en-GB" sz="2400" b="1" dirty="0">
                <a:solidFill>
                  <a:schemeClr val="tx1"/>
                </a:solidFill>
              </a:rPr>
              <a:t> </a:t>
            </a:r>
            <a:r>
              <a:rPr lang="tr-TR" sz="2400" b="1" dirty="0">
                <a:solidFill>
                  <a:schemeClr val="tx1"/>
                </a:solidFill>
              </a:rPr>
              <a:t>malzemelerin birleştirilmesi:</a:t>
            </a:r>
            <a:r>
              <a:rPr lang="en-GB" sz="2400" b="1" dirty="0">
                <a:solidFill>
                  <a:schemeClr val="tx1"/>
                </a:solidFill>
              </a:rPr>
              <a:t> </a:t>
            </a:r>
            <a:r>
              <a:rPr lang="tr-TR" sz="2400" dirty="0">
                <a:solidFill>
                  <a:schemeClr val="tx1"/>
                </a:solidFill>
              </a:rPr>
              <a:t>Farklı kaynak teknikleri türleri, kaynak simülasyonu, kaynak robotları, katkı maddelerinin üretimi.</a:t>
            </a:r>
          </a:p>
          <a:p>
            <a:pPr marL="745236" lvl="1" indent="-342900" algn="just">
              <a:buFont typeface="Arial" panose="020B0604020202020204" pitchFamily="34" charset="0"/>
              <a:buChar char="•"/>
              <a:tabLst>
                <a:tab pos="2598738" algn="l"/>
              </a:tabLst>
            </a:pPr>
            <a:r>
              <a:rPr lang="en-GB" sz="2400" b="1" dirty="0">
                <a:solidFill>
                  <a:schemeClr val="tx1"/>
                </a:solidFill>
              </a:rPr>
              <a:t>Ma</a:t>
            </a:r>
            <a:r>
              <a:rPr lang="tr-TR" sz="2400" b="1" dirty="0">
                <a:solidFill>
                  <a:schemeClr val="tx1"/>
                </a:solidFill>
              </a:rPr>
              <a:t>kine İmalatı:</a:t>
            </a:r>
            <a:r>
              <a:rPr lang="en-GB" sz="2400" dirty="0">
                <a:solidFill>
                  <a:schemeClr val="tx1"/>
                </a:solidFill>
              </a:rPr>
              <a:t> </a:t>
            </a:r>
            <a:r>
              <a:rPr lang="tr-TR" sz="2400" dirty="0">
                <a:solidFill>
                  <a:schemeClr val="tx1"/>
                </a:solidFill>
              </a:rPr>
              <a:t>Metallerin işlenmesi, bilgisayar destekli tasarım (CAD), bilgisayar destekli imalat (CAM) ve bilgisayar destekli mühendislik (CAE). Yüzey ve hassasiyet mühendisliği.</a:t>
            </a:r>
          </a:p>
          <a:p>
            <a:pPr marL="745236" lvl="1" indent="-342900" algn="just">
              <a:buFont typeface="Arial" panose="020B0604020202020204" pitchFamily="34" charset="0"/>
              <a:buChar char="•"/>
              <a:tabLst>
                <a:tab pos="2598738" algn="l"/>
              </a:tabLst>
            </a:pPr>
            <a:r>
              <a:rPr lang="en-GB" sz="2400" b="1" dirty="0">
                <a:solidFill>
                  <a:schemeClr val="tx1"/>
                </a:solidFill>
              </a:rPr>
              <a:t>Me</a:t>
            </a:r>
            <a:r>
              <a:rPr lang="tr-TR" sz="2400" b="1" dirty="0" err="1">
                <a:solidFill>
                  <a:schemeClr val="tx1"/>
                </a:solidFill>
              </a:rPr>
              <a:t>kanik</a:t>
            </a:r>
            <a:r>
              <a:rPr lang="tr-TR" sz="2400" b="1" dirty="0">
                <a:solidFill>
                  <a:schemeClr val="tx1"/>
                </a:solidFill>
              </a:rPr>
              <a:t> Metalürji:</a:t>
            </a:r>
            <a:r>
              <a:rPr lang="en-GB" sz="2400" dirty="0">
                <a:solidFill>
                  <a:schemeClr val="tx1"/>
                </a:solidFill>
              </a:rPr>
              <a:t> </a:t>
            </a:r>
            <a:r>
              <a:rPr lang="tr-TR" sz="2400" dirty="0">
                <a:solidFill>
                  <a:schemeClr val="tx1"/>
                </a:solidFill>
              </a:rPr>
              <a:t>Malzemelerin oluşturulması, soğuk ve sıcak haddeleme, metallerin ve alaşımlarının mekanik davranışları.</a:t>
            </a:r>
            <a:endParaRPr lang="en-GB" sz="2400" dirty="0">
              <a:solidFill>
                <a:schemeClr val="tx1"/>
              </a:solidFill>
            </a:endParaRPr>
          </a:p>
          <a:p>
            <a:pPr algn="just"/>
            <a:endParaRPr lang="tr-TR" dirty="0"/>
          </a:p>
        </p:txBody>
      </p:sp>
      <p:pic>
        <p:nvPicPr>
          <p:cNvPr id="8" name="Resim 7">
            <a:extLst>
              <a:ext uri="{FF2B5EF4-FFF2-40B4-BE49-F238E27FC236}">
                <a16:creationId xmlns:a16="http://schemas.microsoft.com/office/drawing/2014/main" id="{FECCA23E-3C31-4BCD-9724-BC89BE0D45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27174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İmalat Mühendisliği</a:t>
            </a:r>
          </a:p>
        </p:txBody>
      </p:sp>
      <p:sp>
        <p:nvSpPr>
          <p:cNvPr id="3" name="Content Placeholder 2"/>
          <p:cNvSpPr>
            <a:spLocks noGrp="1"/>
          </p:cNvSpPr>
          <p:nvPr>
            <p:ph idx="1"/>
          </p:nvPr>
        </p:nvSpPr>
        <p:spPr/>
        <p:txBody>
          <a:bodyPr/>
          <a:lstStyle/>
          <a:p>
            <a:pPr marL="109728" indent="0">
              <a:buNone/>
            </a:pPr>
            <a:r>
              <a:rPr lang="tr-TR" b="1" dirty="0"/>
              <a:t>Ders Kredileri</a:t>
            </a:r>
            <a:r>
              <a:rPr lang="en-GB" b="1" dirty="0"/>
              <a:t> (</a:t>
            </a:r>
            <a:r>
              <a:rPr lang="tr-TR" b="1" dirty="0"/>
              <a:t>AKTS</a:t>
            </a:r>
            <a:r>
              <a:rPr lang="en-GB" b="1" dirty="0"/>
              <a:t>)</a:t>
            </a:r>
            <a:endParaRPr lang="tr-TR" b="1" dirty="0"/>
          </a:p>
          <a:p>
            <a:r>
              <a:rPr lang="tr-TR" dirty="0"/>
              <a:t>Seçmeli Dersler</a:t>
            </a:r>
            <a:r>
              <a:rPr lang="en-GB" dirty="0"/>
              <a:t>: </a:t>
            </a:r>
            <a:r>
              <a:rPr lang="en-GB" b="1" dirty="0"/>
              <a:t>39</a:t>
            </a:r>
            <a:endParaRPr lang="tr-TR" b="1" dirty="0"/>
          </a:p>
          <a:p>
            <a:r>
              <a:rPr lang="tr-TR" dirty="0"/>
              <a:t>Temel Dersler</a:t>
            </a:r>
            <a:r>
              <a:rPr lang="en-GB" dirty="0"/>
              <a:t>: </a:t>
            </a:r>
            <a:r>
              <a:rPr lang="en-GB" b="1" dirty="0"/>
              <a:t>31</a:t>
            </a:r>
            <a:endParaRPr lang="en-US" dirty="0"/>
          </a:p>
          <a:p>
            <a:r>
              <a:rPr lang="tr-TR" dirty="0"/>
              <a:t>Mühendislik Dersleri:</a:t>
            </a:r>
            <a:r>
              <a:rPr lang="en-GB" dirty="0"/>
              <a:t> </a:t>
            </a:r>
            <a:r>
              <a:rPr lang="en-GB" b="1" dirty="0"/>
              <a:t>136</a:t>
            </a:r>
            <a:endParaRPr lang="tr-TR" b="1" dirty="0"/>
          </a:p>
          <a:p>
            <a:r>
              <a:rPr lang="tr-TR" dirty="0"/>
              <a:t>Alan Dersleri:</a:t>
            </a:r>
            <a:r>
              <a:rPr lang="en-GB" dirty="0"/>
              <a:t> </a:t>
            </a:r>
            <a:r>
              <a:rPr lang="en-GB" b="1" dirty="0"/>
              <a:t>34</a:t>
            </a:r>
          </a:p>
          <a:p>
            <a:r>
              <a:rPr lang="tr-TR" dirty="0"/>
              <a:t>Toplam Krediler:</a:t>
            </a:r>
            <a:r>
              <a:rPr lang="en-GB" dirty="0"/>
              <a:t> </a:t>
            </a:r>
            <a:r>
              <a:rPr lang="en-GB" b="1" dirty="0"/>
              <a:t>240</a:t>
            </a:r>
          </a:p>
          <a:p>
            <a:r>
              <a:rPr lang="tr-TR" dirty="0"/>
              <a:t>Teorik Derslerin Kredileri:</a:t>
            </a:r>
            <a:r>
              <a:rPr lang="en-GB" dirty="0"/>
              <a:t> </a:t>
            </a:r>
            <a:r>
              <a:rPr lang="en-GB" b="1" dirty="0"/>
              <a:t>128</a:t>
            </a:r>
            <a:endParaRPr lang="tr-TR" b="1" dirty="0"/>
          </a:p>
          <a:p>
            <a:r>
              <a:rPr lang="tr-TR" dirty="0"/>
              <a:t>Uygulamalı Derslerin Kredileri:</a:t>
            </a:r>
            <a:r>
              <a:rPr lang="en-GB" dirty="0"/>
              <a:t> </a:t>
            </a:r>
            <a:r>
              <a:rPr lang="en-GB" b="1" dirty="0"/>
              <a:t>112</a:t>
            </a:r>
            <a:endParaRPr lang="tr-TR" b="1"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3091D472-9C63-4F57-BC29-D7105573D7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27767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5496" y="-99392"/>
            <a:ext cx="9108504" cy="3985706"/>
          </a:xfrm>
          <a:prstGeom prst="rect">
            <a:avLst/>
          </a:prstGeom>
          <a:noFill/>
        </p:spPr>
        <p:txBody>
          <a:bodyPr wrap="square" rtlCol="0">
            <a:spAutoFit/>
          </a:bodyPr>
          <a:lstStyle/>
          <a:p>
            <a:pPr algn="just"/>
            <a:r>
              <a:rPr lang="tr-TR" sz="2300" dirty="0"/>
              <a:t>2007 yılında kurulan Karabük Üniversitesi, 50000’den fazla öğrencisiyle ülkemizdeki en büyük kurumlardan birisidir. Yüksek gelişim düzeyi ve eğitim kalitesiyle, ulusal ve uluslararası alanda çok sayıda önemli ödüller kazanmıştır.</a:t>
            </a:r>
          </a:p>
          <a:p>
            <a:pPr algn="just"/>
            <a:endParaRPr lang="tr-TR" sz="2300" dirty="0"/>
          </a:p>
          <a:p>
            <a:pPr algn="just"/>
            <a:r>
              <a:rPr lang="tr-TR" sz="2300" dirty="0"/>
              <a:t>Karabük Üniversitesi; 2020 yılında Times </a:t>
            </a:r>
            <a:r>
              <a:rPr lang="tr-TR" sz="2300" dirty="0" err="1"/>
              <a:t>Higher</a:t>
            </a:r>
            <a:r>
              <a:rPr lang="tr-TR" sz="2300" dirty="0"/>
              <a:t> </a:t>
            </a:r>
            <a:r>
              <a:rPr lang="tr-TR" sz="2300" dirty="0" err="1"/>
              <a:t>Education</a:t>
            </a:r>
            <a:r>
              <a:rPr lang="tr-TR" sz="2300" dirty="0"/>
              <a:t> (THE)’</a:t>
            </a:r>
            <a:r>
              <a:rPr lang="tr-TR" sz="2300" dirty="0" err="1"/>
              <a:t>nin</a:t>
            </a:r>
            <a:r>
              <a:rPr lang="tr-TR" sz="2300" dirty="0"/>
              <a:t> </a:t>
            </a:r>
            <a:r>
              <a:rPr lang="en-US" sz="2300" dirty="0"/>
              <a:t>“</a:t>
            </a:r>
            <a:r>
              <a:rPr lang="tr-TR" sz="2300" dirty="0"/>
              <a:t>Dünyanın En İyi 1000 Üniversitesi</a:t>
            </a:r>
            <a:r>
              <a:rPr lang="en-US" sz="2300" dirty="0"/>
              <a:t>” </a:t>
            </a:r>
            <a:r>
              <a:rPr lang="tr-TR" sz="2300" dirty="0"/>
              <a:t>listesinde yer almayı başarmıştır. Bu listesinde, Türkiye’den yalnızca 11 üniversite bulunmaktadır ve Karabük Üniversitesi ulusal üniversiteler içerisinde 10.’dur. Ankara ve İstanbul'da bulunan üniversiteler dışında bu listeye girebilen tek üniversitedir.</a:t>
            </a:r>
          </a:p>
        </p:txBody>
      </p:sp>
    </p:spTree>
    <p:extLst>
      <p:ext uri="{BB962C8B-B14F-4D97-AF65-F5344CB8AC3E}">
        <p14:creationId xmlns:p14="http://schemas.microsoft.com/office/powerpoint/2010/main" val="82738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p:txBody>
          <a:bodyPr/>
          <a:lstStyle/>
          <a:p>
            <a:pPr marL="109728" indent="0">
              <a:buNone/>
            </a:pPr>
            <a:r>
              <a:rPr lang="tr-TR" b="1" dirty="0"/>
              <a:t>Çift </a:t>
            </a:r>
            <a:r>
              <a:rPr lang="tr-TR" b="1" dirty="0" err="1"/>
              <a:t>Anadal</a:t>
            </a:r>
            <a:r>
              <a:rPr lang="tr-TR" b="1" dirty="0"/>
              <a:t> Programları:</a:t>
            </a:r>
            <a:endParaRPr lang="en-GB" b="1" dirty="0"/>
          </a:p>
          <a:p>
            <a:endParaRPr lang="en-GB" dirty="0"/>
          </a:p>
          <a:p>
            <a:r>
              <a:rPr lang="en-GB" dirty="0"/>
              <a:t>Ener</a:t>
            </a:r>
            <a:r>
              <a:rPr lang="tr-TR" dirty="0" err="1"/>
              <a:t>ji</a:t>
            </a:r>
            <a:r>
              <a:rPr lang="tr-TR" dirty="0"/>
              <a:t> Sistemleri Mühendisliği</a:t>
            </a:r>
            <a:r>
              <a:rPr lang="en-GB" dirty="0"/>
              <a:t> </a:t>
            </a:r>
            <a:endParaRPr lang="tr-TR" dirty="0"/>
          </a:p>
          <a:p>
            <a:r>
              <a:rPr lang="en-GB" dirty="0"/>
              <a:t>Me</a:t>
            </a:r>
            <a:r>
              <a:rPr lang="tr-TR" dirty="0" err="1"/>
              <a:t>katronik</a:t>
            </a:r>
            <a:r>
              <a:rPr lang="tr-TR" dirty="0"/>
              <a:t> Mühendisliği</a:t>
            </a:r>
            <a:endParaRPr lang="en-GB" dirty="0"/>
          </a:p>
          <a:p>
            <a:r>
              <a:rPr lang="tr-TR" dirty="0"/>
              <a:t>Endüstriyel Tasarım Mühendisliği</a:t>
            </a:r>
          </a:p>
          <a:p>
            <a:endParaRPr lang="tr-TR" dirty="0"/>
          </a:p>
          <a:p>
            <a:endParaRPr lang="tr-TR" dirty="0"/>
          </a:p>
        </p:txBody>
      </p:sp>
      <p:pic>
        <p:nvPicPr>
          <p:cNvPr id="5" name="Resim 4">
            <a:extLst>
              <a:ext uri="{FF2B5EF4-FFF2-40B4-BE49-F238E27FC236}">
                <a16:creationId xmlns:a16="http://schemas.microsoft.com/office/drawing/2014/main" id="{99919F4F-498D-4DB3-A579-CAAD052008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1750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 (</a:t>
            </a:r>
            <a:r>
              <a:rPr lang="en-GB" b="1" dirty="0" err="1"/>
              <a:t>Ph.D</a:t>
            </a:r>
            <a:r>
              <a:rPr lang="tr-TR" b="1" dirty="0"/>
              <a:t>)</a:t>
            </a:r>
            <a:r>
              <a:rPr lang="en-GB" dirty="0"/>
              <a:t> De</a:t>
            </a:r>
            <a:r>
              <a:rPr lang="tr-TR" dirty="0" err="1"/>
              <a:t>recesi</a:t>
            </a:r>
            <a:endParaRPr lang="en-GB" dirty="0"/>
          </a:p>
          <a:p>
            <a:pPr lvl="1"/>
            <a:r>
              <a:rPr lang="tr-TR" dirty="0">
                <a:solidFill>
                  <a:schemeClr val="tx1"/>
                </a:solidFill>
              </a:rPr>
              <a:t>İmalat Mühendisliği </a:t>
            </a:r>
            <a:r>
              <a:rPr lang="en-GB" dirty="0">
                <a:solidFill>
                  <a:schemeClr val="tx1"/>
                </a:solidFill>
              </a:rPr>
              <a:t>(</a:t>
            </a:r>
            <a:r>
              <a:rPr lang="tr-TR" dirty="0">
                <a:solidFill>
                  <a:schemeClr val="tx1"/>
                </a:solidFill>
              </a:rPr>
              <a:t>Doğa Bilimleri ve Uygulamalı Bilimler Enstitüsü)</a:t>
            </a:r>
            <a:endParaRPr lang="en-GB" dirty="0">
              <a:solidFill>
                <a:schemeClr val="tx1"/>
              </a:solidFill>
            </a:endParaRPr>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26CD226-4FC4-42E4-AA54-2710D4D8F4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79059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İmalat Mühendisliği</a:t>
            </a:r>
          </a:p>
        </p:txBody>
      </p:sp>
      <p:sp>
        <p:nvSpPr>
          <p:cNvPr id="3" name="Content Placeholder 2"/>
          <p:cNvSpPr>
            <a:spLocks noGrp="1"/>
          </p:cNvSpPr>
          <p:nvPr>
            <p:ph idx="1"/>
          </p:nvPr>
        </p:nvSpPr>
        <p:spPr/>
        <p:txBody>
          <a:bodyPr>
            <a:normAutofit/>
          </a:bodyPr>
          <a:lstStyle/>
          <a:p>
            <a:r>
              <a:rPr lang="tr-TR" sz="3200" dirty="0"/>
              <a:t>Fakülte Üyeleri</a:t>
            </a:r>
          </a:p>
          <a:p>
            <a:endParaRPr lang="tr-TR" dirty="0"/>
          </a:p>
          <a:p>
            <a:r>
              <a:rPr lang="tr-TR" sz="2400" dirty="0"/>
              <a:t>Profesör Sayısı:</a:t>
            </a:r>
            <a:r>
              <a:rPr lang="en-GB" sz="2400" dirty="0"/>
              <a:t> </a:t>
            </a:r>
            <a:r>
              <a:rPr lang="tr-TR" sz="2400" b="1" dirty="0"/>
              <a:t>7</a:t>
            </a:r>
          </a:p>
          <a:p>
            <a:r>
              <a:rPr lang="tr-TR" sz="2400" dirty="0"/>
              <a:t>Doçent Sayısı:</a:t>
            </a:r>
            <a:r>
              <a:rPr lang="en-GB" sz="2400" dirty="0"/>
              <a:t> </a:t>
            </a:r>
            <a:r>
              <a:rPr lang="tr-TR" sz="2400" b="1" dirty="0"/>
              <a:t>3</a:t>
            </a:r>
          </a:p>
          <a:p>
            <a:r>
              <a:rPr lang="tr-TR" sz="2400" dirty="0" err="1"/>
              <a:t>Dr.Öğr</a:t>
            </a:r>
            <a:r>
              <a:rPr lang="tr-TR" sz="2400" dirty="0"/>
              <a:t>. Üyesi Sayısı: 2</a:t>
            </a:r>
          </a:p>
          <a:p>
            <a:r>
              <a:rPr lang="tr-TR" sz="2400" dirty="0"/>
              <a:t>Araştırma Görevlisi Sayısı:</a:t>
            </a:r>
            <a:r>
              <a:rPr lang="en-GB" sz="2400" dirty="0"/>
              <a:t> </a:t>
            </a:r>
            <a:r>
              <a:rPr lang="tr-TR" sz="2400" dirty="0"/>
              <a:t>4</a:t>
            </a:r>
            <a:endParaRPr lang="tr-TR" sz="2400" b="1" dirty="0"/>
          </a:p>
          <a:p>
            <a:pPr marL="82296" indent="0">
              <a:buNone/>
            </a:pPr>
            <a:endParaRPr lang="tr-TR" dirty="0"/>
          </a:p>
          <a:p>
            <a:endParaRPr lang="tr-TR" dirty="0"/>
          </a:p>
          <a:p>
            <a:endParaRPr lang="tr-TR" dirty="0"/>
          </a:p>
          <a:p>
            <a:endParaRPr lang="tr-TR" dirty="0"/>
          </a:p>
        </p:txBody>
      </p:sp>
      <p:pic>
        <p:nvPicPr>
          <p:cNvPr id="5" name="Resim 4">
            <a:extLst>
              <a:ext uri="{FF2B5EF4-FFF2-40B4-BE49-F238E27FC236}">
                <a16:creationId xmlns:a16="http://schemas.microsoft.com/office/drawing/2014/main" id="{DCFFBF52-161F-4666-86D4-D3FB9CFCE4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3545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Yönetim</a:t>
            </a:r>
          </a:p>
        </p:txBody>
      </p:sp>
      <p:pic>
        <p:nvPicPr>
          <p:cNvPr id="4" name="3 Resim" descr="r1.png"/>
          <p:cNvPicPr>
            <a:picLocks noChangeAspect="1"/>
          </p:cNvPicPr>
          <p:nvPr/>
        </p:nvPicPr>
        <p:blipFill>
          <a:blip r:embed="rId2"/>
          <a:stretch>
            <a:fillRect/>
          </a:stretch>
        </p:blipFill>
        <p:spPr>
          <a:xfrm>
            <a:off x="3839628" y="206084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382316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3751724"/>
            <a:ext cx="1161000" cy="1548000"/>
          </a:xfrm>
          <a:prstGeom prst="rect">
            <a:avLst/>
          </a:prstGeom>
        </p:spPr>
      </p:pic>
      <p:sp>
        <p:nvSpPr>
          <p:cNvPr id="8" name="7 Metin kutusu"/>
          <p:cNvSpPr txBox="1"/>
          <p:nvPr/>
        </p:nvSpPr>
        <p:spPr>
          <a:xfrm>
            <a:off x="2805568" y="3608848"/>
            <a:ext cx="3320461" cy="615553"/>
          </a:xfrm>
          <a:prstGeom prst="rect">
            <a:avLst/>
          </a:prstGeom>
          <a:noFill/>
        </p:spPr>
        <p:txBody>
          <a:bodyPr wrap="none" rtlCol="0">
            <a:spAutoFit/>
          </a:bodyPr>
          <a:lstStyle/>
          <a:p>
            <a:pPr algn="ctr"/>
            <a:r>
              <a:rPr lang="en-GB" b="1" dirty="0" err="1">
                <a:latin typeface="Times New Roman" pitchFamily="18" charset="0"/>
                <a:cs typeface="Times New Roman" pitchFamily="18" charset="0"/>
              </a:rPr>
              <a:t>Prof.</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Dr.</a:t>
            </a:r>
            <a:r>
              <a:rPr lang="en-GB" b="1" dirty="0">
                <a:latin typeface="Times New Roman" pitchFamily="18" charset="0"/>
                <a:cs typeface="Times New Roman" pitchFamily="18" charset="0"/>
              </a:rPr>
              <a:t> </a:t>
            </a:r>
            <a:r>
              <a:rPr lang="tr-TR" b="1" dirty="0">
                <a:latin typeface="Times New Roman" pitchFamily="18" charset="0"/>
                <a:cs typeface="Times New Roman" pitchFamily="18" charset="0"/>
              </a:rPr>
              <a:t>Nizamettin Kahraman</a:t>
            </a:r>
          </a:p>
          <a:p>
            <a:pPr algn="ctr"/>
            <a:r>
              <a:rPr lang="tr-TR" sz="1600" dirty="0">
                <a:latin typeface="Times New Roman" pitchFamily="18" charset="0"/>
                <a:cs typeface="Times New Roman" pitchFamily="18" charset="0"/>
              </a:rPr>
              <a:t>Bölüm Başkanı</a:t>
            </a:r>
          </a:p>
        </p:txBody>
      </p:sp>
      <p:sp>
        <p:nvSpPr>
          <p:cNvPr id="9" name="8 Metin kutusu"/>
          <p:cNvSpPr txBox="1"/>
          <p:nvPr/>
        </p:nvSpPr>
        <p:spPr>
          <a:xfrm>
            <a:off x="0" y="5394798"/>
            <a:ext cx="4081630" cy="615553"/>
          </a:xfrm>
          <a:prstGeom prst="rect">
            <a:avLst/>
          </a:prstGeom>
          <a:noFill/>
        </p:spPr>
        <p:txBody>
          <a:bodyPr wrap="none" rtlCol="0">
            <a:spAutoFit/>
          </a:bodyPr>
          <a:lstStyle/>
          <a:p>
            <a:pPr algn="ctr"/>
            <a:r>
              <a:rPr lang="tr-TR" b="1" dirty="0">
                <a:latin typeface="Times New Roman" pitchFamily="18" charset="0"/>
                <a:cs typeface="Times New Roman" pitchFamily="18" charset="0"/>
              </a:rPr>
              <a:t>Dr. Öğr. Üyesi Ahmet Serdar GÜLDİBİ</a:t>
            </a:r>
          </a:p>
          <a:p>
            <a:pPr algn="ctr"/>
            <a:r>
              <a:rPr lang="tr-TR" sz="1600" dirty="0">
                <a:latin typeface="Times New Roman" pitchFamily="18" charset="0"/>
                <a:cs typeface="Times New Roman" pitchFamily="18" charset="0"/>
              </a:rPr>
              <a:t>Bölüm Başkan Yardımcısı</a:t>
            </a:r>
          </a:p>
        </p:txBody>
      </p:sp>
      <p:sp>
        <p:nvSpPr>
          <p:cNvPr id="10" name="9 Metin kutusu"/>
          <p:cNvSpPr txBox="1"/>
          <p:nvPr/>
        </p:nvSpPr>
        <p:spPr>
          <a:xfrm>
            <a:off x="5606431" y="5394798"/>
            <a:ext cx="2338204" cy="338554"/>
          </a:xfrm>
          <a:prstGeom prst="rect">
            <a:avLst/>
          </a:prstGeom>
          <a:noFill/>
        </p:spPr>
        <p:txBody>
          <a:bodyPr wrap="none" rtlCol="0">
            <a:spAutoFit/>
          </a:bodyPr>
          <a:lstStyle/>
          <a:p>
            <a:pPr algn="ctr"/>
            <a:r>
              <a:rPr lang="tr-TR" sz="1600" dirty="0">
                <a:latin typeface="Times New Roman" pitchFamily="18" charset="0"/>
                <a:cs typeface="Times New Roman" pitchFamily="18" charset="0"/>
              </a:rPr>
              <a:t>Bölüm Başkan Yardımcısı</a:t>
            </a:r>
          </a:p>
        </p:txBody>
      </p:sp>
      <p:pic>
        <p:nvPicPr>
          <p:cNvPr id="13" name="Resim 12">
            <a:extLst>
              <a:ext uri="{FF2B5EF4-FFF2-40B4-BE49-F238E27FC236}">
                <a16:creationId xmlns:a16="http://schemas.microsoft.com/office/drawing/2014/main" id="{3057F443-CDAF-4A85-815C-08E5F8084E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898339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684453"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Halil</a:t>
            </a:r>
            <a:r>
              <a:rPr lang="en-GB" sz="2000" b="1" dirty="0">
                <a:latin typeface="Times New Roman" pitchFamily="18" charset="0"/>
                <a:cs typeface="Times New Roman" pitchFamily="18" charset="0"/>
              </a:rPr>
              <a:t> DEMİR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hdemir@karabuk.edu.tr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1331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Ma</a:t>
            </a:r>
            <a:r>
              <a:rPr lang="tr-TR" sz="2000" dirty="0">
                <a:latin typeface="Times New Roman" pitchFamily="18" charset="0"/>
                <a:cs typeface="Times New Roman" pitchFamily="18" charset="0"/>
              </a:rPr>
              <a:t>kine tasarımı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imalatı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Kalıp tasarımı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imalatı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Taşlama</a:t>
            </a:r>
          </a:p>
        </p:txBody>
      </p:sp>
      <p:sp>
        <p:nvSpPr>
          <p:cNvPr id="15" name="14 Metin kutusu"/>
          <p:cNvSpPr txBox="1"/>
          <p:nvPr/>
        </p:nvSpPr>
        <p:spPr>
          <a:xfrm>
            <a:off x="126235" y="4790033"/>
            <a:ext cx="9145016" cy="1384995"/>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a:p>
            <a:pPr marL="285750" indent="-285750">
              <a:buFont typeface="Arial" panose="020B0604020202020204" pitchFamily="34" charset="0"/>
              <a:buChar char="•"/>
            </a:pPr>
            <a:r>
              <a:rPr lang="en-GB" sz="1600" dirty="0">
                <a:latin typeface="Times New Roman" pitchFamily="18" charset="0"/>
                <a:cs typeface="Times New Roman" pitchFamily="18" charset="0"/>
              </a:rPr>
              <a:t>Yaka, H., Demir, H., </a:t>
            </a:r>
            <a:r>
              <a:rPr lang="en-GB" sz="1600" dirty="0" err="1">
                <a:latin typeface="Times New Roman" pitchFamily="18" charset="0"/>
                <a:cs typeface="Times New Roman" pitchFamily="18" charset="0"/>
              </a:rPr>
              <a:t>Gök</a:t>
            </a:r>
            <a:r>
              <a:rPr lang="en-GB" sz="1600" dirty="0">
                <a:latin typeface="Times New Roman" pitchFamily="18" charset="0"/>
                <a:cs typeface="Times New Roman" pitchFamily="18" charset="0"/>
              </a:rPr>
              <a:t> A., " </a:t>
            </a:r>
            <a:r>
              <a:rPr lang="en-GB" sz="1600" dirty="0" err="1">
                <a:latin typeface="Times New Roman" pitchFamily="18" charset="0"/>
                <a:cs typeface="Times New Roman" pitchFamily="18" charset="0"/>
              </a:rPr>
              <a:t>Optımızatıon</a:t>
            </a:r>
            <a:r>
              <a:rPr lang="en-GB" sz="1600" dirty="0">
                <a:latin typeface="Times New Roman" pitchFamily="18" charset="0"/>
                <a:cs typeface="Times New Roman" pitchFamily="18" charset="0"/>
              </a:rPr>
              <a:t> of The </a:t>
            </a:r>
            <a:r>
              <a:rPr lang="en-GB" sz="1600" dirty="0" err="1">
                <a:latin typeface="Times New Roman" pitchFamily="18" charset="0"/>
                <a:cs typeface="Times New Roman" pitchFamily="18" charset="0"/>
              </a:rPr>
              <a:t>Cuttıng</a:t>
            </a:r>
            <a:r>
              <a:rPr lang="en-GB" sz="1600" dirty="0">
                <a:latin typeface="Times New Roman" pitchFamily="18" charset="0"/>
                <a:cs typeface="Times New Roman" pitchFamily="18" charset="0"/>
              </a:rPr>
              <a:t> Parameters </a:t>
            </a:r>
            <a:r>
              <a:rPr lang="en-GB" sz="1600" dirty="0" err="1">
                <a:latin typeface="Times New Roman" pitchFamily="18" charset="0"/>
                <a:cs typeface="Times New Roman" pitchFamily="18" charset="0"/>
              </a:rPr>
              <a:t>Affectıng</a:t>
            </a:r>
            <a:r>
              <a:rPr lang="en-GB" sz="1600" dirty="0">
                <a:latin typeface="Times New Roman" pitchFamily="18" charset="0"/>
                <a:cs typeface="Times New Roman" pitchFamily="18" charset="0"/>
              </a:rPr>
              <a:t> The Surface Roughness on Free Form Surfaces" Sigma Journal of Engineering and Natural Sciences  2017, Volume: 35, Issue: 2, (JUN 2017), pp:323-331.</a:t>
            </a:r>
          </a:p>
          <a:p>
            <a:pPr marL="285750" indent="-285750">
              <a:buFont typeface="Arial" panose="020B0604020202020204" pitchFamily="34" charset="0"/>
              <a:buChar char="•"/>
            </a:pPr>
            <a:endParaRPr lang="en-GB" sz="1600" dirty="0">
              <a:latin typeface="Times New Roman" pitchFamily="18" charset="0"/>
              <a:cs typeface="Times New Roman" pitchFamily="18" charset="0"/>
            </a:endParaRPr>
          </a:p>
        </p:txBody>
      </p:sp>
      <p:pic>
        <p:nvPicPr>
          <p:cNvPr id="2050" name="Picture 2" descr="http://teknoloji.karabuk.edu.tr/yuklenen/resimler/1261031201710413.jpg">
            <a:extLst>
              <a:ext uri="{FF2B5EF4-FFF2-40B4-BE49-F238E27FC236}">
                <a16:creationId xmlns:a16="http://schemas.microsoft.com/office/drawing/2014/main" id="{657F6EC8-C60A-42A0-9DAB-F46B945C4C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72" r="13991" b="21401"/>
          <a:stretch/>
        </p:blipFill>
        <p:spPr bwMode="auto">
          <a:xfrm>
            <a:off x="938689" y="1709909"/>
            <a:ext cx="1080120" cy="1475118"/>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59B8018E-16C8-41E7-BF5C-E61F5B69D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9547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24390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Ramazan</a:t>
            </a:r>
            <a:r>
              <a:rPr lang="en-GB" sz="2000" b="1" dirty="0">
                <a:latin typeface="Times New Roman" pitchFamily="18" charset="0"/>
                <a:cs typeface="Times New Roman" pitchFamily="18" charset="0"/>
              </a:rPr>
              <a:t> KAÇAR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a:t>
            </a:r>
            <a:r>
              <a:rPr lang="tr-TR" dirty="0" err="1">
                <a:latin typeface="Times New Roman" pitchFamily="18" charset="0"/>
                <a:cs typeface="Times New Roman" pitchFamily="18" charset="0"/>
              </a:rPr>
              <a:t>rkacar</a:t>
            </a:r>
            <a:r>
              <a:rPr lang="en-GB" dirty="0">
                <a:latin typeface="Times New Roman" pitchFamily="18" charset="0"/>
                <a:cs typeface="Times New Roman" pitchFamily="18" charset="0"/>
              </a:rPr>
              <a:t>@karabuk.edu.tr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1010</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Kaynak yöntemleri</a:t>
            </a:r>
            <a:r>
              <a:rPr lang="en-GB" sz="2000" dirty="0">
                <a:latin typeface="Times New Roman" pitchFamily="18" charset="0"/>
                <a:cs typeface="Times New Roman" pitchFamily="18" charset="0"/>
              </a:rPr>
              <a:t>,</a:t>
            </a:r>
            <a:r>
              <a:rPr lang="tr-TR" sz="2000" dirty="0">
                <a:latin typeface="Times New Roman" pitchFamily="18" charset="0"/>
                <a:cs typeface="Times New Roman" pitchFamily="18" charset="0"/>
              </a:rPr>
              <a:t> Direnç kaynağı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Paslanmaz çelikler</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Yaşlanma</a:t>
            </a:r>
          </a:p>
        </p:txBody>
      </p:sp>
      <p:sp>
        <p:nvSpPr>
          <p:cNvPr id="15" name="14 Metin kutusu"/>
          <p:cNvSpPr txBox="1"/>
          <p:nvPr/>
        </p:nvSpPr>
        <p:spPr>
          <a:xfrm>
            <a:off x="89756" y="4531525"/>
            <a:ext cx="9162764"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Ahmet Bülbül, Ramazan Kaçar, “Factors Affecting Kinetics of Strain Aging in S275JRC Steel” Materials Research. 2017; 20 (1): 210-217.</a:t>
            </a:r>
          </a:p>
          <a:p>
            <a:pPr marL="285750" indent="-285750">
              <a:buFont typeface="Arial" panose="020B0604020202020204" pitchFamily="34" charset="0"/>
              <a:buChar char="•"/>
            </a:pPr>
            <a:r>
              <a:rPr lang="tr-TR" sz="1600" dirty="0">
                <a:latin typeface="Times New Roman" pitchFamily="18" charset="0"/>
                <a:cs typeface="Times New Roman" pitchFamily="18" charset="0"/>
              </a:rPr>
              <a:t>Havva Kazdal Zeytin, Hayriye Ertek Emre, Ramazan Kaçar “Properties of Resistance Spot Welded TWIP Steels”, Metals, 2017, 7, 14.</a:t>
            </a:r>
          </a:p>
          <a:p>
            <a:pPr marL="285750" indent="-285750">
              <a:buFont typeface="Arial" panose="020B0604020202020204" pitchFamily="34" charset="0"/>
              <a:buChar char="•"/>
            </a:pPr>
            <a:r>
              <a:rPr lang="tr-TR" sz="1600" dirty="0">
                <a:latin typeface="Times New Roman" pitchFamily="18" charset="0"/>
                <a:cs typeface="Times New Roman" pitchFamily="18" charset="0"/>
              </a:rPr>
              <a:t> Ahmet Bülbül, Hayriye Ertek Emre, Ramazan Kaçar, “The effect of strain ageing on the fatigue properties of S275JRC Steel” Materials Testing, 59,3, 253-257, 2017.</a:t>
            </a:r>
          </a:p>
        </p:txBody>
      </p:sp>
      <p:pic>
        <p:nvPicPr>
          <p:cNvPr id="3" name="Picture 2">
            <a:extLst>
              <a:ext uri="{FF2B5EF4-FFF2-40B4-BE49-F238E27FC236}">
                <a16:creationId xmlns:a16="http://schemas.microsoft.com/office/drawing/2014/main" id="{DB6825F0-B9EF-4BDA-8945-6EEC286A462D}"/>
              </a:ext>
            </a:extLst>
          </p:cNvPr>
          <p:cNvPicPr>
            <a:picLocks noChangeAspect="1"/>
          </p:cNvPicPr>
          <p:nvPr/>
        </p:nvPicPr>
        <p:blipFill rotWithShape="1">
          <a:blip r:embed="rId2"/>
          <a:srcRect b="13702"/>
          <a:stretch/>
        </p:blipFill>
        <p:spPr>
          <a:xfrm>
            <a:off x="872141" y="1791239"/>
            <a:ext cx="1213216" cy="1393347"/>
          </a:xfrm>
          <a:prstGeom prst="rect">
            <a:avLst/>
          </a:prstGeom>
        </p:spPr>
      </p:pic>
      <p:pic>
        <p:nvPicPr>
          <p:cNvPr id="10" name="Resim 9">
            <a:extLst>
              <a:ext uri="{FF2B5EF4-FFF2-40B4-BE49-F238E27FC236}">
                <a16:creationId xmlns:a16="http://schemas.microsoft.com/office/drawing/2014/main" id="{1D8FBA9F-E220-4DAE-80D0-E352261DB0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6892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sp>
        <p:nvSpPr>
          <p:cNvPr id="11" name="10 Metin kutusu"/>
          <p:cNvSpPr txBox="1"/>
          <p:nvPr/>
        </p:nvSpPr>
        <p:spPr>
          <a:xfrm>
            <a:off x="2500298" y="1928802"/>
            <a:ext cx="32262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Süleyman</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Gündüz</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sgunduz@karabuk.edu.tr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1325</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Metal</a:t>
            </a:r>
            <a:r>
              <a:rPr lang="tr-TR" sz="2000" dirty="0" err="1">
                <a:latin typeface="Times New Roman" pitchFamily="18" charset="0"/>
                <a:cs typeface="Times New Roman" pitchFamily="18" charset="0"/>
              </a:rPr>
              <a:t>ik</a:t>
            </a:r>
            <a:r>
              <a:rPr lang="tr-TR" sz="2000" dirty="0">
                <a:latin typeface="Times New Roman" pitchFamily="18" charset="0"/>
                <a:cs typeface="Times New Roman" pitchFamily="18" charset="0"/>
              </a:rPr>
              <a:t> Malzemeler</a:t>
            </a:r>
            <a:r>
              <a:rPr lang="en-GB" sz="2000" dirty="0">
                <a:latin typeface="Times New Roman" pitchFamily="18" charset="0"/>
                <a:cs typeface="Times New Roman" pitchFamily="18" charset="0"/>
              </a:rPr>
              <a:t>, Me</a:t>
            </a:r>
            <a:r>
              <a:rPr lang="tr-TR" sz="2000" dirty="0" err="1">
                <a:latin typeface="Times New Roman" pitchFamily="18" charset="0"/>
                <a:cs typeface="Times New Roman" pitchFamily="18" charset="0"/>
              </a:rPr>
              <a:t>kanik</a:t>
            </a:r>
            <a:r>
              <a:rPr lang="tr-TR" sz="2000" dirty="0">
                <a:latin typeface="Times New Roman" pitchFamily="18" charset="0"/>
                <a:cs typeface="Times New Roman" pitchFamily="18" charset="0"/>
              </a:rPr>
              <a:t> metalürji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teknolojisi</a:t>
            </a:r>
            <a:r>
              <a:rPr lang="en-GB" sz="2000" dirty="0">
                <a:latin typeface="Times New Roman" pitchFamily="18" charset="0"/>
                <a:cs typeface="Times New Roman" pitchFamily="18" charset="0"/>
              </a:rPr>
              <a:t>, </a:t>
            </a:r>
          </a:p>
          <a:p>
            <a:pPr algn="ctr"/>
            <a:r>
              <a:rPr lang="tr-TR" sz="2000" dirty="0">
                <a:latin typeface="Times New Roman" pitchFamily="18" charset="0"/>
                <a:cs typeface="Times New Roman" pitchFamily="18" charset="0"/>
              </a:rPr>
              <a:t>Toz metalürjisi</a:t>
            </a:r>
          </a:p>
        </p:txBody>
      </p:sp>
      <p:sp>
        <p:nvSpPr>
          <p:cNvPr id="15" name="14 Metin kutusu"/>
          <p:cNvSpPr txBox="1"/>
          <p:nvPr/>
        </p:nvSpPr>
        <p:spPr>
          <a:xfrm>
            <a:off x="179512" y="4429132"/>
            <a:ext cx="9145016"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D. Özdemirler, S. Gündüz, M.A. Erden, Influence of NbC Addition on the Sintering Behaviour of Medium Carbon PM Steels, Metals, 7, (121), 1-11, 2017.</a:t>
            </a:r>
          </a:p>
          <a:p>
            <a:pPr marL="285750" indent="-285750">
              <a:buFont typeface="Arial" panose="020B0604020202020204" pitchFamily="34" charset="0"/>
              <a:buChar char="•"/>
            </a:pPr>
            <a:r>
              <a:rPr lang="tr-TR" sz="1600" dirty="0">
                <a:latin typeface="Times New Roman" pitchFamily="18" charset="0"/>
                <a:cs typeface="Times New Roman" pitchFamily="18" charset="0"/>
              </a:rPr>
              <a:t>S. Gündüz, H. Karabulut, M. Türkmen, M. A. Erden, An investigation on wear behaviour of powder metallurgy microalloyed steels, Mechanika, 23 (4), 574-580, 2017. </a:t>
            </a:r>
          </a:p>
          <a:p>
            <a:pPr marL="285750" indent="-285750">
              <a:buFont typeface="Arial" panose="020B0604020202020204" pitchFamily="34" charset="0"/>
              <a:buChar char="•"/>
            </a:pPr>
            <a:r>
              <a:rPr lang="tr-TR" sz="1600" dirty="0">
                <a:latin typeface="Times New Roman" pitchFamily="18" charset="0"/>
                <a:cs typeface="Times New Roman" pitchFamily="18" charset="0"/>
              </a:rPr>
              <a:t>G.A. Muhamed, S. Gündüz, M.A. Erden, D. Taştemur, Dynamic Strain Aging Behaviour in AISI 316 L Austenitic Stainless Steel under As-Received and As-Welded Conditions, Metals, 7, 362, 2017.</a:t>
            </a:r>
          </a:p>
        </p:txBody>
      </p:sp>
      <p:pic>
        <p:nvPicPr>
          <p:cNvPr id="1026" name="Picture 2" descr="http://teknoloji.karabuk.edu.tr/yuklenen/resimler/126420201741209.png">
            <a:extLst>
              <a:ext uri="{FF2B5EF4-FFF2-40B4-BE49-F238E27FC236}">
                <a16:creationId xmlns:a16="http://schemas.microsoft.com/office/drawing/2014/main" id="{38BF1343-7B9C-49F5-8E40-56976094A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23" r="9338"/>
          <a:stretch/>
        </p:blipFill>
        <p:spPr bwMode="auto">
          <a:xfrm>
            <a:off x="890183" y="1717588"/>
            <a:ext cx="1177133" cy="1459759"/>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4A0D343D-A058-4707-9055-D46A8C6DE0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2592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sp>
        <p:nvSpPr>
          <p:cNvPr id="11" name="10 Metin kutusu"/>
          <p:cNvSpPr txBox="1"/>
          <p:nvPr/>
        </p:nvSpPr>
        <p:spPr>
          <a:xfrm>
            <a:off x="2500298" y="1928802"/>
            <a:ext cx="33865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Dursun</a:t>
            </a:r>
            <a:r>
              <a:rPr lang="en-GB" sz="2000" b="1" dirty="0">
                <a:latin typeface="Times New Roman" pitchFamily="18" charset="0"/>
                <a:cs typeface="Times New Roman" pitchFamily="18" charset="0"/>
              </a:rPr>
              <a:t> ÖZYÜREK</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dozyurek@karabuk.edu.tr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1326</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a:t>
            </a:r>
            <a:r>
              <a:rPr lang="tr-TR" dirty="0"/>
              <a:t>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Toz metalürjisi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Döküm teknolojisi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Mekanik özellikler ve </a:t>
            </a:r>
            <a:r>
              <a:rPr lang="tr-TR" sz="2000" dirty="0" err="1">
                <a:latin typeface="Times New Roman" pitchFamily="18" charset="0"/>
                <a:cs typeface="Times New Roman" pitchFamily="18" charset="0"/>
              </a:rPr>
              <a:t>karakterizasyonlar</a:t>
            </a:r>
            <a:r>
              <a:rPr lang="en-GB" sz="2000" dirty="0">
                <a:latin typeface="Times New Roman" pitchFamily="18" charset="0"/>
                <a:cs typeface="Times New Roman" pitchFamily="18" charset="0"/>
              </a:rPr>
              <a:t>, Al</a:t>
            </a:r>
            <a:r>
              <a:rPr lang="tr-TR" sz="2000" dirty="0">
                <a:latin typeface="Times New Roman" pitchFamily="18" charset="0"/>
                <a:cs typeface="Times New Roman" pitchFamily="18" charset="0"/>
              </a:rPr>
              <a:t>ü</a:t>
            </a:r>
            <a:r>
              <a:rPr lang="en-GB" sz="2000" dirty="0">
                <a:latin typeface="Times New Roman" pitchFamily="18" charset="0"/>
                <a:cs typeface="Times New Roman" pitchFamily="18" charset="0"/>
              </a:rPr>
              <a:t>mi</a:t>
            </a:r>
            <a:r>
              <a:rPr lang="tr-TR" sz="2000" dirty="0" err="1">
                <a:latin typeface="Times New Roman" pitchFamily="18" charset="0"/>
                <a:cs typeface="Times New Roman" pitchFamily="18" charset="0"/>
              </a:rPr>
              <a:t>nyum</a:t>
            </a:r>
            <a:r>
              <a:rPr lang="tr-TR" sz="2000" dirty="0">
                <a:latin typeface="Times New Roman" pitchFamily="18" charset="0"/>
                <a:cs typeface="Times New Roman" pitchFamily="18" charset="0"/>
              </a:rPr>
              <a:t> ve alaşımları</a:t>
            </a:r>
          </a:p>
        </p:txBody>
      </p:sp>
      <p:sp>
        <p:nvSpPr>
          <p:cNvPr id="15" name="14 Metin kutusu"/>
          <p:cNvSpPr txBox="1"/>
          <p:nvPr/>
        </p:nvSpPr>
        <p:spPr>
          <a:xfrm>
            <a:off x="126235" y="4790033"/>
            <a:ext cx="9145016" cy="163121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İ. </a:t>
            </a:r>
            <a:r>
              <a:rPr lang="en-GB" sz="1600" dirty="0" err="1">
                <a:latin typeface="Times New Roman" pitchFamily="18" charset="0"/>
                <a:cs typeface="Times New Roman" pitchFamily="18" charset="0"/>
              </a:rPr>
              <a:t>Şimşek</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the effect of high-energy milling time of Ti6Al4V biomaterial on the wear performance in the simulated body fluid environment”, Powder Metallurgy, 60 (5), (2017) 384-392. </a:t>
            </a:r>
          </a:p>
          <a:p>
            <a:pPr marL="285750" indent="-285750">
              <a:buFont typeface="Arial" panose="020B0604020202020204" pitchFamily="34" charset="0"/>
              <a:buChar char="•"/>
            </a:pPr>
            <a:r>
              <a:rPr lang="en-GB" sz="1600" dirty="0">
                <a:latin typeface="Times New Roman" pitchFamily="18" charset="0"/>
                <a:cs typeface="Times New Roman" pitchFamily="18" charset="0"/>
              </a:rPr>
              <a:t>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wear </a:t>
            </a:r>
            <a:r>
              <a:rPr lang="en-GB" sz="1600" dirty="0" err="1">
                <a:latin typeface="Times New Roman" pitchFamily="18" charset="0"/>
                <a:cs typeface="Times New Roman" pitchFamily="18" charset="0"/>
              </a:rPr>
              <a:t>behaviors</a:t>
            </a:r>
            <a:r>
              <a:rPr lang="en-GB" sz="1600" dirty="0">
                <a:latin typeface="Times New Roman" pitchFamily="18" charset="0"/>
                <a:cs typeface="Times New Roman" pitchFamily="18" charset="0"/>
              </a:rPr>
              <a:t> of AA7075 Al hybrid composites”, High Temperature Materials and Processes, 37 (6), (2018).</a:t>
            </a:r>
          </a:p>
        </p:txBody>
      </p:sp>
      <p:pic>
        <p:nvPicPr>
          <p:cNvPr id="5122" name="Picture 2" descr="http://teknoloji.karabuk.edu.tr/yuklenen/resimler/1261172017114019.jpg">
            <a:extLst>
              <a:ext uri="{FF2B5EF4-FFF2-40B4-BE49-F238E27FC236}">
                <a16:creationId xmlns:a16="http://schemas.microsoft.com/office/drawing/2014/main" id="{997BB720-D1A2-4A93-B9C8-81657AC8BBF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32" r="10816"/>
          <a:stretch/>
        </p:blipFill>
        <p:spPr bwMode="auto">
          <a:xfrm>
            <a:off x="971600" y="1661199"/>
            <a:ext cx="1008112" cy="1492902"/>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6D5880BF-40C2-4A11-A088-1EA9EDED0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21042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sp>
        <p:nvSpPr>
          <p:cNvPr id="11" name="10 Metin kutusu"/>
          <p:cNvSpPr txBox="1"/>
          <p:nvPr/>
        </p:nvSpPr>
        <p:spPr>
          <a:xfrm>
            <a:off x="2500298" y="1928802"/>
            <a:ext cx="410311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Nizamettin KAHRAMAN </a:t>
            </a: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nkahraman@karabuk.edu.tr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Kaynak teknolojisi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metalürjisi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Demir yapılı olan ve demir yapılı olmayan malzemelerin katı hal kaynak yetenekleri</a:t>
            </a:r>
          </a:p>
        </p:txBody>
      </p:sp>
      <p:sp>
        <p:nvSpPr>
          <p:cNvPr id="15" name="14 Metin kutusu"/>
          <p:cNvSpPr txBox="1"/>
          <p:nvPr/>
        </p:nvSpPr>
        <p:spPr>
          <a:xfrm>
            <a:off x="179512" y="4429132"/>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Ali Yürük, Nizamettin Kahraman, Weld zone characterization of stainless steel joined through electric resistance spot welding, The International Journal of Advanced Manufacturing Technology, (2017) 92(5-8):2975-2986.</a:t>
            </a:r>
          </a:p>
          <a:p>
            <a:pPr marL="285750" indent="-285750">
              <a:buFont typeface="Arial" panose="020B0604020202020204" pitchFamily="34" charset="0"/>
              <a:buChar char="•"/>
            </a:pPr>
            <a:r>
              <a:rPr lang="tr-TR" sz="1600" dirty="0">
                <a:latin typeface="Times New Roman" pitchFamily="18" charset="0"/>
                <a:cs typeface="Times New Roman" pitchFamily="18" charset="0"/>
              </a:rPr>
              <a:t>Kaya Yakup, Kahraman Nizamett</a:t>
            </a:r>
            <a:r>
              <a:rPr lang="en-GB" sz="1600" dirty="0" err="1">
                <a:latin typeface="Times New Roman" pitchFamily="18" charset="0"/>
                <a:cs typeface="Times New Roman" pitchFamily="18" charset="0"/>
              </a:rPr>
              <a:t>i</a:t>
            </a:r>
            <a:r>
              <a:rPr lang="tr-TR" sz="1600" dirty="0">
                <a:latin typeface="Times New Roman" pitchFamily="18" charset="0"/>
                <a:cs typeface="Times New Roman" pitchFamily="18" charset="0"/>
              </a:rPr>
              <a:t>n, Durgutlu Ahmet, Gülenç Behçet, Investigation of the Microstructural, Mechanical and Corrosion Properties of Grade A Ship Steel-Duplex Stainless Steel Composites Produced via Explosive Welding. Metallurgical and Materials Transactions A, 48A (8) (2017), 3721-3733</a:t>
            </a:r>
          </a:p>
        </p:txBody>
      </p:sp>
      <p:pic>
        <p:nvPicPr>
          <p:cNvPr id="10" name="Picture 9">
            <a:extLst>
              <a:ext uri="{FF2B5EF4-FFF2-40B4-BE49-F238E27FC236}">
                <a16:creationId xmlns:a16="http://schemas.microsoft.com/office/drawing/2014/main" id="{53056A05-64BA-4DC8-97C4-8A83476C27F6}"/>
              </a:ext>
            </a:extLst>
          </p:cNvPr>
          <p:cNvPicPr>
            <a:picLocks noChangeAspect="1"/>
          </p:cNvPicPr>
          <p:nvPr/>
        </p:nvPicPr>
        <p:blipFill rotWithShape="1">
          <a:blip r:embed="rId2"/>
          <a:srcRect l="6752" t="6753" r="3603"/>
          <a:stretch/>
        </p:blipFill>
        <p:spPr>
          <a:xfrm>
            <a:off x="898249" y="1653885"/>
            <a:ext cx="1161000" cy="1543575"/>
          </a:xfrm>
          <a:prstGeom prst="rect">
            <a:avLst/>
          </a:prstGeom>
        </p:spPr>
      </p:pic>
      <p:pic>
        <p:nvPicPr>
          <p:cNvPr id="13" name="Resim 12">
            <a:extLst>
              <a:ext uri="{FF2B5EF4-FFF2-40B4-BE49-F238E27FC236}">
                <a16:creationId xmlns:a16="http://schemas.microsoft.com/office/drawing/2014/main" id="{D35116F1-FDAF-4A6F-85AA-9F9C9EA208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5834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714910" cy="400110"/>
          </a:xfrm>
          <a:prstGeom prst="rect">
            <a:avLst/>
          </a:prstGeom>
          <a:noFill/>
        </p:spPr>
        <p:txBody>
          <a:bodyPr wrap="none" rtlCol="0">
            <a:spAutoFit/>
          </a:bodyPr>
          <a:lstStyle/>
          <a:p>
            <a:r>
              <a:rPr lang="en-GB" sz="2000" b="1" dirty="0">
                <a:latin typeface="Times New Roman" pitchFamily="18" charset="0"/>
                <a:cs typeface="Times New Roman" pitchFamily="18" charset="0"/>
              </a:rPr>
              <a:t>Prof.</a:t>
            </a:r>
            <a:r>
              <a:rPr lang="tr-TR" sz="2000" b="1" dirty="0">
                <a:latin typeface="Times New Roman" pitchFamily="18" charset="0"/>
                <a:cs typeface="Times New Roman" pitchFamily="18" charset="0"/>
              </a:rPr>
              <a:t> Dr. </a:t>
            </a:r>
            <a:r>
              <a:rPr lang="en-GB" sz="2000" b="1" dirty="0">
                <a:latin typeface="Times New Roman" pitchFamily="18" charset="0"/>
                <a:cs typeface="Times New Roman" pitchFamily="18" charset="0"/>
              </a:rPr>
              <a:t>Melik ÇETİN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mcetin@karabuk.edu.tr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1332</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Döküm teknolojisi</a:t>
            </a:r>
            <a:r>
              <a:rPr lang="en-GB" sz="2000" dirty="0">
                <a:latin typeface="Times New Roman" pitchFamily="18" charset="0"/>
                <a:cs typeface="Times New Roman" pitchFamily="18" charset="0"/>
              </a:rPr>
              <a:t>, T</a:t>
            </a:r>
            <a:r>
              <a:rPr lang="tr-TR" sz="2000" dirty="0" err="1">
                <a:latin typeface="Times New Roman" pitchFamily="18" charset="0"/>
                <a:cs typeface="Times New Roman" pitchFamily="18" charset="0"/>
              </a:rPr>
              <a:t>ermo</a:t>
            </a:r>
            <a:r>
              <a:rPr lang="tr-TR" sz="2000" dirty="0">
                <a:latin typeface="Times New Roman" pitchFamily="18" charset="0"/>
                <a:cs typeface="Times New Roman" pitchFamily="18" charset="0"/>
              </a:rPr>
              <a:t>-mekanik süreçler</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Gözenekli ve hücresel </a:t>
            </a:r>
            <a:r>
              <a:rPr lang="en-GB" sz="2000" dirty="0">
                <a:latin typeface="Times New Roman" pitchFamily="18" charset="0"/>
                <a:cs typeface="Times New Roman" pitchFamily="18" charset="0"/>
              </a:rPr>
              <a:t>ma</a:t>
            </a:r>
            <a:r>
              <a:rPr lang="tr-TR" sz="2000" dirty="0" err="1">
                <a:latin typeface="Times New Roman" pitchFamily="18" charset="0"/>
                <a:cs typeface="Times New Roman" pitchFamily="18" charset="0"/>
              </a:rPr>
              <a:t>lzemeler</a:t>
            </a:r>
            <a:r>
              <a:rPr lang="en-GB" sz="2000" dirty="0">
                <a:latin typeface="Times New Roman" pitchFamily="18" charset="0"/>
                <a:cs typeface="Times New Roman" pitchFamily="18" charset="0"/>
              </a:rPr>
              <a:t>, Al </a:t>
            </a:r>
            <a:r>
              <a:rPr lang="tr-TR" sz="2000" dirty="0">
                <a:latin typeface="Times New Roman" pitchFamily="18" charset="0"/>
                <a:cs typeface="Times New Roman" pitchFamily="18" charset="0"/>
              </a:rPr>
              <a:t>köpükleri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Rayların kalıntı gerilim ölçümleri</a:t>
            </a:r>
          </a:p>
        </p:txBody>
      </p:sp>
      <p:sp>
        <p:nvSpPr>
          <p:cNvPr id="15" name="14 Metin kutusu"/>
          <p:cNvSpPr txBox="1"/>
          <p:nvPr/>
        </p:nvSpPr>
        <p:spPr>
          <a:xfrm>
            <a:off x="126235" y="4356111"/>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Bozali,U</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Yaşar,M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Çetin,M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Çay,V.Ç</a:t>
            </a:r>
            <a:r>
              <a:rPr lang="en-GB" sz="1600" dirty="0">
                <a:latin typeface="Times New Roman" pitchFamily="18" charset="0"/>
                <a:cs typeface="Times New Roman" pitchFamily="18" charset="0"/>
              </a:rPr>
              <a:t>., Ali </a:t>
            </a:r>
            <a:r>
              <a:rPr lang="en-GB" sz="1600" dirty="0" err="1">
                <a:latin typeface="Times New Roman" pitchFamily="18" charset="0"/>
                <a:cs typeface="Times New Roman" pitchFamily="18" charset="0"/>
              </a:rPr>
              <a:t>Günen</a:t>
            </a:r>
            <a:r>
              <a:rPr lang="en-GB" sz="1600" dirty="0">
                <a:latin typeface="Times New Roman" pitchFamily="18" charset="0"/>
                <a:cs typeface="Times New Roman" pitchFamily="18" charset="0"/>
              </a:rPr>
              <a:t>,(2017) “An investigation on wear mechanisms of </a:t>
            </a:r>
            <a:r>
              <a:rPr lang="en-GB" sz="1600" dirty="0" err="1">
                <a:latin typeface="Times New Roman" pitchFamily="18" charset="0"/>
                <a:cs typeface="Times New Roman" pitchFamily="18" charset="0"/>
              </a:rPr>
              <a:t>boronized</a:t>
            </a:r>
            <a:r>
              <a:rPr lang="en-GB" sz="1600" dirty="0">
                <a:latin typeface="Times New Roman" pitchFamily="18" charset="0"/>
                <a:cs typeface="Times New Roman" pitchFamily="18" charset="0"/>
              </a:rPr>
              <a:t> AISI 4140 steel” Journal of the Balkan Tribological Association (23),1-15.</a:t>
            </a:r>
          </a:p>
          <a:p>
            <a:pPr marL="285750" indent="-285750">
              <a:buFont typeface="Arial" panose="020B0604020202020204" pitchFamily="34" charset="0"/>
              <a:buChar char="•"/>
            </a:pPr>
            <a:r>
              <a:rPr lang="en-GB" sz="1600" dirty="0" err="1">
                <a:latin typeface="Times New Roman" pitchFamily="18" charset="0"/>
                <a:cs typeface="Times New Roman" pitchFamily="18" charset="0"/>
              </a:rPr>
              <a:t>Turan</a:t>
            </a:r>
            <a:r>
              <a:rPr lang="en-GB" sz="1600" dirty="0">
                <a:latin typeface="Times New Roman" pitchFamily="18" charset="0"/>
                <a:cs typeface="Times New Roman" pitchFamily="18" charset="0"/>
              </a:rPr>
              <a:t>, M.E., Sun, Y., </a:t>
            </a:r>
            <a:r>
              <a:rPr lang="en-GB" sz="1600" dirty="0" err="1">
                <a:latin typeface="Times New Roman" pitchFamily="18" charset="0"/>
                <a:cs typeface="Times New Roman" pitchFamily="18" charset="0"/>
              </a:rPr>
              <a:t>Aydın</a:t>
            </a:r>
            <a:r>
              <a:rPr lang="en-GB" sz="1600" dirty="0">
                <a:latin typeface="Times New Roman" pitchFamily="18" charset="0"/>
                <a:cs typeface="Times New Roman" pitchFamily="18" charset="0"/>
              </a:rPr>
              <a:t> F., </a:t>
            </a:r>
            <a:r>
              <a:rPr lang="en-GB" sz="1600" dirty="0" err="1">
                <a:latin typeface="Times New Roman" pitchFamily="18" charset="0"/>
                <a:cs typeface="Times New Roman" pitchFamily="18" charset="0"/>
              </a:rPr>
              <a:t>Çetin</a:t>
            </a:r>
            <a:r>
              <a:rPr lang="en-GB" sz="1600" dirty="0">
                <a:latin typeface="Times New Roman" pitchFamily="18" charset="0"/>
                <a:cs typeface="Times New Roman" pitchFamily="18" charset="0"/>
              </a:rPr>
              <a:t>, M., (2017), “Residual stress measurement by Cutting and X-ray diffraction method in different shaped rails” Part F: Journal of Rail and Rapid Transit, (In Progress).</a:t>
            </a:r>
          </a:p>
          <a:p>
            <a:pPr marL="285750" indent="-285750">
              <a:buFont typeface="Arial" panose="020B0604020202020204" pitchFamily="34" charset="0"/>
              <a:buChar char="•"/>
            </a:pPr>
            <a:r>
              <a:rPr lang="en-GB" sz="1600" dirty="0">
                <a:latin typeface="Times New Roman" pitchFamily="18" charset="0"/>
                <a:cs typeface="Times New Roman" pitchFamily="18" charset="0"/>
              </a:rPr>
              <a:t>Nida KATI,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ÇALIGÜLÜ,  Melik ÇETİN,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GENÇSOY,(2017), The Effect of Surface Hardening Process with Induction on Microstructure and Mechanical Properties of GGG40 Cast Irons, Journal of </a:t>
            </a:r>
            <a:r>
              <a:rPr lang="en-GB" sz="1600" dirty="0" err="1">
                <a:latin typeface="Times New Roman" pitchFamily="18" charset="0"/>
                <a:cs typeface="Times New Roman" pitchFamily="18" charset="0"/>
              </a:rPr>
              <a:t>Taibah</a:t>
            </a:r>
            <a:r>
              <a:rPr lang="en-GB" sz="1600" dirty="0">
                <a:latin typeface="Times New Roman" pitchFamily="18" charset="0"/>
                <a:cs typeface="Times New Roman" pitchFamily="18" charset="0"/>
              </a:rPr>
              <a:t> University for Science (In Progress). </a:t>
            </a:r>
          </a:p>
        </p:txBody>
      </p:sp>
      <p:pic>
        <p:nvPicPr>
          <p:cNvPr id="6148" name="Picture 4" descr="http://teknoloji.karabuk.edu.tr/yuklenen/resimler/126420201744811.png">
            <a:extLst>
              <a:ext uri="{FF2B5EF4-FFF2-40B4-BE49-F238E27FC236}">
                <a16:creationId xmlns:a16="http://schemas.microsoft.com/office/drawing/2014/main" id="{38628659-55E3-41B6-8627-B09F6AFF1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9" r="8211" b="11098"/>
          <a:stretch/>
        </p:blipFill>
        <p:spPr bwMode="auto">
          <a:xfrm>
            <a:off x="902685" y="1571612"/>
            <a:ext cx="1152128" cy="1569356"/>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67B93235-E604-4198-9476-E6AC35DC43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4980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etin Yer Tutucusu 2"/>
          <p:cNvSpPr txBox="1">
            <a:spLocks noGrp="1"/>
          </p:cNvSpPr>
          <p:nvPr>
            <p:ph idx="1"/>
          </p:nvPr>
        </p:nvSpPr>
        <p:spPr bwMode="auto">
          <a:xfrm>
            <a:off x="287524" y="1831504"/>
            <a:ext cx="8568952" cy="45547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normAutofit fontScale="92500"/>
          </a:bodyPr>
          <a:lstStyle/>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Türkiye’deki teknoloji fakülteleri; Kasım 2009’da kurulmuştur.</a:t>
            </a:r>
            <a:endParaRPr lang="en-US"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Amacımız; mühendislik öğrencilerini, sektörün ihtiyaçları için daha fazla pratik yeteneklerle donatmaktır.</a:t>
            </a: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Teknoloji fakültesi müfredatları; mühendislik fakültesinden daha fazla uygulama derslerine sahiptir.</a:t>
            </a: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Mezunlarımız; mühendislik derecesi almaktadır.</a:t>
            </a:r>
          </a:p>
          <a:p>
            <a:pPr marL="492125" indent="-393700">
              <a:spcBef>
                <a:spcPct val="0"/>
              </a:spcBef>
              <a:spcAft>
                <a:spcPts val="1288"/>
              </a:spcAft>
              <a:buClr>
                <a:srgbClr val="000000"/>
              </a:buClr>
              <a:buSzPct val="95000"/>
              <a:buFont typeface="Wingdings" pitchFamily="2" charset="2"/>
              <a:buChar char="q"/>
            </a:pPr>
            <a:r>
              <a:rPr lang="tr-TR" dirty="0">
                <a:latin typeface="Times New Roman" pitchFamily="18" charset="0"/>
                <a:ea typeface="Verdana" pitchFamily="34" charset="0"/>
                <a:cs typeface="Times New Roman" pitchFamily="18" charset="0"/>
              </a:rPr>
              <a:t>Mühendislerimiz; Türk Mühendisler ve Mimarlar Odası Birliğine bağlı odaların bir üyesi olabilir.</a:t>
            </a:r>
          </a:p>
        </p:txBody>
      </p:sp>
      <p:sp>
        <p:nvSpPr>
          <p:cNvPr id="2" name="Başlık 1"/>
          <p:cNvSpPr>
            <a:spLocks noGrp="1"/>
          </p:cNvSpPr>
          <p:nvPr>
            <p:ph type="title"/>
          </p:nvPr>
        </p:nvSpPr>
        <p:spPr>
          <a:xfrm>
            <a:off x="457200" y="764704"/>
            <a:ext cx="8229600" cy="1066800"/>
          </a:xfrm>
        </p:spPr>
        <p:txBody>
          <a:bodyPr/>
          <a:lstStyle/>
          <a:p>
            <a:r>
              <a:rPr lang="tr-TR" dirty="0"/>
              <a:t>Teknoloji Fakülteleri Hakkında</a:t>
            </a:r>
          </a:p>
        </p:txBody>
      </p:sp>
    </p:spTree>
    <p:extLst>
      <p:ext uri="{BB962C8B-B14F-4D97-AF65-F5344CB8AC3E}">
        <p14:creationId xmlns:p14="http://schemas.microsoft.com/office/powerpoint/2010/main" val="3570481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849370"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Mehmet ÜNAL</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munal@karabuk.edu.tr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1119</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err="1">
                <a:latin typeface="Times New Roman" pitchFamily="18" charset="0"/>
                <a:cs typeface="Times New Roman" pitchFamily="18" charset="0"/>
              </a:rPr>
              <a:t>Magne</a:t>
            </a:r>
            <a:r>
              <a:rPr lang="tr-TR" sz="2000" dirty="0" err="1">
                <a:latin typeface="Times New Roman" pitchFamily="18" charset="0"/>
                <a:cs typeface="Times New Roman" pitchFamily="18" charset="0"/>
              </a:rPr>
              <a:t>zyum</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al</a:t>
            </a:r>
            <a:r>
              <a:rPr lang="tr-TR" sz="2000" dirty="0">
                <a:latin typeface="Times New Roman" pitchFamily="18" charset="0"/>
                <a:cs typeface="Times New Roman" pitchFamily="18" charset="0"/>
              </a:rPr>
              <a:t>aşımları</a:t>
            </a:r>
            <a:r>
              <a:rPr lang="en-GB" sz="2000" dirty="0">
                <a:latin typeface="Times New Roman" pitchFamily="18" charset="0"/>
                <a:cs typeface="Times New Roman" pitchFamily="18" charset="0"/>
              </a:rPr>
              <a:t>, Metal</a:t>
            </a:r>
            <a:r>
              <a:rPr lang="tr-TR" sz="2000" dirty="0" err="1">
                <a:latin typeface="Times New Roman" pitchFamily="18" charset="0"/>
                <a:cs typeface="Times New Roman" pitchFamily="18" charset="0"/>
              </a:rPr>
              <a:t>ik</a:t>
            </a:r>
            <a:r>
              <a:rPr lang="tr-TR" sz="2000" dirty="0">
                <a:latin typeface="Times New Roman" pitchFamily="18" charset="0"/>
                <a:cs typeface="Times New Roman" pitchFamily="18" charset="0"/>
              </a:rPr>
              <a:t> malzemeler</a:t>
            </a:r>
            <a:r>
              <a:rPr lang="en-GB" sz="2000" dirty="0">
                <a:latin typeface="Times New Roman" pitchFamily="18" charset="0"/>
                <a:cs typeface="Times New Roman" pitchFamily="18" charset="0"/>
              </a:rPr>
              <a:t>,</a:t>
            </a:r>
            <a:r>
              <a:rPr lang="tr-TR" sz="2000" dirty="0">
                <a:latin typeface="Times New Roman" pitchFamily="18" charset="0"/>
                <a:cs typeface="Times New Roman" pitchFamily="18" charset="0"/>
              </a:rPr>
              <a:t> Hafif alaşımlar</a:t>
            </a: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pic>
        <p:nvPicPr>
          <p:cNvPr id="8194" name="Picture 2" descr="http://teknoloji.karabuk.edu.tr/yuklenen/resimler/1261122017110944.jpg">
            <a:extLst>
              <a:ext uri="{FF2B5EF4-FFF2-40B4-BE49-F238E27FC236}">
                <a16:creationId xmlns:a16="http://schemas.microsoft.com/office/drawing/2014/main" id="{46A74E58-4F1C-4439-8B8A-502D0BBB5B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25" t="6005" r="9641" b="15854"/>
          <a:stretch/>
        </p:blipFill>
        <p:spPr bwMode="auto">
          <a:xfrm>
            <a:off x="938689" y="1581642"/>
            <a:ext cx="1080120" cy="1559572"/>
          </a:xfrm>
          <a:prstGeom prst="rect">
            <a:avLst/>
          </a:prstGeom>
          <a:noFill/>
          <a:extLst>
            <a:ext uri="{909E8E84-426E-40DD-AFC4-6F175D3DCCD1}">
              <a14:hiddenFill xmlns:a14="http://schemas.microsoft.com/office/drawing/2010/main">
                <a:solidFill>
                  <a:srgbClr val="FFFFFF"/>
                </a:solidFill>
              </a14:hiddenFill>
            </a:ext>
          </a:extLst>
        </p:spPr>
      </p:pic>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Mehmet ÜNAL, Effects of solidification rate and Sb additions on microstructure and mechanical properties of as cast AM60 magnesium alloys, International Journal of Cast Metals Research, 27(2), 80-86.</a:t>
            </a:r>
          </a:p>
          <a:p>
            <a:pPr marL="285750" indent="-285750">
              <a:buFont typeface="Arial" panose="020B0604020202020204" pitchFamily="34" charset="0"/>
              <a:buChar char="•"/>
            </a:pPr>
            <a:r>
              <a:rPr lang="en-GB" sz="1600" dirty="0" err="1">
                <a:latin typeface="Times New Roman" pitchFamily="18" charset="0"/>
                <a:cs typeface="Times New Roman" pitchFamily="18" charset="0"/>
              </a:rPr>
              <a:t>ErkanKoç</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M.BobbyKannan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MehmetÜnal</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ErcanCandan</a:t>
            </a:r>
            <a:r>
              <a:rPr lang="en-GB" sz="1600" dirty="0">
                <a:latin typeface="Times New Roman" pitchFamily="18" charset="0"/>
                <a:cs typeface="Times New Roman" pitchFamily="18" charset="0"/>
              </a:rPr>
              <a:t>, Influence of zinc on the microstructure, mechanical properties and in vitro corrosion </a:t>
            </a:r>
            <a:r>
              <a:rPr lang="en-GB" sz="1600" dirty="0" err="1">
                <a:latin typeface="Times New Roman" pitchFamily="18" charset="0"/>
                <a:cs typeface="Times New Roman" pitchFamily="18" charset="0"/>
              </a:rPr>
              <a:t>behavior</a:t>
            </a:r>
            <a:r>
              <a:rPr lang="en-GB" sz="1600" dirty="0">
                <a:latin typeface="Times New Roman" pitchFamily="18" charset="0"/>
                <a:cs typeface="Times New Roman" pitchFamily="18" charset="0"/>
              </a:rPr>
              <a:t> of magnesium-zinc binary alloys, Journal Of Alloys And Compounds, 648, 291-296., </a:t>
            </a:r>
          </a:p>
        </p:txBody>
      </p:sp>
      <p:pic>
        <p:nvPicPr>
          <p:cNvPr id="16" name="Resim 15">
            <a:extLst>
              <a:ext uri="{FF2B5EF4-FFF2-40B4-BE49-F238E27FC236}">
                <a16:creationId xmlns:a16="http://schemas.microsoft.com/office/drawing/2014/main" id="{FACE072A-8AD0-49C6-80A8-D9C64DF3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94319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980624"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Tansel TUNCAY</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tanseltuncay@karabuk.edu.tr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1103</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Döküm simülasyonları 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sıvı</a:t>
            </a:r>
            <a:r>
              <a:rPr lang="en-GB" sz="2000" dirty="0">
                <a:latin typeface="Times New Roman" pitchFamily="18" charset="0"/>
                <a:cs typeface="Times New Roman" pitchFamily="18" charset="0"/>
              </a:rPr>
              <a:t> metal </a:t>
            </a:r>
            <a:r>
              <a:rPr lang="tr-TR" sz="2000" dirty="0">
                <a:latin typeface="Times New Roman" pitchFamily="18" charset="0"/>
                <a:cs typeface="Times New Roman" pitchFamily="18" charset="0"/>
              </a:rPr>
              <a:t>akışı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katılaştırılması</a:t>
            </a:r>
            <a:r>
              <a:rPr lang="en-GB" sz="2000" dirty="0">
                <a:latin typeface="Times New Roman" pitchFamily="18" charset="0"/>
                <a:cs typeface="Times New Roman" pitchFamily="18" charset="0"/>
              </a:rPr>
              <a:t>, Al </a:t>
            </a:r>
            <a:r>
              <a:rPr lang="en-GB" sz="2000" dirty="0" err="1">
                <a:latin typeface="Times New Roman" pitchFamily="18" charset="0"/>
                <a:cs typeface="Times New Roman" pitchFamily="18" charset="0"/>
              </a:rPr>
              <a:t>al</a:t>
            </a:r>
            <a:r>
              <a:rPr lang="tr-TR" sz="2000" dirty="0">
                <a:latin typeface="Times New Roman" pitchFamily="18" charset="0"/>
                <a:cs typeface="Times New Roman" pitchFamily="18" charset="0"/>
              </a:rPr>
              <a:t>aşımları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Kum kalıba döküm</a:t>
            </a:r>
            <a:r>
              <a:rPr lang="en-GB" sz="2000" dirty="0">
                <a:latin typeface="Times New Roman" pitchFamily="18" charset="0"/>
                <a:cs typeface="Times New Roman" pitchFamily="18" charset="0"/>
              </a:rPr>
              <a:t>, Metal </a:t>
            </a:r>
            <a:r>
              <a:rPr lang="tr-TR" sz="2000" dirty="0">
                <a:latin typeface="Times New Roman" pitchFamily="18" charset="0"/>
                <a:cs typeface="Times New Roman" pitchFamily="18" charset="0"/>
              </a:rPr>
              <a:t>kalıba döküm.</a:t>
            </a: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B. </a:t>
            </a:r>
            <a:r>
              <a:rPr lang="en-GB" sz="1600" dirty="0" err="1">
                <a:latin typeface="Times New Roman" pitchFamily="18" charset="0"/>
                <a:cs typeface="Times New Roman" pitchFamily="18" charset="0"/>
              </a:rPr>
              <a:t>Yavuzer</a:t>
            </a:r>
            <a:r>
              <a:rPr lang="en-GB" sz="1600" dirty="0">
                <a:latin typeface="Times New Roman" pitchFamily="18" charset="0"/>
                <a:cs typeface="Times New Roman" pitchFamily="18" charset="0"/>
              </a:rPr>
              <a:t> and T. </a:t>
            </a:r>
            <a:r>
              <a:rPr lang="en-GB" sz="1600" dirty="0" err="1">
                <a:latin typeface="Times New Roman" pitchFamily="18" charset="0"/>
                <a:cs typeface="Times New Roman" pitchFamily="18" charset="0"/>
              </a:rPr>
              <a:t>Tuncay</a:t>
            </a:r>
            <a:r>
              <a:rPr lang="en-GB" sz="1600" dirty="0">
                <a:latin typeface="Times New Roman" pitchFamily="18" charset="0"/>
                <a:cs typeface="Times New Roman" pitchFamily="18" charset="0"/>
              </a:rPr>
              <a:t> (2016) The effects of Cu and Al on dry sliding wear properties of eutectic Sn-9Zn lead-free solder alloy, Journal of Adhesion Science and Technology, 30:15, 1662-1670.</a:t>
            </a:r>
          </a:p>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T. </a:t>
            </a:r>
            <a:r>
              <a:rPr lang="en-GB" sz="1600" dirty="0" err="1">
                <a:latin typeface="Times New Roman" pitchFamily="18" charset="0"/>
                <a:cs typeface="Times New Roman" pitchFamily="18" charset="0"/>
              </a:rPr>
              <a:t>Tunçay</a:t>
            </a:r>
            <a:r>
              <a:rPr lang="en-GB" sz="1600" dirty="0">
                <a:latin typeface="Times New Roman" pitchFamily="18" charset="0"/>
                <a:cs typeface="Times New Roman" pitchFamily="18" charset="0"/>
              </a:rPr>
              <a:t>,” An Investigation of the Effects of Ageing Parameters on Wear Behaviours and Electrical Conductivity of Cu–Co–Be Alloys”., Acta </a:t>
            </a:r>
            <a:r>
              <a:rPr lang="en-GB" sz="1600" dirty="0" err="1">
                <a:latin typeface="Times New Roman" pitchFamily="18" charset="0"/>
                <a:cs typeface="Times New Roman" pitchFamily="18" charset="0"/>
              </a:rPr>
              <a:t>Physica</a:t>
            </a:r>
            <a:r>
              <a:rPr lang="en-GB" sz="1600" dirty="0">
                <a:latin typeface="Times New Roman" pitchFamily="18" charset="0"/>
                <a:cs typeface="Times New Roman" pitchFamily="18" charset="0"/>
              </a:rPr>
              <a:t> Polonia A, 129 (4), (2016), 559-561.</a:t>
            </a:r>
          </a:p>
        </p:txBody>
      </p:sp>
      <p:pic>
        <p:nvPicPr>
          <p:cNvPr id="3" name="Picture 2">
            <a:extLst>
              <a:ext uri="{FF2B5EF4-FFF2-40B4-BE49-F238E27FC236}">
                <a16:creationId xmlns:a16="http://schemas.microsoft.com/office/drawing/2014/main" id="{66563423-92A2-4501-988A-2758BB7A4747}"/>
              </a:ext>
            </a:extLst>
          </p:cNvPr>
          <p:cNvPicPr>
            <a:picLocks noChangeAspect="1"/>
          </p:cNvPicPr>
          <p:nvPr/>
        </p:nvPicPr>
        <p:blipFill rotWithShape="1">
          <a:blip r:embed="rId2"/>
          <a:srcRect l="14175" r="10227"/>
          <a:stretch/>
        </p:blipFill>
        <p:spPr>
          <a:xfrm>
            <a:off x="938689" y="1591658"/>
            <a:ext cx="1080121" cy="1570185"/>
          </a:xfrm>
          <a:prstGeom prst="rect">
            <a:avLst/>
          </a:prstGeom>
        </p:spPr>
      </p:pic>
      <p:pic>
        <p:nvPicPr>
          <p:cNvPr id="16" name="Resim 15">
            <a:extLst>
              <a:ext uri="{FF2B5EF4-FFF2-40B4-BE49-F238E27FC236}">
                <a16:creationId xmlns:a16="http://schemas.microsoft.com/office/drawing/2014/main" id="{0625EA44-1315-4467-BCCB-A505FC367B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7829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62334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Yakup</a:t>
            </a:r>
            <a:r>
              <a:rPr lang="en-GB" sz="2000" b="1" dirty="0">
                <a:latin typeface="Times New Roman" pitchFamily="18" charset="0"/>
                <a:cs typeface="Times New Roman" pitchFamily="18" charset="0"/>
              </a:rPr>
              <a:t> KAYA</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ykaya@karabuk.edu.tr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1178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Katı hal</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teknikleri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metalürjisi</a:t>
            </a:r>
            <a:r>
              <a:rPr lang="en-GB" sz="2000" dirty="0">
                <a:latin typeface="Times New Roman" pitchFamily="18" charset="0"/>
                <a:cs typeface="Times New Roman" pitchFamily="18" charset="0"/>
              </a:rPr>
              <a:t>, </a:t>
            </a:r>
          </a:p>
          <a:p>
            <a:pPr algn="ctr"/>
            <a:r>
              <a:rPr lang="tr-TR" sz="2000" dirty="0">
                <a:latin typeface="Times New Roman" pitchFamily="18" charset="0"/>
                <a:cs typeface="Times New Roman" pitchFamily="18" charset="0"/>
              </a:rPr>
              <a:t>Hafif</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olan 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demir yapılı olmayan</a:t>
            </a:r>
            <a:r>
              <a:rPr lang="en-GB" sz="2000" dirty="0">
                <a:latin typeface="Times New Roman" pitchFamily="18" charset="0"/>
                <a:cs typeface="Times New Roman" pitchFamily="18" charset="0"/>
              </a:rPr>
              <a:t> metal</a:t>
            </a:r>
            <a:r>
              <a:rPr lang="tr-TR" sz="2000" dirty="0" err="1">
                <a:latin typeface="Times New Roman" pitchFamily="18" charset="0"/>
                <a:cs typeface="Times New Roman" pitchFamily="18" charset="0"/>
              </a:rPr>
              <a:t>lerin</a:t>
            </a:r>
            <a:r>
              <a:rPr lang="tr-TR" sz="2000" dirty="0">
                <a:latin typeface="Times New Roman" pitchFamily="18" charset="0"/>
                <a:cs typeface="Times New Roman" pitchFamily="18" charset="0"/>
              </a:rPr>
              <a:t> kaynağı</a:t>
            </a: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a:t>
            </a:r>
            <a:r>
              <a:rPr lang="en-GB" sz="1600" dirty="0" err="1">
                <a:latin typeface="Times New Roman" pitchFamily="18" charset="0"/>
                <a:cs typeface="Times New Roman" pitchFamily="18" charset="0"/>
              </a:rPr>
              <a:t>Nizamettin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Kahraman</a:t>
            </a:r>
            <a:r>
              <a:rPr lang="en-GB" sz="1600" dirty="0">
                <a:latin typeface="Times New Roman" pitchFamily="18" charset="0"/>
                <a:cs typeface="Times New Roman" pitchFamily="18" charset="0"/>
              </a:rPr>
              <a:t>, Ahmet </a:t>
            </a:r>
            <a:r>
              <a:rPr lang="en-GB" sz="1600" dirty="0" err="1">
                <a:latin typeface="Times New Roman" pitchFamily="18" charset="0"/>
                <a:cs typeface="Times New Roman" pitchFamily="18" charset="0"/>
              </a:rPr>
              <a:t>Durgutlu</a:t>
            </a:r>
            <a:r>
              <a:rPr lang="en-GB" sz="1600" dirty="0">
                <a:latin typeface="Times New Roman" pitchFamily="18" charset="0"/>
                <a:cs typeface="Times New Roman" pitchFamily="18" charset="0"/>
              </a:rPr>
              <a:t> And </a:t>
            </a:r>
            <a:r>
              <a:rPr lang="en-GB" sz="1600" dirty="0" err="1">
                <a:latin typeface="Times New Roman" pitchFamily="18" charset="0"/>
                <a:cs typeface="Times New Roman" pitchFamily="18" charset="0"/>
              </a:rPr>
              <a:t>Behçet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Gülenç</a:t>
            </a:r>
            <a:r>
              <a:rPr lang="en-GB" sz="1600" dirty="0">
                <a:latin typeface="Times New Roman" pitchFamily="18" charset="0"/>
                <a:cs typeface="Times New Roman" pitchFamily="18" charset="0"/>
              </a:rPr>
              <a:t>, Investigation of the Microstructural, Mechanical and Corrosion Properties of Grade A Ship </a:t>
            </a:r>
            <a:r>
              <a:rPr lang="en-GB" sz="1600" dirty="0" err="1">
                <a:latin typeface="Times New Roman" pitchFamily="18" charset="0"/>
                <a:cs typeface="Times New Roman" pitchFamily="18" charset="0"/>
              </a:rPr>
              <a:t>SteelDuplex</a:t>
            </a:r>
            <a:r>
              <a:rPr lang="en-GB" sz="1600" dirty="0">
                <a:latin typeface="Times New Roman" pitchFamily="18" charset="0"/>
                <a:cs typeface="Times New Roman" pitchFamily="18" charset="0"/>
              </a:rPr>
              <a:t> Stainless Steel Composites Produced via Explosive Welding, Metallurgical and Materials Transactions A, İssue 8, 48A, 3721-2711, 2017. </a:t>
            </a:r>
          </a:p>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Microstructural, Mechanical and Corrosion Investigations of Ship </a:t>
            </a:r>
            <a:r>
              <a:rPr lang="en-GB" sz="1600" dirty="0" err="1">
                <a:latin typeface="Times New Roman" pitchFamily="18" charset="0"/>
                <a:cs typeface="Times New Roman" pitchFamily="18" charset="0"/>
              </a:rPr>
              <a:t>SteelAluminium</a:t>
            </a:r>
            <a:r>
              <a:rPr lang="en-GB" sz="1600" dirty="0">
                <a:latin typeface="Times New Roman" pitchFamily="18" charset="0"/>
                <a:cs typeface="Times New Roman" pitchFamily="18" charset="0"/>
              </a:rPr>
              <a:t> Bimetal Composites Produced by Explosive Welding, Journal of Materials Engineering and Performance, </a:t>
            </a:r>
            <a:r>
              <a:rPr lang="en-GB" sz="1600" dirty="0" err="1">
                <a:latin typeface="Times New Roman" pitchFamily="18" charset="0"/>
                <a:cs typeface="Times New Roman" pitchFamily="18" charset="0"/>
              </a:rPr>
              <a:t>Inpress</a:t>
            </a:r>
            <a:r>
              <a:rPr lang="en-GB" sz="1600" dirty="0">
                <a:solidFill>
                  <a:srgbClr val="00B050"/>
                </a:solidFill>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AB8A59F4-3E6E-4A46-B447-980282D444B5}"/>
              </a:ext>
            </a:extLst>
          </p:cNvPr>
          <p:cNvPicPr>
            <a:picLocks noChangeAspect="1"/>
          </p:cNvPicPr>
          <p:nvPr/>
        </p:nvPicPr>
        <p:blipFill rotWithShape="1">
          <a:blip r:embed="rId2"/>
          <a:srcRect l="12047" r="7314"/>
          <a:stretch/>
        </p:blipFill>
        <p:spPr>
          <a:xfrm>
            <a:off x="902685" y="1591659"/>
            <a:ext cx="1152128" cy="1645798"/>
          </a:xfrm>
          <a:prstGeom prst="rect">
            <a:avLst/>
          </a:prstGeom>
        </p:spPr>
      </p:pic>
      <p:pic>
        <p:nvPicPr>
          <p:cNvPr id="16" name="Resim 15">
            <a:extLst>
              <a:ext uri="{FF2B5EF4-FFF2-40B4-BE49-F238E27FC236}">
                <a16:creationId xmlns:a16="http://schemas.microsoft.com/office/drawing/2014/main" id="{D0E2F1C4-CA18-4A15-A20D-8618E68862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71535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887090"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a:t>
            </a:r>
            <a:r>
              <a:rPr lang="en-GB" sz="2000" b="1" dirty="0" err="1">
                <a:latin typeface="Times New Roman" pitchFamily="18" charset="0"/>
                <a:cs typeface="Times New Roman" pitchFamily="18" charset="0"/>
              </a:rPr>
              <a:t>Hayriye</a:t>
            </a:r>
            <a:r>
              <a:rPr lang="en-GB" sz="2000" b="1" dirty="0">
                <a:latin typeface="Times New Roman" pitchFamily="18" charset="0"/>
                <a:cs typeface="Times New Roman" pitchFamily="18" charset="0"/>
              </a:rPr>
              <a:t> ERTEK EMRE</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hayriyeertek@karabuk.edu.tr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1091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a:t>
            </a:r>
            <a:r>
              <a:rPr lang="tr-TR" dirty="0"/>
              <a:t>ü</a:t>
            </a:r>
            <a:r>
              <a:rPr lang="en-GB" dirty="0"/>
              <a:t>k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Demir yapılı olan ve demir yapılı olmayan malzemelerin kaynağı,</a:t>
            </a:r>
            <a:r>
              <a:rPr lang="en-GB" sz="2000" dirty="0">
                <a:latin typeface="Times New Roman" pitchFamily="18" charset="0"/>
                <a:cs typeface="Times New Roman" pitchFamily="18" charset="0"/>
              </a:rPr>
              <a:t> Ma</a:t>
            </a:r>
            <a:r>
              <a:rPr lang="tr-TR" sz="2000" dirty="0" err="1">
                <a:latin typeface="Times New Roman" pitchFamily="18" charset="0"/>
                <a:cs typeface="Times New Roman" pitchFamily="18" charset="0"/>
              </a:rPr>
              <a:t>lzeme</a:t>
            </a:r>
            <a:r>
              <a:rPr lang="tr-TR" sz="2000" dirty="0">
                <a:latin typeface="Times New Roman" pitchFamily="18" charset="0"/>
                <a:cs typeface="Times New Roman" pitchFamily="18" charset="0"/>
              </a:rPr>
              <a:t> Bilimi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Dirençli nokta kaynağı</a:t>
            </a:r>
            <a:endParaRPr lang="en-GB" sz="2000"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C37C913-0188-41A3-B65A-B3B81689FC4E}"/>
              </a:ext>
            </a:extLst>
          </p:cNvPr>
          <p:cNvPicPr>
            <a:picLocks noChangeAspect="1"/>
          </p:cNvPicPr>
          <p:nvPr/>
        </p:nvPicPr>
        <p:blipFill rotWithShape="1">
          <a:blip r:embed="rId2"/>
          <a:srcRect l="11694" t="-395" r="12866" b="27225"/>
          <a:stretch/>
        </p:blipFill>
        <p:spPr>
          <a:xfrm>
            <a:off x="949680" y="1591658"/>
            <a:ext cx="1102040" cy="1531061"/>
          </a:xfrm>
          <a:prstGeom prst="rect">
            <a:avLst/>
          </a:prstGeom>
        </p:spPr>
      </p:pic>
      <p:sp>
        <p:nvSpPr>
          <p:cNvPr id="16" name="14 Metin kutusu">
            <a:extLst>
              <a:ext uri="{FF2B5EF4-FFF2-40B4-BE49-F238E27FC236}">
                <a16:creationId xmlns:a16="http://schemas.microsoft.com/office/drawing/2014/main" id="{D14E907C-6606-4076-B4AD-BA510D40DDBA}"/>
              </a:ext>
            </a:extLst>
          </p:cNvPr>
          <p:cNvSpPr txBox="1"/>
          <p:nvPr/>
        </p:nvSpPr>
        <p:spPr>
          <a:xfrm>
            <a:off x="126235" y="4707115"/>
            <a:ext cx="9145016" cy="2308324"/>
          </a:xfrm>
          <a:prstGeom prst="rect">
            <a:avLst/>
          </a:prstGeom>
          <a:noFill/>
        </p:spPr>
        <p:txBody>
          <a:bodyPr wrap="square" rtlCol="0">
            <a:spAutoFit/>
          </a:bodyPr>
          <a:lstStyle/>
          <a:p>
            <a:pPr marL="285750" indent="-285750">
              <a:buFont typeface="Arial" panose="020B0604020202020204" pitchFamily="34" charset="0"/>
              <a:buChar char="•"/>
            </a:pPr>
            <a:r>
              <a:rPr lang="en-GB" sz="1600" dirty="0"/>
              <a:t>ERTEK EMRE HAYRİYE,KAÇAR RAMAZAN (2016). Effect of Button Geometry on TRIP800 Steel Resistance Spot Weldment. IJIRSET, 5(12), 164-171. (</a:t>
            </a:r>
            <a:r>
              <a:rPr lang="en-GB" sz="1600" dirty="0" err="1"/>
              <a:t>Yayın</a:t>
            </a:r>
            <a:r>
              <a:rPr lang="en-GB" sz="1600" dirty="0"/>
              <a:t> No: 3324507) </a:t>
            </a:r>
            <a:endParaRPr lang="en-GB" sz="1600"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Resistance spot weldability of deformed TRIP800 steel. welding journal, 95(3), 77-85.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2813160)</a:t>
            </a: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Development of weld lobe for resistance spot welded TRIP800 steel and evaluation of fracture mode of its weldment. The International Journal of Advanced Manufacturing Technology, 83(9-12), 1737-1747., </a:t>
            </a:r>
            <a:r>
              <a:rPr lang="en-GB" sz="1600" dirty="0" err="1">
                <a:latin typeface="Times New Roman" pitchFamily="18" charset="0"/>
                <a:cs typeface="Times New Roman" pitchFamily="18" charset="0"/>
              </a:rPr>
              <a:t>Doi</a:t>
            </a:r>
            <a:r>
              <a:rPr lang="en-GB" sz="1600" dirty="0">
                <a:latin typeface="Times New Roman" pitchFamily="18" charset="0"/>
                <a:cs typeface="Times New Roman" pitchFamily="18" charset="0"/>
              </a:rPr>
              <a:t>: 10.1007/s00170-015-7605-1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1701754)</a:t>
            </a:r>
          </a:p>
          <a:p>
            <a:pPr marL="285750" indent="-285750">
              <a:buFont typeface="Arial" panose="020B0604020202020204" pitchFamily="34" charset="0"/>
              <a:buChar char="•"/>
            </a:pPr>
            <a:endParaRPr lang="en-GB" sz="1600" dirty="0">
              <a:latin typeface="Times New Roman" pitchFamily="18" charset="0"/>
              <a:cs typeface="Times New Roman" pitchFamily="18" charset="0"/>
            </a:endParaRPr>
          </a:p>
        </p:txBody>
      </p:sp>
      <p:sp>
        <p:nvSpPr>
          <p:cNvPr id="4" name="Dikdörtgen 3">
            <a:extLst>
              <a:ext uri="{FF2B5EF4-FFF2-40B4-BE49-F238E27FC236}">
                <a16:creationId xmlns:a16="http://schemas.microsoft.com/office/drawing/2014/main" id="{DDB85686-21A7-4294-B75D-08CAD6118EA3}"/>
              </a:ext>
            </a:extLst>
          </p:cNvPr>
          <p:cNvSpPr/>
          <p:nvPr/>
        </p:nvSpPr>
        <p:spPr>
          <a:xfrm>
            <a:off x="3311152" y="4337783"/>
            <a:ext cx="2775183" cy="369332"/>
          </a:xfrm>
          <a:prstGeom prst="rect">
            <a:avLst/>
          </a:prstGeom>
        </p:spPr>
        <p:txBody>
          <a:bodyPr wrap="none">
            <a:spAutoFit/>
          </a:bodyPr>
          <a:lstStyle/>
          <a:p>
            <a:pPr algn="ctr"/>
            <a:r>
              <a:rPr lang="tr-TR" b="1" u="sng" dirty="0">
                <a:latin typeface="Times New Roman" pitchFamily="18" charset="0"/>
                <a:cs typeface="Times New Roman" pitchFamily="18" charset="0"/>
              </a:rPr>
              <a:t>Son Akademik Çalışmalar</a:t>
            </a:r>
            <a:endParaRPr lang="en-GB" b="1" u="sng" dirty="0">
              <a:latin typeface="Times New Roman" pitchFamily="18" charset="0"/>
              <a:cs typeface="Times New Roman" pitchFamily="18" charset="0"/>
            </a:endParaRPr>
          </a:p>
        </p:txBody>
      </p:sp>
      <p:pic>
        <p:nvPicPr>
          <p:cNvPr id="17" name="Resim 16">
            <a:extLst>
              <a:ext uri="{FF2B5EF4-FFF2-40B4-BE49-F238E27FC236}">
                <a16:creationId xmlns:a16="http://schemas.microsoft.com/office/drawing/2014/main" id="{C5C9FB6D-3093-4A60-ACED-18F932BD6E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71817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720" y="1214422"/>
            <a:ext cx="8229600" cy="1066800"/>
          </a:xfrm>
        </p:spPr>
        <p:txBody>
          <a:bodyPr>
            <a:normAutofit/>
          </a:bodyPr>
          <a:lstStyle/>
          <a:p>
            <a:pPr algn="ctr"/>
            <a:r>
              <a:rPr lang="tr-TR" sz="3200" dirty="0">
                <a:latin typeface="Times New Roman" pitchFamily="18" charset="0"/>
                <a:cs typeface="Times New Roman" pitchFamily="18" charset="0"/>
              </a:rPr>
              <a:t>Akademik Personel</a:t>
            </a:r>
            <a:r>
              <a:rPr lang="en-GB" sz="3200" dirty="0">
                <a:latin typeface="Times New Roman" pitchFamily="18" charset="0"/>
                <a:cs typeface="Times New Roman" pitchFamily="18" charset="0"/>
              </a:rPr>
              <a:t> </a:t>
            </a:r>
            <a:r>
              <a:rPr lang="tr-TR" sz="3200" dirty="0">
                <a:latin typeface="Times New Roman" pitchFamily="18" charset="0"/>
                <a:cs typeface="Times New Roman" pitchFamily="18" charset="0"/>
              </a:rPr>
              <a:t>(Araştırma Görevlileri)</a:t>
            </a:r>
          </a:p>
        </p:txBody>
      </p:sp>
      <p:sp>
        <p:nvSpPr>
          <p:cNvPr id="5" name="Rectangle 4">
            <a:extLst>
              <a:ext uri="{FF2B5EF4-FFF2-40B4-BE49-F238E27FC236}">
                <a16:creationId xmlns:a16="http://schemas.microsoft.com/office/drawing/2014/main" id="{964609CA-259E-49C6-A66C-001001D06274}"/>
              </a:ext>
            </a:extLst>
          </p:cNvPr>
          <p:cNvSpPr/>
          <p:nvPr/>
        </p:nvSpPr>
        <p:spPr>
          <a:xfrm>
            <a:off x="1255408" y="2420888"/>
            <a:ext cx="6120680" cy="1569660"/>
          </a:xfrm>
          <a:prstGeom prst="rect">
            <a:avLst/>
          </a:prstGeom>
        </p:spPr>
        <p:txBody>
          <a:bodyPr wrap="square">
            <a:spAutoFit/>
          </a:bodyPr>
          <a:lstStyle/>
          <a:p>
            <a:r>
              <a:rPr lang="tr-TR" sz="2400" dirty="0"/>
              <a:t>Arş. Gör.</a:t>
            </a:r>
            <a:r>
              <a:rPr lang="en-GB" sz="2400" dirty="0"/>
              <a:t> Atakan Oğuz OCAK</a:t>
            </a:r>
          </a:p>
          <a:p>
            <a:r>
              <a:rPr lang="tr-TR" sz="2400" dirty="0"/>
              <a:t>Arş. Gör.</a:t>
            </a:r>
            <a:r>
              <a:rPr lang="en-GB" sz="2400" dirty="0"/>
              <a:t> Demet TAŞTEMUR</a:t>
            </a:r>
          </a:p>
          <a:p>
            <a:r>
              <a:rPr lang="tr-TR" sz="2400" dirty="0"/>
              <a:t>Arş. Gör.</a:t>
            </a:r>
            <a:r>
              <a:rPr lang="en-GB" sz="2400" dirty="0"/>
              <a:t> Öznur DİNCEL</a:t>
            </a:r>
          </a:p>
          <a:p>
            <a:r>
              <a:rPr lang="tr-TR" sz="2400" dirty="0"/>
              <a:t>Arş. Gör.</a:t>
            </a:r>
            <a:r>
              <a:rPr lang="en-GB" sz="2400" dirty="0"/>
              <a:t> Samet NOHUTÇU</a:t>
            </a:r>
          </a:p>
        </p:txBody>
      </p:sp>
      <p:pic>
        <p:nvPicPr>
          <p:cNvPr id="6" name="Resim 5">
            <a:extLst>
              <a:ext uri="{FF2B5EF4-FFF2-40B4-BE49-F238E27FC236}">
                <a16:creationId xmlns:a16="http://schemas.microsoft.com/office/drawing/2014/main" id="{5647465E-7BDD-4DE5-81AB-71D4A4EB59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45515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a:xfrm>
            <a:off x="1031374" y="2209800"/>
            <a:ext cx="6131024" cy="4021602"/>
          </a:xfrm>
        </p:spPr>
        <p:txBody>
          <a:bodyPr>
            <a:normAutofit/>
          </a:bodyPr>
          <a:lstStyle/>
          <a:p>
            <a:endParaRPr lang="tr-TR" dirty="0"/>
          </a:p>
          <a:p>
            <a:pPr lvl="1">
              <a:lnSpc>
                <a:spcPct val="120000"/>
              </a:lnSpc>
            </a:pPr>
            <a:r>
              <a:rPr lang="en-GB" sz="2400" dirty="0">
                <a:solidFill>
                  <a:schemeClr val="tx1"/>
                </a:solidFill>
              </a:rPr>
              <a:t> </a:t>
            </a:r>
            <a:r>
              <a:rPr lang="tr-TR" sz="2400" dirty="0">
                <a:solidFill>
                  <a:schemeClr val="tx1"/>
                </a:solidFill>
              </a:rPr>
              <a:t>Döküm laboratuvarı</a:t>
            </a:r>
            <a:endParaRPr lang="en-GB" sz="2400" dirty="0">
              <a:solidFill>
                <a:schemeClr val="tx1"/>
              </a:solidFill>
            </a:endParaRPr>
          </a:p>
          <a:p>
            <a:pPr lvl="1">
              <a:lnSpc>
                <a:spcPct val="120000"/>
              </a:lnSpc>
            </a:pPr>
            <a:r>
              <a:rPr lang="en-GB" sz="2400" dirty="0">
                <a:solidFill>
                  <a:schemeClr val="tx1"/>
                </a:solidFill>
              </a:rPr>
              <a:t> </a:t>
            </a:r>
            <a:r>
              <a:rPr lang="tr-TR" sz="2400" dirty="0">
                <a:solidFill>
                  <a:schemeClr val="tx1"/>
                </a:solidFill>
              </a:rPr>
              <a:t>Kaynak laboratuvarı</a:t>
            </a:r>
            <a:endParaRPr lang="en-GB" sz="2400" dirty="0">
              <a:solidFill>
                <a:schemeClr val="tx1"/>
              </a:solidFill>
            </a:endParaRPr>
          </a:p>
          <a:p>
            <a:pPr lvl="1">
              <a:lnSpc>
                <a:spcPct val="120000"/>
              </a:lnSpc>
            </a:pPr>
            <a:r>
              <a:rPr lang="en-GB" sz="2400" dirty="0">
                <a:solidFill>
                  <a:schemeClr val="tx1"/>
                </a:solidFill>
              </a:rPr>
              <a:t> Metal</a:t>
            </a:r>
            <a:r>
              <a:rPr lang="tr-TR" sz="2400" dirty="0" err="1">
                <a:solidFill>
                  <a:schemeClr val="tx1"/>
                </a:solidFill>
              </a:rPr>
              <a:t>ografi</a:t>
            </a:r>
            <a:r>
              <a:rPr lang="tr-TR" sz="2400" dirty="0">
                <a:solidFill>
                  <a:schemeClr val="tx1"/>
                </a:solidFill>
              </a:rPr>
              <a:t> laboratuvarı</a:t>
            </a:r>
            <a:endParaRPr lang="en-GB" sz="2400" dirty="0">
              <a:solidFill>
                <a:schemeClr val="tx1"/>
              </a:solidFill>
            </a:endParaRPr>
          </a:p>
          <a:p>
            <a:pPr lvl="1">
              <a:lnSpc>
                <a:spcPct val="120000"/>
              </a:lnSpc>
            </a:pPr>
            <a:r>
              <a:rPr lang="en-GB" sz="2400" dirty="0">
                <a:solidFill>
                  <a:schemeClr val="tx1"/>
                </a:solidFill>
              </a:rPr>
              <a:t> </a:t>
            </a:r>
            <a:r>
              <a:rPr lang="tr-TR" sz="2400" dirty="0">
                <a:solidFill>
                  <a:schemeClr val="tx1"/>
                </a:solidFill>
              </a:rPr>
              <a:t>Parça işleme laboratuvarı</a:t>
            </a:r>
            <a:endParaRPr lang="en-GB" sz="2400" dirty="0">
              <a:solidFill>
                <a:schemeClr val="tx1"/>
              </a:solidFill>
            </a:endParaRPr>
          </a:p>
          <a:p>
            <a:pPr lvl="1">
              <a:lnSpc>
                <a:spcPct val="120000"/>
              </a:lnSpc>
            </a:pPr>
            <a:r>
              <a:rPr lang="en-GB" sz="2400" dirty="0">
                <a:solidFill>
                  <a:schemeClr val="tx1"/>
                </a:solidFill>
              </a:rPr>
              <a:t> Ma</a:t>
            </a:r>
            <a:r>
              <a:rPr lang="tr-TR" sz="2400" dirty="0" err="1">
                <a:solidFill>
                  <a:schemeClr val="tx1"/>
                </a:solidFill>
              </a:rPr>
              <a:t>lzeme</a:t>
            </a:r>
            <a:r>
              <a:rPr lang="tr-TR" sz="2400" dirty="0">
                <a:solidFill>
                  <a:schemeClr val="tx1"/>
                </a:solidFill>
              </a:rPr>
              <a:t> test laboratuvarı</a:t>
            </a:r>
            <a:r>
              <a:rPr lang="en-GB" sz="2400" dirty="0">
                <a:solidFill>
                  <a:schemeClr val="tx1"/>
                </a:solidFill>
              </a:rPr>
              <a:t> </a:t>
            </a:r>
          </a:p>
          <a:p>
            <a:pPr lvl="1">
              <a:lnSpc>
                <a:spcPct val="120000"/>
              </a:lnSpc>
            </a:pPr>
            <a:r>
              <a:rPr lang="en-GB" sz="2400" dirty="0">
                <a:solidFill>
                  <a:schemeClr val="tx1"/>
                </a:solidFill>
              </a:rPr>
              <a:t> </a:t>
            </a:r>
            <a:r>
              <a:rPr lang="tr-TR" sz="2400" dirty="0">
                <a:solidFill>
                  <a:schemeClr val="tx1"/>
                </a:solidFill>
              </a:rPr>
              <a:t>Bilgisayar laboratuvarı</a:t>
            </a:r>
            <a:endParaRPr lang="en-GB" sz="2400" dirty="0">
              <a:solidFill>
                <a:schemeClr val="tx1"/>
              </a:solidFill>
            </a:endParaRPr>
          </a:p>
          <a:p>
            <a:endParaRPr lang="tr-TR" dirty="0"/>
          </a:p>
          <a:p>
            <a:endParaRPr lang="tr-TR" dirty="0"/>
          </a:p>
          <a:p>
            <a:pPr marL="82296" indent="0">
              <a:buNone/>
            </a:pPr>
            <a:endParaRPr lang="tr-TR" dirty="0"/>
          </a:p>
          <a:p>
            <a:endParaRPr lang="tr-TR" dirty="0"/>
          </a:p>
          <a:p>
            <a:endParaRPr lang="tr-TR" dirty="0"/>
          </a:p>
          <a:p>
            <a:endParaRPr lang="tr-TR" dirty="0"/>
          </a:p>
        </p:txBody>
      </p:sp>
      <p:sp>
        <p:nvSpPr>
          <p:cNvPr id="5" name="Rectangle 4">
            <a:extLst>
              <a:ext uri="{FF2B5EF4-FFF2-40B4-BE49-F238E27FC236}">
                <a16:creationId xmlns:a16="http://schemas.microsoft.com/office/drawing/2014/main" id="{2D50C3B0-3BAA-4623-A02A-24B424C7D2E1}"/>
              </a:ext>
            </a:extLst>
          </p:cNvPr>
          <p:cNvSpPr/>
          <p:nvPr/>
        </p:nvSpPr>
        <p:spPr>
          <a:xfrm>
            <a:off x="1475656" y="2073342"/>
            <a:ext cx="3041217" cy="584775"/>
          </a:xfrm>
          <a:prstGeom prst="rect">
            <a:avLst/>
          </a:prstGeom>
        </p:spPr>
        <p:txBody>
          <a:bodyPr wrap="none">
            <a:spAutoFit/>
          </a:bodyPr>
          <a:lstStyle/>
          <a:p>
            <a:r>
              <a:rPr lang="tr-TR" sz="3200" dirty="0"/>
              <a:t>Laboratuvarlar</a:t>
            </a:r>
            <a:r>
              <a:rPr lang="en-GB" sz="3200" dirty="0"/>
              <a:t>;</a:t>
            </a:r>
          </a:p>
        </p:txBody>
      </p:sp>
      <p:pic>
        <p:nvPicPr>
          <p:cNvPr id="6" name="Resim 5">
            <a:extLst>
              <a:ext uri="{FF2B5EF4-FFF2-40B4-BE49-F238E27FC236}">
                <a16:creationId xmlns:a16="http://schemas.microsoft.com/office/drawing/2014/main" id="{BAEF7B82-E293-49B5-A8C7-1384B4E350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29337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46967"/>
            <a:ext cx="8229600" cy="1066800"/>
          </a:xfrm>
        </p:spPr>
        <p:txBody>
          <a:bodyPr/>
          <a:lstStyle/>
          <a:p>
            <a:r>
              <a:rPr lang="tr-TR" dirty="0"/>
              <a:t>İmalat Mühendisliği</a:t>
            </a:r>
          </a:p>
        </p:txBody>
      </p:sp>
      <p:sp>
        <p:nvSpPr>
          <p:cNvPr id="3" name="Content Placeholder 2"/>
          <p:cNvSpPr>
            <a:spLocks noGrp="1"/>
          </p:cNvSpPr>
          <p:nvPr>
            <p:ph idx="1"/>
          </p:nvPr>
        </p:nvSpPr>
        <p:spPr>
          <a:xfrm>
            <a:off x="936286" y="906403"/>
            <a:ext cx="8229600" cy="4325112"/>
          </a:xfrm>
        </p:spPr>
        <p:txBody>
          <a:bodyPr/>
          <a:lstStyle/>
          <a:p>
            <a:r>
              <a:rPr lang="tr-TR" dirty="0"/>
              <a:t>Döküm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12" name="1 Resim" descr="DSC_0096.jpg">
            <a:extLst>
              <a:ext uri="{FF2B5EF4-FFF2-40B4-BE49-F238E27FC236}">
                <a16:creationId xmlns:a16="http://schemas.microsoft.com/office/drawing/2014/main" id="{4953A3C7-81F6-416E-8F38-4D6392235545}"/>
              </a:ext>
            </a:extLst>
          </p:cNvPr>
          <p:cNvPicPr>
            <a:picLocks noGrp="1" noChangeAspect="1"/>
          </p:cNvPicPr>
          <p:nvPr isPhoto="1"/>
        </p:nvPicPr>
        <p:blipFill>
          <a:blip r:embed="rId3" cstate="print"/>
          <a:srcRect/>
          <a:stretch>
            <a:fillRect/>
          </a:stretch>
        </p:blipFill>
        <p:spPr bwMode="auto">
          <a:xfrm>
            <a:off x="5076056" y="3899103"/>
            <a:ext cx="3600000" cy="2396963"/>
          </a:xfrm>
          <a:prstGeom prst="rect">
            <a:avLst/>
          </a:prstGeom>
          <a:noFill/>
          <a:ln w="9525">
            <a:noFill/>
            <a:miter lim="800000"/>
            <a:headEnd/>
            <a:tailEnd/>
          </a:ln>
        </p:spPr>
      </p:pic>
      <p:pic>
        <p:nvPicPr>
          <p:cNvPr id="14" name="Resim 8" descr="C:\Users\MUHAMM~1\AppData\Local\Temp\Rar$DIa0.341\IMG_0009.JPG">
            <a:extLst>
              <a:ext uri="{FF2B5EF4-FFF2-40B4-BE49-F238E27FC236}">
                <a16:creationId xmlns:a16="http://schemas.microsoft.com/office/drawing/2014/main" id="{8B155986-1FE1-4263-8137-2F654AE99132}"/>
              </a:ext>
            </a:extLst>
          </p:cNvPr>
          <p:cNvPicPr/>
          <p:nvPr/>
        </p:nvPicPr>
        <p:blipFill rotWithShape="1">
          <a:blip r:embed="rId4" cstate="print">
            <a:extLst>
              <a:ext uri="{28A0092B-C50C-407E-A947-70E740481C1C}">
                <a14:useLocalDpi xmlns:a14="http://schemas.microsoft.com/office/drawing/2010/main" val="0"/>
              </a:ext>
            </a:extLst>
          </a:blip>
          <a:srcRect l="10394" r="4994"/>
          <a:stretch/>
        </p:blipFill>
        <p:spPr bwMode="auto">
          <a:xfrm>
            <a:off x="5124315" y="1591635"/>
            <a:ext cx="3600000" cy="1929600"/>
          </a:xfrm>
          <a:prstGeom prst="rect">
            <a:avLst/>
          </a:prstGeom>
          <a:noFill/>
          <a:ln>
            <a:noFill/>
          </a:ln>
        </p:spPr>
      </p:pic>
      <p:pic>
        <p:nvPicPr>
          <p:cNvPr id="6" name="Picture 5">
            <a:extLst>
              <a:ext uri="{FF2B5EF4-FFF2-40B4-BE49-F238E27FC236}">
                <a16:creationId xmlns:a16="http://schemas.microsoft.com/office/drawing/2014/main" id="{848532FA-AD87-4099-B513-840076083E87}"/>
              </a:ext>
            </a:extLst>
          </p:cNvPr>
          <p:cNvPicPr>
            <a:picLocks noChangeAspect="1"/>
          </p:cNvPicPr>
          <p:nvPr/>
        </p:nvPicPr>
        <p:blipFill rotWithShape="1">
          <a:blip r:embed="rId5">
            <a:extLst>
              <a:ext uri="{28A0092B-C50C-407E-A947-70E740481C1C}">
                <a14:useLocalDpi xmlns:a14="http://schemas.microsoft.com/office/drawing/2010/main" val="0"/>
              </a:ext>
            </a:extLst>
          </a:blip>
          <a:srcRect t="7026" b="10452"/>
          <a:stretch/>
        </p:blipFill>
        <p:spPr>
          <a:xfrm>
            <a:off x="670726" y="4005064"/>
            <a:ext cx="3600000" cy="2228125"/>
          </a:xfrm>
          <a:prstGeom prst="rect">
            <a:avLst/>
          </a:prstGeom>
        </p:spPr>
      </p:pic>
      <p:pic>
        <p:nvPicPr>
          <p:cNvPr id="8" name="Picture 7">
            <a:extLst>
              <a:ext uri="{FF2B5EF4-FFF2-40B4-BE49-F238E27FC236}">
                <a16:creationId xmlns:a16="http://schemas.microsoft.com/office/drawing/2014/main" id="{0C2C8519-F334-49E8-A59B-CC8409758DEF}"/>
              </a:ext>
            </a:extLst>
          </p:cNvPr>
          <p:cNvPicPr>
            <a:picLocks noChangeAspect="1"/>
          </p:cNvPicPr>
          <p:nvPr/>
        </p:nvPicPr>
        <p:blipFill rotWithShape="1">
          <a:blip r:embed="rId6">
            <a:extLst>
              <a:ext uri="{28A0092B-C50C-407E-A947-70E740481C1C}">
                <a14:useLocalDpi xmlns:a14="http://schemas.microsoft.com/office/drawing/2010/main" val="0"/>
              </a:ext>
            </a:extLst>
          </a:blip>
          <a:srcRect b="16256"/>
          <a:stretch/>
        </p:blipFill>
        <p:spPr>
          <a:xfrm>
            <a:off x="703533" y="1591637"/>
            <a:ext cx="3600000" cy="1929407"/>
          </a:xfrm>
          <a:prstGeom prst="rect">
            <a:avLst/>
          </a:prstGeom>
        </p:spPr>
      </p:pic>
      <p:sp>
        <p:nvSpPr>
          <p:cNvPr id="13" name="Content Placeholder 2">
            <a:extLst>
              <a:ext uri="{FF2B5EF4-FFF2-40B4-BE49-F238E27FC236}">
                <a16:creationId xmlns:a16="http://schemas.microsoft.com/office/drawing/2014/main" id="{91DF4AEF-EB8F-4B2E-AF58-4E7FB05C9D6E}"/>
              </a:ext>
            </a:extLst>
          </p:cNvPr>
          <p:cNvSpPr txBox="1">
            <a:spLocks/>
          </p:cNvSpPr>
          <p:nvPr/>
        </p:nvSpPr>
        <p:spPr>
          <a:xfrm>
            <a:off x="317616" y="3538166"/>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Opti</a:t>
            </a:r>
            <a:r>
              <a:rPr lang="tr-TR" sz="2000" dirty="0"/>
              <a:t>k</a:t>
            </a:r>
            <a:r>
              <a:rPr lang="en-GB" sz="2000" dirty="0"/>
              <a:t> </a:t>
            </a:r>
            <a:r>
              <a:rPr lang="en-GB" sz="2000" dirty="0" err="1"/>
              <a:t>emis</a:t>
            </a:r>
            <a:r>
              <a:rPr lang="tr-TR" sz="2000" dirty="0"/>
              <a:t>yon</a:t>
            </a:r>
            <a:r>
              <a:rPr lang="en-GB" sz="2000" dirty="0"/>
              <a:t> </a:t>
            </a:r>
            <a:r>
              <a:rPr lang="en-GB" sz="2000" dirty="0" err="1"/>
              <a:t>spe</a:t>
            </a:r>
            <a:r>
              <a:rPr lang="tr-TR" sz="2000" dirty="0" err="1"/>
              <a:t>ktrometre</a:t>
            </a:r>
            <a:r>
              <a:rPr lang="en-GB" sz="2000" dirty="0">
                <a:solidFill>
                  <a:srgbClr val="00B050"/>
                </a:solidFill>
              </a:rPr>
              <a:t>	</a:t>
            </a:r>
            <a:r>
              <a:rPr lang="en-GB" sz="2000" dirty="0"/>
              <a:t>		</a:t>
            </a:r>
            <a:r>
              <a:rPr lang="tr-TR" sz="2000" dirty="0"/>
              <a:t>İ</a:t>
            </a:r>
            <a:r>
              <a:rPr lang="en-GB" sz="2000" dirty="0" err="1"/>
              <a:t>nd</a:t>
            </a:r>
            <a:r>
              <a:rPr lang="tr-TR" sz="2000" dirty="0" err="1"/>
              <a:t>üksiyon</a:t>
            </a:r>
            <a:r>
              <a:rPr lang="tr-TR" sz="2000" dirty="0"/>
              <a:t> fırını</a:t>
            </a:r>
          </a:p>
        </p:txBody>
      </p:sp>
      <p:sp>
        <p:nvSpPr>
          <p:cNvPr id="16" name="Content Placeholder 2">
            <a:extLst>
              <a:ext uri="{FF2B5EF4-FFF2-40B4-BE49-F238E27FC236}">
                <a16:creationId xmlns:a16="http://schemas.microsoft.com/office/drawing/2014/main" id="{40B3F84C-B20D-4E44-8CCD-48A60EB52DB5}"/>
              </a:ext>
            </a:extLst>
          </p:cNvPr>
          <p:cNvSpPr txBox="1">
            <a:spLocks/>
          </p:cNvSpPr>
          <p:nvPr/>
        </p:nvSpPr>
        <p:spPr>
          <a:xfrm>
            <a:off x="428596" y="6381328"/>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Hassas döküm laboratuvarı</a:t>
            </a:r>
            <a:r>
              <a:rPr lang="en-GB" sz="2000" dirty="0"/>
              <a:t>		     </a:t>
            </a:r>
            <a:r>
              <a:rPr lang="tr-TR" sz="2000" dirty="0"/>
              <a:t>Ergitme fırını</a:t>
            </a:r>
          </a:p>
        </p:txBody>
      </p:sp>
      <p:pic>
        <p:nvPicPr>
          <p:cNvPr id="11" name="Resim 10">
            <a:extLst>
              <a:ext uri="{FF2B5EF4-FFF2-40B4-BE49-F238E27FC236}">
                <a16:creationId xmlns:a16="http://schemas.microsoft.com/office/drawing/2014/main" id="{E5C806D5-6CFE-4AC7-9664-6FBC1A1C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19662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880" y="84862"/>
            <a:ext cx="8229600" cy="1066800"/>
          </a:xfrm>
        </p:spPr>
        <p:txBody>
          <a:bodyPr/>
          <a:lstStyle/>
          <a:p>
            <a:r>
              <a:rPr lang="tr-TR" dirty="0"/>
              <a:t>İmalat Mühendisliği</a:t>
            </a:r>
          </a:p>
        </p:txBody>
      </p:sp>
      <p:sp>
        <p:nvSpPr>
          <p:cNvPr id="3" name="Content Placeholder 2"/>
          <p:cNvSpPr>
            <a:spLocks noGrp="1"/>
          </p:cNvSpPr>
          <p:nvPr>
            <p:ph idx="1"/>
          </p:nvPr>
        </p:nvSpPr>
        <p:spPr>
          <a:xfrm>
            <a:off x="1235133" y="955953"/>
            <a:ext cx="8229600" cy="4325112"/>
          </a:xfrm>
        </p:spPr>
        <p:txBody>
          <a:bodyPr/>
          <a:lstStyle/>
          <a:p>
            <a:r>
              <a:rPr lang="tr-TR" dirty="0"/>
              <a:t>Kaynak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8" name="Picture 5">
            <a:extLst>
              <a:ext uri="{FF2B5EF4-FFF2-40B4-BE49-F238E27FC236}">
                <a16:creationId xmlns:a16="http://schemas.microsoft.com/office/drawing/2014/main" id="{6BA27E69-F1BD-40F9-96C8-84F2930FDDD4}"/>
              </a:ext>
            </a:extLst>
          </p:cNvPr>
          <p:cNvPicPr>
            <a:picLocks noChangeAspect="1" noChangeArrowheads="1"/>
          </p:cNvPicPr>
          <p:nvPr/>
        </p:nvPicPr>
        <p:blipFill>
          <a:blip r:embed="rId3"/>
          <a:srcRect/>
          <a:stretch>
            <a:fillRect/>
          </a:stretch>
        </p:blipFill>
        <p:spPr bwMode="auto">
          <a:xfrm>
            <a:off x="5148064" y="4509120"/>
            <a:ext cx="2976913" cy="1788197"/>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1EFF0E82-86D6-4CE4-8B3B-28182E056D3E}"/>
              </a:ext>
            </a:extLst>
          </p:cNvPr>
          <p:cNvPicPr>
            <a:picLocks noChangeAspect="1"/>
          </p:cNvPicPr>
          <p:nvPr/>
        </p:nvPicPr>
        <p:blipFill rotWithShape="1">
          <a:blip r:embed="rId4">
            <a:extLst>
              <a:ext uri="{28A0092B-C50C-407E-A947-70E740481C1C}">
                <a14:useLocalDpi xmlns:a14="http://schemas.microsoft.com/office/drawing/2010/main" val="0"/>
              </a:ext>
            </a:extLst>
          </a:blip>
          <a:srcRect t="11116" r="14947" b="14845"/>
          <a:stretch/>
        </p:blipFill>
        <p:spPr>
          <a:xfrm rot="5400000">
            <a:off x="5333438" y="1389723"/>
            <a:ext cx="3130194" cy="2403713"/>
          </a:xfrm>
          <a:prstGeom prst="rect">
            <a:avLst/>
          </a:prstGeom>
        </p:spPr>
      </p:pic>
      <p:pic>
        <p:nvPicPr>
          <p:cNvPr id="10" name="Picture 9">
            <a:extLst>
              <a:ext uri="{FF2B5EF4-FFF2-40B4-BE49-F238E27FC236}">
                <a16:creationId xmlns:a16="http://schemas.microsoft.com/office/drawing/2014/main" id="{C2205DE6-BB5A-49D3-9F03-9C55BB9B0FF0}"/>
              </a:ext>
            </a:extLst>
          </p:cNvPr>
          <p:cNvPicPr>
            <a:picLocks noChangeAspect="1"/>
          </p:cNvPicPr>
          <p:nvPr/>
        </p:nvPicPr>
        <p:blipFill rotWithShape="1">
          <a:blip r:embed="rId5">
            <a:extLst>
              <a:ext uri="{28A0092B-C50C-407E-A947-70E740481C1C}">
                <a14:useLocalDpi xmlns:a14="http://schemas.microsoft.com/office/drawing/2010/main" val="0"/>
              </a:ext>
            </a:extLst>
          </a:blip>
          <a:srcRect l="21651" r="24800"/>
          <a:stretch/>
        </p:blipFill>
        <p:spPr>
          <a:xfrm rot="5400000">
            <a:off x="1348926" y="3587082"/>
            <a:ext cx="2299368" cy="3220448"/>
          </a:xfrm>
          <a:prstGeom prst="rect">
            <a:avLst/>
          </a:prstGeom>
        </p:spPr>
      </p:pic>
      <p:pic>
        <p:nvPicPr>
          <p:cNvPr id="12" name="Picture 11">
            <a:extLst>
              <a:ext uri="{FF2B5EF4-FFF2-40B4-BE49-F238E27FC236}">
                <a16:creationId xmlns:a16="http://schemas.microsoft.com/office/drawing/2014/main" id="{4C121B08-5545-4F58-B7E9-352FC8D6F77C}"/>
              </a:ext>
            </a:extLst>
          </p:cNvPr>
          <p:cNvPicPr>
            <a:picLocks noChangeAspect="1"/>
          </p:cNvPicPr>
          <p:nvPr/>
        </p:nvPicPr>
        <p:blipFill rotWithShape="1">
          <a:blip r:embed="rId6">
            <a:extLst>
              <a:ext uri="{28A0092B-C50C-407E-A947-70E740481C1C}">
                <a14:useLocalDpi xmlns:a14="http://schemas.microsoft.com/office/drawing/2010/main" val="0"/>
              </a:ext>
            </a:extLst>
          </a:blip>
          <a:srcRect t="16804" b="14563"/>
          <a:stretch/>
        </p:blipFill>
        <p:spPr>
          <a:xfrm>
            <a:off x="890154" y="1552685"/>
            <a:ext cx="3753854" cy="2093914"/>
          </a:xfrm>
          <a:prstGeom prst="rect">
            <a:avLst/>
          </a:prstGeom>
        </p:spPr>
      </p:pic>
      <p:sp>
        <p:nvSpPr>
          <p:cNvPr id="13" name="Content Placeholder 2">
            <a:extLst>
              <a:ext uri="{FF2B5EF4-FFF2-40B4-BE49-F238E27FC236}">
                <a16:creationId xmlns:a16="http://schemas.microsoft.com/office/drawing/2014/main" id="{A575C866-668D-4851-9486-CBCF1CD65F04}"/>
              </a:ext>
            </a:extLst>
          </p:cNvPr>
          <p:cNvSpPr txBox="1">
            <a:spLocks/>
          </p:cNvSpPr>
          <p:nvPr/>
        </p:nvSpPr>
        <p:spPr>
          <a:xfrm>
            <a:off x="719002" y="3646599"/>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Haddeleme </a:t>
            </a:r>
            <a:r>
              <a:rPr lang="tr-TR" sz="2000" dirty="0" err="1"/>
              <a:t>lab</a:t>
            </a:r>
            <a:r>
              <a:rPr lang="tr-TR" sz="2000" dirty="0"/>
              <a:t>.</a:t>
            </a:r>
            <a:r>
              <a:rPr lang="en-GB" sz="2000" dirty="0"/>
              <a:t>			</a:t>
            </a:r>
            <a:endParaRPr lang="tr-TR" sz="2000" dirty="0"/>
          </a:p>
        </p:txBody>
      </p:sp>
      <p:sp>
        <p:nvSpPr>
          <p:cNvPr id="14" name="Content Placeholder 2">
            <a:extLst>
              <a:ext uri="{FF2B5EF4-FFF2-40B4-BE49-F238E27FC236}">
                <a16:creationId xmlns:a16="http://schemas.microsoft.com/office/drawing/2014/main" id="{3E418590-5C3C-409A-8354-3F2493994172}"/>
              </a:ext>
            </a:extLst>
          </p:cNvPr>
          <p:cNvSpPr txBox="1">
            <a:spLocks/>
          </p:cNvSpPr>
          <p:nvPr/>
        </p:nvSpPr>
        <p:spPr>
          <a:xfrm>
            <a:off x="719002" y="6411975"/>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Kaynak simülasyon </a:t>
            </a:r>
            <a:r>
              <a:rPr lang="tr-TR" sz="2000" dirty="0" err="1"/>
              <a:t>lab</a:t>
            </a:r>
            <a:r>
              <a:rPr lang="tr-TR" sz="2000" dirty="0"/>
              <a:t>.</a:t>
            </a:r>
            <a:r>
              <a:rPr lang="en-GB" sz="2000" dirty="0"/>
              <a:t>			</a:t>
            </a:r>
            <a:endParaRPr lang="tr-TR" sz="2000" dirty="0"/>
          </a:p>
        </p:txBody>
      </p:sp>
      <p:sp>
        <p:nvSpPr>
          <p:cNvPr id="15" name="Content Placeholder 2">
            <a:extLst>
              <a:ext uri="{FF2B5EF4-FFF2-40B4-BE49-F238E27FC236}">
                <a16:creationId xmlns:a16="http://schemas.microsoft.com/office/drawing/2014/main" id="{A1EA894C-81E0-4608-BB57-6648546F2628}"/>
              </a:ext>
            </a:extLst>
          </p:cNvPr>
          <p:cNvSpPr txBox="1">
            <a:spLocks/>
          </p:cNvSpPr>
          <p:nvPr/>
        </p:nvSpPr>
        <p:spPr>
          <a:xfrm>
            <a:off x="5631876" y="4113497"/>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Kaynak robot kolu</a:t>
            </a:r>
            <a:r>
              <a:rPr lang="en-GB" sz="2000" dirty="0"/>
              <a:t>			</a:t>
            </a:r>
            <a:endParaRPr lang="tr-TR" sz="2000" dirty="0"/>
          </a:p>
        </p:txBody>
      </p:sp>
      <p:pic>
        <p:nvPicPr>
          <p:cNvPr id="16" name="Resim 15">
            <a:extLst>
              <a:ext uri="{FF2B5EF4-FFF2-40B4-BE49-F238E27FC236}">
                <a16:creationId xmlns:a16="http://schemas.microsoft.com/office/drawing/2014/main" id="{B560D8C3-C372-4978-896F-EA25CC4705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100824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p:txBody>
          <a:bodyPr/>
          <a:lstStyle/>
          <a:p>
            <a:r>
              <a:rPr lang="en-GB" dirty="0"/>
              <a:t>Meta</a:t>
            </a:r>
            <a:r>
              <a:rPr lang="tr-TR" dirty="0" err="1"/>
              <a:t>lografi</a:t>
            </a:r>
            <a:r>
              <a:rPr lang="tr-TR" dirty="0"/>
              <a:t>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8" name="Picture 3">
            <a:extLst>
              <a:ext uri="{FF2B5EF4-FFF2-40B4-BE49-F238E27FC236}">
                <a16:creationId xmlns:a16="http://schemas.microsoft.com/office/drawing/2014/main" id="{D6B46822-5CF0-4463-BEB0-CD7DDE3CEFC4}"/>
              </a:ext>
            </a:extLst>
          </p:cNvPr>
          <p:cNvPicPr>
            <a:picLocks noChangeAspect="1" noChangeArrowheads="1"/>
          </p:cNvPicPr>
          <p:nvPr/>
        </p:nvPicPr>
        <p:blipFill rotWithShape="1">
          <a:blip r:embed="rId3"/>
          <a:srcRect l="5789" r="19443" b="12195"/>
          <a:stretch/>
        </p:blipFill>
        <p:spPr bwMode="auto">
          <a:xfrm>
            <a:off x="172472" y="3356992"/>
            <a:ext cx="4497422" cy="2952328"/>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A49207C6-E935-4313-935F-D2E4F7131AD2}"/>
              </a:ext>
            </a:extLst>
          </p:cNvPr>
          <p:cNvPicPr>
            <a:picLocks noChangeAspect="1" noChangeArrowheads="1"/>
          </p:cNvPicPr>
          <p:nvPr/>
        </p:nvPicPr>
        <p:blipFill rotWithShape="1">
          <a:blip r:embed="rId4"/>
          <a:srcRect l="1356" t="14770" r="29003" b="6999"/>
          <a:stretch/>
        </p:blipFill>
        <p:spPr bwMode="auto">
          <a:xfrm>
            <a:off x="4788024" y="3356992"/>
            <a:ext cx="4183504" cy="2952328"/>
          </a:xfrm>
          <a:prstGeom prst="rect">
            <a:avLst/>
          </a:prstGeom>
          <a:noFill/>
          <a:ln w="9525">
            <a:noFill/>
            <a:miter lim="800000"/>
            <a:headEnd/>
            <a:tailEnd/>
          </a:ln>
          <a:effectLst/>
        </p:spPr>
      </p:pic>
      <p:pic>
        <p:nvPicPr>
          <p:cNvPr id="7" name="Resim 6">
            <a:extLst>
              <a:ext uri="{FF2B5EF4-FFF2-40B4-BE49-F238E27FC236}">
                <a16:creationId xmlns:a16="http://schemas.microsoft.com/office/drawing/2014/main" id="{61521B9F-EF5E-445F-93FA-E4B90172D2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1861981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14" y="174877"/>
            <a:ext cx="8229600" cy="1066800"/>
          </a:xfrm>
        </p:spPr>
        <p:txBody>
          <a:bodyPr/>
          <a:lstStyle/>
          <a:p>
            <a:r>
              <a:rPr lang="tr-TR" dirty="0"/>
              <a:t>İmalat Mühendisliği</a:t>
            </a:r>
          </a:p>
        </p:txBody>
      </p:sp>
      <p:sp>
        <p:nvSpPr>
          <p:cNvPr id="3" name="Content Placeholder 2"/>
          <p:cNvSpPr>
            <a:spLocks noGrp="1"/>
          </p:cNvSpPr>
          <p:nvPr>
            <p:ph idx="1"/>
          </p:nvPr>
        </p:nvSpPr>
        <p:spPr>
          <a:xfrm>
            <a:off x="1108870" y="1024903"/>
            <a:ext cx="8229600" cy="1251380"/>
          </a:xfrm>
        </p:spPr>
        <p:txBody>
          <a:bodyPr>
            <a:normAutofit fontScale="70000" lnSpcReduction="20000"/>
          </a:bodyPr>
          <a:lstStyle/>
          <a:p>
            <a:r>
              <a:rPr lang="tr-TR" dirty="0"/>
              <a:t>İmalat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9" name="Picture 2">
            <a:extLst>
              <a:ext uri="{FF2B5EF4-FFF2-40B4-BE49-F238E27FC236}">
                <a16:creationId xmlns:a16="http://schemas.microsoft.com/office/drawing/2014/main" id="{E715568F-35AE-45B0-A908-FB363D2844B2}"/>
              </a:ext>
            </a:extLst>
          </p:cNvPr>
          <p:cNvPicPr>
            <a:picLocks noChangeAspect="1" noChangeArrowheads="1"/>
          </p:cNvPicPr>
          <p:nvPr/>
        </p:nvPicPr>
        <p:blipFill rotWithShape="1">
          <a:blip r:embed="rId3" cstate="print"/>
          <a:srcRect l="11236" t="14443"/>
          <a:stretch/>
        </p:blipFill>
        <p:spPr bwMode="auto">
          <a:xfrm>
            <a:off x="2621786" y="4665601"/>
            <a:ext cx="2299715" cy="1753579"/>
          </a:xfrm>
          <a:prstGeom prst="rect">
            <a:avLst/>
          </a:prstGeom>
          <a:noFill/>
          <a:ln w="9525">
            <a:noFill/>
            <a:miter lim="800000"/>
            <a:headEnd/>
            <a:tailEnd/>
          </a:ln>
          <a:effectLst/>
        </p:spPr>
      </p:pic>
      <p:pic>
        <p:nvPicPr>
          <p:cNvPr id="10" name="Picture 7">
            <a:extLst>
              <a:ext uri="{FF2B5EF4-FFF2-40B4-BE49-F238E27FC236}">
                <a16:creationId xmlns:a16="http://schemas.microsoft.com/office/drawing/2014/main" id="{7371215B-97AC-449E-B769-581E2E6DCDDB}"/>
              </a:ext>
            </a:extLst>
          </p:cNvPr>
          <p:cNvPicPr>
            <a:picLocks noChangeAspect="1" noChangeArrowheads="1"/>
          </p:cNvPicPr>
          <p:nvPr/>
        </p:nvPicPr>
        <p:blipFill rotWithShape="1">
          <a:blip r:embed="rId4"/>
          <a:srcRect l="19192" t="2101" r="-2701" b="6398"/>
          <a:stretch/>
        </p:blipFill>
        <p:spPr bwMode="auto">
          <a:xfrm>
            <a:off x="4958143" y="4665602"/>
            <a:ext cx="3646305" cy="1753578"/>
          </a:xfrm>
          <a:prstGeom prst="rect">
            <a:avLst/>
          </a:prstGeom>
          <a:noFill/>
          <a:ln w="9525">
            <a:noFill/>
            <a:miter lim="800000"/>
            <a:headEnd/>
            <a:tailEnd/>
          </a:ln>
          <a:effectLst/>
        </p:spPr>
      </p:pic>
      <p:pic>
        <p:nvPicPr>
          <p:cNvPr id="14" name="Picture 3">
            <a:extLst>
              <a:ext uri="{FF2B5EF4-FFF2-40B4-BE49-F238E27FC236}">
                <a16:creationId xmlns:a16="http://schemas.microsoft.com/office/drawing/2014/main" id="{886CA3DA-6A4C-44ED-954A-A5468D3BC212}"/>
              </a:ext>
            </a:extLst>
          </p:cNvPr>
          <p:cNvPicPr>
            <a:picLocks noChangeAspect="1" noChangeArrowheads="1"/>
          </p:cNvPicPr>
          <p:nvPr/>
        </p:nvPicPr>
        <p:blipFill rotWithShape="1">
          <a:blip r:embed="rId5" cstate="print"/>
          <a:srcRect l="3462" b="8539"/>
          <a:stretch/>
        </p:blipFill>
        <p:spPr bwMode="auto">
          <a:xfrm>
            <a:off x="712535" y="4653136"/>
            <a:ext cx="2036880" cy="1766044"/>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AF4AB3CF-8FCB-44A4-A215-09991104F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007" y="1591869"/>
            <a:ext cx="3461832" cy="2596374"/>
          </a:xfrm>
          <a:prstGeom prst="rect">
            <a:avLst/>
          </a:prstGeom>
        </p:spPr>
      </p:pic>
      <p:pic>
        <p:nvPicPr>
          <p:cNvPr id="11" name="Picture 10">
            <a:extLst>
              <a:ext uri="{FF2B5EF4-FFF2-40B4-BE49-F238E27FC236}">
                <a16:creationId xmlns:a16="http://schemas.microsoft.com/office/drawing/2014/main" id="{5231F43F-2128-4C55-99D5-D385749009FF}"/>
              </a:ext>
            </a:extLst>
          </p:cNvPr>
          <p:cNvPicPr>
            <a:picLocks noChangeAspect="1"/>
          </p:cNvPicPr>
          <p:nvPr/>
        </p:nvPicPr>
        <p:blipFill rotWithShape="1">
          <a:blip r:embed="rId7">
            <a:extLst>
              <a:ext uri="{28A0092B-C50C-407E-A947-70E740481C1C}">
                <a14:useLocalDpi xmlns:a14="http://schemas.microsoft.com/office/drawing/2010/main" val="0"/>
              </a:ext>
            </a:extLst>
          </a:blip>
          <a:srcRect l="4372" t="4450" r="7224" b="3093"/>
          <a:stretch/>
        </p:blipFill>
        <p:spPr>
          <a:xfrm>
            <a:off x="712535" y="1703040"/>
            <a:ext cx="3168352" cy="2485203"/>
          </a:xfrm>
          <a:prstGeom prst="rect">
            <a:avLst/>
          </a:prstGeom>
        </p:spPr>
      </p:pic>
      <p:sp>
        <p:nvSpPr>
          <p:cNvPr id="13" name="Content Placeholder 2">
            <a:extLst>
              <a:ext uri="{FF2B5EF4-FFF2-40B4-BE49-F238E27FC236}">
                <a16:creationId xmlns:a16="http://schemas.microsoft.com/office/drawing/2014/main" id="{AF7EB11F-AB19-4A64-B772-2114669A0761}"/>
              </a:ext>
            </a:extLst>
          </p:cNvPr>
          <p:cNvSpPr txBox="1">
            <a:spLocks/>
          </p:cNvSpPr>
          <p:nvPr/>
        </p:nvSpPr>
        <p:spPr>
          <a:xfrm>
            <a:off x="1360607" y="4187241"/>
            <a:ext cx="6552728"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CNC </a:t>
            </a:r>
            <a:r>
              <a:rPr lang="tr-TR" sz="2000" dirty="0"/>
              <a:t>Torna</a:t>
            </a:r>
            <a:r>
              <a:rPr lang="en-GB" sz="2000" dirty="0"/>
              <a:t> 			             CNC </a:t>
            </a:r>
            <a:r>
              <a:rPr lang="tr-TR" sz="2000" dirty="0"/>
              <a:t>Freze</a:t>
            </a:r>
          </a:p>
        </p:txBody>
      </p:sp>
      <p:sp>
        <p:nvSpPr>
          <p:cNvPr id="15" name="Content Placeholder 2">
            <a:extLst>
              <a:ext uri="{FF2B5EF4-FFF2-40B4-BE49-F238E27FC236}">
                <a16:creationId xmlns:a16="http://schemas.microsoft.com/office/drawing/2014/main" id="{15FCB53B-6811-4175-A074-09C50221AFCF}"/>
              </a:ext>
            </a:extLst>
          </p:cNvPr>
          <p:cNvSpPr txBox="1">
            <a:spLocks/>
          </p:cNvSpPr>
          <p:nvPr/>
        </p:nvSpPr>
        <p:spPr>
          <a:xfrm>
            <a:off x="3088799" y="6401165"/>
            <a:ext cx="4504004"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Diğer geleneksel</a:t>
            </a:r>
            <a:r>
              <a:rPr lang="en-GB" sz="2000" dirty="0"/>
              <a:t> </a:t>
            </a:r>
            <a:r>
              <a:rPr lang="tr-TR" sz="2000" dirty="0"/>
              <a:t>manuel makineler</a:t>
            </a:r>
            <a:r>
              <a:rPr lang="en-GB" sz="2000" dirty="0"/>
              <a:t> </a:t>
            </a:r>
            <a:endParaRPr lang="tr-TR" sz="2000" dirty="0"/>
          </a:p>
        </p:txBody>
      </p:sp>
      <p:pic>
        <p:nvPicPr>
          <p:cNvPr id="12" name="Resim 11">
            <a:extLst>
              <a:ext uri="{FF2B5EF4-FFF2-40B4-BE49-F238E27FC236}">
                <a16:creationId xmlns:a16="http://schemas.microsoft.com/office/drawing/2014/main" id="{74B30802-D725-431E-898E-2A95D7BE5E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37047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199" y="692696"/>
            <a:ext cx="8229600" cy="1066800"/>
          </a:xfrm>
        </p:spPr>
        <p:txBody>
          <a:bodyPr/>
          <a:lstStyle/>
          <a:p>
            <a:r>
              <a:rPr lang="tr-TR" dirty="0">
                <a:solidFill>
                  <a:schemeClr val="tx1"/>
                </a:solidFill>
              </a:rPr>
              <a:t>Vizyon</a:t>
            </a:r>
          </a:p>
        </p:txBody>
      </p:sp>
      <p:sp>
        <p:nvSpPr>
          <p:cNvPr id="3" name="İçerik Yer Tutucusu 2"/>
          <p:cNvSpPr>
            <a:spLocks noGrp="1"/>
          </p:cNvSpPr>
          <p:nvPr>
            <p:ph idx="1"/>
          </p:nvPr>
        </p:nvSpPr>
        <p:spPr>
          <a:xfrm>
            <a:off x="251520" y="1961456"/>
            <a:ext cx="8640959" cy="4896544"/>
          </a:xfrm>
        </p:spPr>
        <p:txBody>
          <a:bodyPr>
            <a:normAutofit/>
          </a:bodyPr>
          <a:lstStyle/>
          <a:p>
            <a:r>
              <a:rPr lang="tr-TR" sz="2400" dirty="0"/>
              <a:t>Sektörün ihtiyaçlarını karşılamak</a:t>
            </a:r>
          </a:p>
          <a:p>
            <a:r>
              <a:rPr lang="tr-TR" sz="2400" dirty="0"/>
              <a:t>Ülke meseleleri konusunda duyarlı olmak</a:t>
            </a:r>
          </a:p>
          <a:p>
            <a:r>
              <a:rPr lang="tr-TR" sz="2400" dirty="0"/>
              <a:t>Toplumun ihtiyaçlarına yetenekleriyle karşılık vermek</a:t>
            </a:r>
          </a:p>
          <a:p>
            <a:r>
              <a:rPr lang="tr-TR" sz="2400" dirty="0"/>
              <a:t>Öğrendiklerini uygulamak</a:t>
            </a:r>
          </a:p>
          <a:p>
            <a:r>
              <a:rPr lang="tr-TR" sz="2400" dirty="0"/>
              <a:t>Sorumluluk almak</a:t>
            </a:r>
          </a:p>
          <a:p>
            <a:r>
              <a:rPr lang="tr-TR" sz="2400" dirty="0"/>
              <a:t>Rekabetçi ve yenilikçi olmak</a:t>
            </a:r>
          </a:p>
          <a:p>
            <a:r>
              <a:rPr lang="tr-TR" sz="2400" dirty="0"/>
              <a:t>Teknolojik gelişmeyi takip etmek ve yönlendirmek</a:t>
            </a:r>
          </a:p>
          <a:p>
            <a:r>
              <a:rPr lang="tr-TR" sz="2400" dirty="0"/>
              <a:t>Etik değerlere saygılı olmak ve çevreye ve topluma karşı duyarlı olmak</a:t>
            </a:r>
          </a:p>
        </p:txBody>
      </p:sp>
    </p:spTree>
    <p:extLst>
      <p:ext uri="{BB962C8B-B14F-4D97-AF65-F5344CB8AC3E}">
        <p14:creationId xmlns:p14="http://schemas.microsoft.com/office/powerpoint/2010/main" val="3983998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029" y="79590"/>
            <a:ext cx="8229600" cy="1066800"/>
          </a:xfrm>
        </p:spPr>
        <p:txBody>
          <a:bodyPr/>
          <a:lstStyle/>
          <a:p>
            <a:r>
              <a:rPr lang="tr-TR" dirty="0"/>
              <a:t>İmalat Mühendisliği</a:t>
            </a:r>
          </a:p>
        </p:txBody>
      </p:sp>
      <p:sp>
        <p:nvSpPr>
          <p:cNvPr id="3" name="Content Placeholder 2"/>
          <p:cNvSpPr>
            <a:spLocks noGrp="1"/>
          </p:cNvSpPr>
          <p:nvPr>
            <p:ph idx="1"/>
          </p:nvPr>
        </p:nvSpPr>
        <p:spPr>
          <a:xfrm>
            <a:off x="1187624" y="906446"/>
            <a:ext cx="8229600" cy="672221"/>
          </a:xfrm>
        </p:spPr>
        <p:txBody>
          <a:bodyPr>
            <a:normAutofit fontScale="25000" lnSpcReduction="20000"/>
          </a:bodyPr>
          <a:lstStyle/>
          <a:p>
            <a:r>
              <a:rPr lang="en-GB" sz="9600" dirty="0"/>
              <a:t>Ma</a:t>
            </a:r>
            <a:r>
              <a:rPr lang="tr-TR" sz="9600" dirty="0" err="1"/>
              <a:t>lzeme</a:t>
            </a:r>
            <a:r>
              <a:rPr lang="tr-TR" sz="9600" dirty="0"/>
              <a:t> Test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Picture 5">
            <a:extLst>
              <a:ext uri="{FF2B5EF4-FFF2-40B4-BE49-F238E27FC236}">
                <a16:creationId xmlns:a16="http://schemas.microsoft.com/office/drawing/2014/main" id="{43F05F09-0284-4E80-AE1F-11FE4CFB49C8}"/>
              </a:ext>
            </a:extLst>
          </p:cNvPr>
          <p:cNvPicPr>
            <a:picLocks noChangeAspect="1"/>
          </p:cNvPicPr>
          <p:nvPr/>
        </p:nvPicPr>
        <p:blipFill rotWithShape="1">
          <a:blip r:embed="rId3">
            <a:extLst>
              <a:ext uri="{28A0092B-C50C-407E-A947-70E740481C1C}">
                <a14:useLocalDpi xmlns:a14="http://schemas.microsoft.com/office/drawing/2010/main" val="0"/>
              </a:ext>
            </a:extLst>
          </a:blip>
          <a:srcRect l="29983" t="13207" r="12764" b="23671"/>
          <a:stretch/>
        </p:blipFill>
        <p:spPr>
          <a:xfrm rot="5400000">
            <a:off x="5310508" y="4478935"/>
            <a:ext cx="2089986" cy="1728192"/>
          </a:xfrm>
          <a:prstGeom prst="rect">
            <a:avLst/>
          </a:prstGeom>
        </p:spPr>
      </p:pic>
      <p:pic>
        <p:nvPicPr>
          <p:cNvPr id="8" name="Picture 7">
            <a:extLst>
              <a:ext uri="{FF2B5EF4-FFF2-40B4-BE49-F238E27FC236}">
                <a16:creationId xmlns:a16="http://schemas.microsoft.com/office/drawing/2014/main" id="{1A0DE1A4-F8DF-4F04-AA07-DDF170D0CC99}"/>
              </a:ext>
            </a:extLst>
          </p:cNvPr>
          <p:cNvPicPr>
            <a:picLocks noChangeAspect="1"/>
          </p:cNvPicPr>
          <p:nvPr/>
        </p:nvPicPr>
        <p:blipFill rotWithShape="1">
          <a:blip r:embed="rId4">
            <a:extLst>
              <a:ext uri="{28A0092B-C50C-407E-A947-70E740481C1C}">
                <a14:useLocalDpi xmlns:a14="http://schemas.microsoft.com/office/drawing/2010/main" val="0"/>
              </a:ext>
            </a:extLst>
          </a:blip>
          <a:srcRect l="20115" r="15694"/>
          <a:stretch/>
        </p:blipFill>
        <p:spPr>
          <a:xfrm rot="5400000">
            <a:off x="4457140" y="1094599"/>
            <a:ext cx="2604994" cy="2953317"/>
          </a:xfrm>
          <a:prstGeom prst="rect">
            <a:avLst/>
          </a:prstGeom>
        </p:spPr>
      </p:pic>
      <p:pic>
        <p:nvPicPr>
          <p:cNvPr id="13" name="Picture 12">
            <a:extLst>
              <a:ext uri="{FF2B5EF4-FFF2-40B4-BE49-F238E27FC236}">
                <a16:creationId xmlns:a16="http://schemas.microsoft.com/office/drawing/2014/main" id="{FFEEAFB5-6DFB-4A20-A013-E26C5648CF15}"/>
              </a:ext>
            </a:extLst>
          </p:cNvPr>
          <p:cNvPicPr>
            <a:picLocks noChangeAspect="1"/>
          </p:cNvPicPr>
          <p:nvPr/>
        </p:nvPicPr>
        <p:blipFill rotWithShape="1">
          <a:blip r:embed="rId5">
            <a:extLst>
              <a:ext uri="{28A0092B-C50C-407E-A947-70E740481C1C}">
                <a14:useLocalDpi xmlns:a14="http://schemas.microsoft.com/office/drawing/2010/main" val="0"/>
              </a:ext>
            </a:extLst>
          </a:blip>
          <a:srcRect l="20197" r="15612"/>
          <a:stretch/>
        </p:blipFill>
        <p:spPr>
          <a:xfrm rot="5400000">
            <a:off x="1960743" y="4101482"/>
            <a:ext cx="2125240" cy="2483099"/>
          </a:xfrm>
          <a:prstGeom prst="rect">
            <a:avLst/>
          </a:prstGeom>
        </p:spPr>
      </p:pic>
      <p:pic>
        <p:nvPicPr>
          <p:cNvPr id="17" name="Picture 16">
            <a:extLst>
              <a:ext uri="{FF2B5EF4-FFF2-40B4-BE49-F238E27FC236}">
                <a16:creationId xmlns:a16="http://schemas.microsoft.com/office/drawing/2014/main" id="{BB415032-DE9E-4306-A6A0-AC9DBBB71061}"/>
              </a:ext>
            </a:extLst>
          </p:cNvPr>
          <p:cNvPicPr>
            <a:picLocks noChangeAspect="1"/>
          </p:cNvPicPr>
          <p:nvPr/>
        </p:nvPicPr>
        <p:blipFill rotWithShape="1">
          <a:blip r:embed="rId6">
            <a:extLst>
              <a:ext uri="{28A0092B-C50C-407E-A947-70E740481C1C}">
                <a14:useLocalDpi xmlns:a14="http://schemas.microsoft.com/office/drawing/2010/main" val="0"/>
              </a:ext>
            </a:extLst>
          </a:blip>
          <a:srcRect r="10476"/>
          <a:stretch/>
        </p:blipFill>
        <p:spPr>
          <a:xfrm rot="5400000">
            <a:off x="1495597" y="1569539"/>
            <a:ext cx="2604993" cy="2003435"/>
          </a:xfrm>
          <a:prstGeom prst="rect">
            <a:avLst/>
          </a:prstGeom>
        </p:spPr>
      </p:pic>
      <p:sp>
        <p:nvSpPr>
          <p:cNvPr id="18" name="Content Placeholder 2">
            <a:extLst>
              <a:ext uri="{FF2B5EF4-FFF2-40B4-BE49-F238E27FC236}">
                <a16:creationId xmlns:a16="http://schemas.microsoft.com/office/drawing/2014/main" id="{69CA6837-781E-4020-9803-0949E9E834CB}"/>
              </a:ext>
            </a:extLst>
          </p:cNvPr>
          <p:cNvSpPr txBox="1">
            <a:spLocks/>
          </p:cNvSpPr>
          <p:nvPr/>
        </p:nvSpPr>
        <p:spPr>
          <a:xfrm>
            <a:off x="2026060" y="3831138"/>
            <a:ext cx="6552728"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RT gerilime, sıkıştırma ve burulma</a:t>
            </a:r>
            <a:r>
              <a:rPr lang="en-GB" sz="2000" dirty="0"/>
              <a:t> test ma</a:t>
            </a:r>
            <a:r>
              <a:rPr lang="tr-TR" sz="2000" dirty="0" err="1"/>
              <a:t>kineleri</a:t>
            </a:r>
            <a:endParaRPr lang="tr-TR" sz="2000" dirty="0"/>
          </a:p>
        </p:txBody>
      </p:sp>
      <p:sp>
        <p:nvSpPr>
          <p:cNvPr id="19" name="Content Placeholder 2">
            <a:extLst>
              <a:ext uri="{FF2B5EF4-FFF2-40B4-BE49-F238E27FC236}">
                <a16:creationId xmlns:a16="http://schemas.microsoft.com/office/drawing/2014/main" id="{A292675E-6A04-4172-B2A3-3A284FBE082F}"/>
              </a:ext>
            </a:extLst>
          </p:cNvPr>
          <p:cNvSpPr txBox="1">
            <a:spLocks/>
          </p:cNvSpPr>
          <p:nvPr/>
        </p:nvSpPr>
        <p:spPr>
          <a:xfrm>
            <a:off x="1907704" y="6410504"/>
            <a:ext cx="2483100" cy="466898"/>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Çentik-Darbe Test Birimi</a:t>
            </a:r>
          </a:p>
        </p:txBody>
      </p:sp>
      <p:sp>
        <p:nvSpPr>
          <p:cNvPr id="20" name="Content Placeholder 2">
            <a:extLst>
              <a:ext uri="{FF2B5EF4-FFF2-40B4-BE49-F238E27FC236}">
                <a16:creationId xmlns:a16="http://schemas.microsoft.com/office/drawing/2014/main" id="{E8AF99F5-B0AC-4426-8804-29F2862BA741}"/>
              </a:ext>
            </a:extLst>
          </p:cNvPr>
          <p:cNvSpPr txBox="1">
            <a:spLocks/>
          </p:cNvSpPr>
          <p:nvPr/>
        </p:nvSpPr>
        <p:spPr>
          <a:xfrm>
            <a:off x="4932041" y="6401795"/>
            <a:ext cx="3240360" cy="376615"/>
          </a:xfrm>
          <a:prstGeom prst="rect">
            <a:avLst/>
          </a:prstGeom>
        </p:spPr>
        <p:txBody>
          <a:bodyPr vert="horz">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Sertlik test makinesi</a:t>
            </a:r>
          </a:p>
        </p:txBody>
      </p:sp>
      <p:pic>
        <p:nvPicPr>
          <p:cNvPr id="12" name="Resim 11">
            <a:extLst>
              <a:ext uri="{FF2B5EF4-FFF2-40B4-BE49-F238E27FC236}">
                <a16:creationId xmlns:a16="http://schemas.microsoft.com/office/drawing/2014/main" id="{38CD2372-2F45-4FF6-A24C-461828FCBF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2338545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Projeler</a:t>
            </a:r>
          </a:p>
        </p:txBody>
      </p:sp>
      <p:sp>
        <p:nvSpPr>
          <p:cNvPr id="3" name="2 İçerik Yer Tutucusu"/>
          <p:cNvSpPr>
            <a:spLocks noGrp="1"/>
          </p:cNvSpPr>
          <p:nvPr>
            <p:ph idx="1"/>
          </p:nvPr>
        </p:nvSpPr>
        <p:spPr>
          <a:xfrm>
            <a:off x="457200" y="1857364"/>
            <a:ext cx="8229600" cy="4667980"/>
          </a:xfrm>
        </p:spPr>
        <p:txBody>
          <a:bodyPr>
            <a:normAutofit fontScale="62500" lnSpcReduction="20000"/>
          </a:bodyPr>
          <a:lstStyle/>
          <a:p>
            <a:pPr algn="just">
              <a:lnSpc>
                <a:spcPct val="170000"/>
              </a:lnSpc>
              <a:buClr>
                <a:schemeClr val="tx2"/>
              </a:buClr>
            </a:pPr>
            <a:r>
              <a:rPr lang="tr-TR" sz="2300" dirty="0"/>
              <a:t>TRIP800-DP600 çelik plakalar</a:t>
            </a:r>
            <a:r>
              <a:rPr lang="en-GB" sz="2300" dirty="0"/>
              <a:t>,</a:t>
            </a:r>
            <a:r>
              <a:rPr lang="tr-TR" sz="2300" dirty="0"/>
              <a:t> direnç</a:t>
            </a:r>
            <a:r>
              <a:rPr lang="en-GB" sz="2300" dirty="0"/>
              <a:t> </a:t>
            </a:r>
            <a:r>
              <a:rPr lang="tr-TR" sz="2300" dirty="0"/>
              <a:t>nokta</a:t>
            </a:r>
            <a:r>
              <a:rPr lang="en-GB" sz="2300" dirty="0"/>
              <a:t> </a:t>
            </a:r>
            <a:r>
              <a:rPr lang="tr-TR" sz="2300" dirty="0"/>
              <a:t>kaynağı kabiliyeti, KBU-BAP.</a:t>
            </a:r>
            <a:r>
              <a:rPr lang="en-GB" sz="2300" dirty="0"/>
              <a:t> 2014</a:t>
            </a:r>
            <a:r>
              <a:rPr lang="tr-TR" sz="2300" dirty="0"/>
              <a:t>.</a:t>
            </a:r>
          </a:p>
          <a:p>
            <a:pPr algn="just">
              <a:lnSpc>
                <a:spcPct val="170000"/>
              </a:lnSpc>
              <a:buClr>
                <a:schemeClr val="tx2"/>
              </a:buClr>
            </a:pPr>
            <a:r>
              <a:rPr lang="tr-TR" altLang="en-US" sz="2300" dirty="0"/>
              <a:t>Gaz </a:t>
            </a:r>
            <a:r>
              <a:rPr lang="tr-TR" altLang="en-US" sz="2300" dirty="0" err="1"/>
              <a:t>atomizasyonu</a:t>
            </a:r>
            <a:r>
              <a:rPr lang="tr-TR" altLang="en-US" sz="2300" dirty="0"/>
              <a:t> aracılığıyla AZ91 tozlarının üretimi ve </a:t>
            </a:r>
            <a:r>
              <a:rPr lang="tr-TR" altLang="en-US" sz="2300" dirty="0" err="1"/>
              <a:t>karakterizasyonu</a:t>
            </a:r>
            <a:r>
              <a:rPr lang="tr-TR" altLang="en-US" sz="2300" dirty="0"/>
              <a:t>, </a:t>
            </a:r>
            <a:r>
              <a:rPr lang="en-GB" altLang="en-US" sz="2300" dirty="0"/>
              <a:t>KBU-BAP-2015</a:t>
            </a:r>
            <a:r>
              <a:rPr lang="tr-TR" altLang="en-US" sz="2300" dirty="0"/>
              <a:t>.</a:t>
            </a:r>
            <a:endParaRPr lang="en-GB" altLang="en-US" sz="2300" dirty="0"/>
          </a:p>
          <a:p>
            <a:pPr algn="just">
              <a:lnSpc>
                <a:spcPct val="170000"/>
              </a:lnSpc>
              <a:buClr>
                <a:schemeClr val="tx2"/>
              </a:buClr>
            </a:pPr>
            <a:r>
              <a:rPr lang="tr-TR" altLang="en-US" sz="2300" dirty="0"/>
              <a:t>Al-Si-Mg alaşımlarına Cu ve Fe ilavesinin etkilerinin incelenmesi</a:t>
            </a:r>
            <a:r>
              <a:rPr lang="en-GB" altLang="en-US" sz="2300" dirty="0"/>
              <a:t>.</a:t>
            </a:r>
          </a:p>
          <a:p>
            <a:pPr algn="just">
              <a:lnSpc>
                <a:spcPct val="170000"/>
              </a:lnSpc>
              <a:buClr>
                <a:schemeClr val="tx2"/>
              </a:buClr>
            </a:pPr>
            <a:r>
              <a:rPr lang="tr-TR" altLang="en-US" sz="2300" dirty="0"/>
              <a:t>Yüksek performanslı ısı değiştiricisi için açık hücreli köpüklerin ve </a:t>
            </a:r>
            <a:r>
              <a:rPr lang="tr-TR" altLang="en-US" sz="2300" dirty="0" err="1"/>
              <a:t>üniform</a:t>
            </a:r>
            <a:r>
              <a:rPr lang="tr-TR" altLang="en-US" sz="2300" dirty="0"/>
              <a:t> hücresel malzemelerin üretimi(</a:t>
            </a:r>
            <a:r>
              <a:rPr lang="en-GB" altLang="en-US" sz="2300" dirty="0" err="1"/>
              <a:t>Tubitak</a:t>
            </a:r>
            <a:r>
              <a:rPr lang="en-GB" altLang="en-US" sz="2300" dirty="0"/>
              <a:t>-</a:t>
            </a:r>
            <a:r>
              <a:rPr lang="tr-TR" altLang="en-US" sz="2300" dirty="0"/>
              <a:t>215M233</a:t>
            </a:r>
            <a:r>
              <a:rPr lang="en-GB" altLang="en-US" sz="2300" dirty="0"/>
              <a:t>-2016)</a:t>
            </a:r>
            <a:r>
              <a:rPr lang="tr-TR" altLang="en-US" sz="2300" dirty="0"/>
              <a:t>.</a:t>
            </a:r>
          </a:p>
          <a:p>
            <a:pPr algn="just">
              <a:lnSpc>
                <a:spcPct val="170000"/>
              </a:lnSpc>
              <a:buClr>
                <a:schemeClr val="tx2"/>
              </a:buClr>
            </a:pPr>
            <a:r>
              <a:rPr lang="tr-TR" altLang="en-US" sz="2300" dirty="0"/>
              <a:t>«Sıcak iş aleti çeliği </a:t>
            </a:r>
            <a:r>
              <a:rPr lang="tr-TR" altLang="en-US" sz="2300" dirty="0" err="1"/>
              <a:t>Toolox</a:t>
            </a:r>
            <a:r>
              <a:rPr lang="tr-TR" altLang="en-US" sz="2300" dirty="0"/>
              <a:t> 44 </a:t>
            </a:r>
            <a:r>
              <a:rPr lang="tr-TR" altLang="en-US" sz="2300" dirty="0" err="1"/>
              <a:t>işlenebilirliği</a:t>
            </a:r>
            <a:r>
              <a:rPr lang="tr-TR" altLang="en-US" sz="2300" dirty="0"/>
              <a:t>» 2017 KBÜ-BAP.</a:t>
            </a:r>
          </a:p>
          <a:p>
            <a:pPr algn="just">
              <a:lnSpc>
                <a:spcPct val="170000"/>
              </a:lnSpc>
              <a:buClr>
                <a:schemeClr val="tx2"/>
              </a:buClr>
            </a:pPr>
            <a:r>
              <a:rPr lang="tr-TR" altLang="en-US" sz="2300" dirty="0"/>
              <a:t>Toz metalürjisi aracılığıyla üretilen Ti-alaşımlı </a:t>
            </a:r>
            <a:r>
              <a:rPr lang="tr-TR" altLang="en-US" sz="2300" dirty="0" err="1"/>
              <a:t>biyomalzemelerin</a:t>
            </a:r>
            <a:r>
              <a:rPr lang="tr-TR" altLang="en-US" sz="2300" dirty="0"/>
              <a:t> aşınma ve korozyon davranışlarının araştırılması</a:t>
            </a:r>
            <a:r>
              <a:rPr lang="en-GB" altLang="en-US" sz="2300" dirty="0"/>
              <a:t>,</a:t>
            </a:r>
            <a:r>
              <a:rPr lang="tr-TR" altLang="en-US" sz="2300" dirty="0"/>
              <a:t> KBÜ-BAP-</a:t>
            </a:r>
            <a:r>
              <a:rPr lang="en-GB" altLang="en-US" sz="2300" dirty="0"/>
              <a:t>2017.</a:t>
            </a:r>
            <a:endParaRPr lang="tr-TR" altLang="en-US" sz="2300" dirty="0"/>
          </a:p>
          <a:p>
            <a:pPr algn="just">
              <a:lnSpc>
                <a:spcPct val="170000"/>
              </a:lnSpc>
              <a:buClr>
                <a:schemeClr val="tx2"/>
              </a:buClr>
            </a:pPr>
            <a:r>
              <a:rPr lang="tr-TR" altLang="en-US" sz="2300" dirty="0"/>
              <a:t>Örtülü ark kaynağı yöntemi aracılığıyla birleştirilmiş basınçlı boru çeliklerinin </a:t>
            </a:r>
            <a:r>
              <a:rPr lang="tr-TR" altLang="en-US" sz="2300" dirty="0" err="1"/>
              <a:t>mikroyapı</a:t>
            </a:r>
            <a:r>
              <a:rPr lang="tr-TR" altLang="en-US" sz="2300" dirty="0"/>
              <a:t> ve mekanik özelliklerinin araştırılması. KBÜ-BAP 2017.</a:t>
            </a:r>
          </a:p>
          <a:p>
            <a:pPr algn="just">
              <a:lnSpc>
                <a:spcPct val="170000"/>
              </a:lnSpc>
              <a:buClr>
                <a:schemeClr val="tx2"/>
              </a:buClr>
            </a:pPr>
            <a:r>
              <a:rPr lang="tr-TR" altLang="en-US" sz="2300" dirty="0"/>
              <a:t>Derece A gemi kanat bağlantısı, mekanik ve metalografik araştırma, KBÜ-BAP-2017. </a:t>
            </a:r>
            <a:endParaRPr lang="en-GB" altLang="en-US" sz="2300" dirty="0"/>
          </a:p>
          <a:p>
            <a:pPr algn="just">
              <a:lnSpc>
                <a:spcPct val="170000"/>
              </a:lnSpc>
              <a:buClr>
                <a:schemeClr val="tx2"/>
              </a:buClr>
            </a:pPr>
            <a:r>
              <a:rPr lang="tr-TR" altLang="en-US" sz="2300" dirty="0" err="1"/>
              <a:t>TiN</a:t>
            </a:r>
            <a:r>
              <a:rPr lang="tr-TR" altLang="en-US" sz="2300" dirty="0"/>
              <a:t> ilavesine sahip toz metalürjisi çelikleri, </a:t>
            </a:r>
            <a:r>
              <a:rPr lang="tr-TR" altLang="en-US" sz="2300" dirty="0" err="1"/>
              <a:t>mikroyapı</a:t>
            </a:r>
            <a:r>
              <a:rPr lang="tr-TR" altLang="en-US" sz="2300" dirty="0"/>
              <a:t> ve mekanik özellikler. KBÜ-BAP-2017.</a:t>
            </a:r>
          </a:p>
        </p:txBody>
      </p:sp>
      <p:pic>
        <p:nvPicPr>
          <p:cNvPr id="5" name="Resim 4">
            <a:extLst>
              <a:ext uri="{FF2B5EF4-FFF2-40B4-BE49-F238E27FC236}">
                <a16:creationId xmlns:a16="http://schemas.microsoft.com/office/drawing/2014/main" id="{476E1F44-A6AA-4C7A-AE6D-91C5D642AB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İş Alanları</a:t>
            </a: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en-GB" dirty="0">
                <a:latin typeface="Times New Roman" pitchFamily="18" charset="0"/>
                <a:cs typeface="Times New Roman" pitchFamily="18" charset="0"/>
              </a:rPr>
              <a:t>Ma</a:t>
            </a:r>
            <a:r>
              <a:rPr lang="tr-TR" dirty="0">
                <a:latin typeface="Times New Roman" pitchFamily="18" charset="0"/>
                <a:cs typeface="Times New Roman" pitchFamily="18" charset="0"/>
              </a:rPr>
              <a:t>kine ve İmalat</a:t>
            </a:r>
            <a:endParaRPr lang="en-GB"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Döküm ve dökümcülük</a:t>
            </a:r>
            <a:endParaRPr lang="en-GB"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Otomotiv</a:t>
            </a:r>
            <a:r>
              <a:rPr lang="en-GB" dirty="0">
                <a:latin typeface="Times New Roman" pitchFamily="18" charset="0"/>
                <a:cs typeface="Times New Roman" pitchFamily="18" charset="0"/>
              </a:rPr>
              <a:t>, </a:t>
            </a:r>
            <a:r>
              <a:rPr lang="tr-TR" dirty="0">
                <a:latin typeface="Times New Roman" pitchFamily="18" charset="0"/>
                <a:cs typeface="Times New Roman" pitchFamily="18" charset="0"/>
              </a:rPr>
              <a:t>savunma</a:t>
            </a:r>
            <a:r>
              <a:rPr lang="en-GB" dirty="0">
                <a:latin typeface="Times New Roman" pitchFamily="18" charset="0"/>
                <a:cs typeface="Times New Roman" pitchFamily="18" charset="0"/>
              </a:rPr>
              <a:t> </a:t>
            </a:r>
            <a:r>
              <a:rPr lang="tr-TR" dirty="0">
                <a:latin typeface="Times New Roman" pitchFamily="18" charset="0"/>
                <a:cs typeface="Times New Roman" pitchFamily="18" charset="0"/>
              </a:rPr>
              <a:t>ve</a:t>
            </a:r>
            <a:r>
              <a:rPr lang="en-GB" dirty="0">
                <a:latin typeface="Times New Roman" pitchFamily="18" charset="0"/>
                <a:cs typeface="Times New Roman" pitchFamily="18" charset="0"/>
              </a:rPr>
              <a:t> </a:t>
            </a:r>
            <a:r>
              <a:rPr lang="tr-TR" dirty="0">
                <a:latin typeface="Times New Roman" pitchFamily="18" charset="0"/>
                <a:cs typeface="Times New Roman" pitchFamily="18" charset="0"/>
              </a:rPr>
              <a:t>havacılık-uzay</a:t>
            </a:r>
            <a:endParaRPr lang="en-GB" dirty="0">
              <a:latin typeface="Times New Roman" pitchFamily="18" charset="0"/>
              <a:cs typeface="Times New Roman" pitchFamily="18" charset="0"/>
            </a:endParaRPr>
          </a:p>
          <a:p>
            <a:pPr>
              <a:buClr>
                <a:schemeClr val="tx2"/>
              </a:buClr>
            </a:pPr>
            <a:r>
              <a:rPr lang="en-GB" dirty="0" err="1">
                <a:latin typeface="Times New Roman" pitchFamily="18" charset="0"/>
                <a:cs typeface="Times New Roman" pitchFamily="18" charset="0"/>
              </a:rPr>
              <a:t>Ele</a:t>
            </a:r>
            <a:r>
              <a:rPr lang="tr-TR" dirty="0" err="1">
                <a:latin typeface="Times New Roman" pitchFamily="18" charset="0"/>
                <a:cs typeface="Times New Roman" pitchFamily="18" charset="0"/>
              </a:rPr>
              <a:t>ktronik</a:t>
            </a:r>
            <a:r>
              <a:rPr lang="tr-TR" dirty="0">
                <a:latin typeface="Times New Roman" pitchFamily="18" charset="0"/>
                <a:cs typeface="Times New Roman" pitchFamily="18" charset="0"/>
              </a:rPr>
              <a:t> malzemeler</a:t>
            </a:r>
            <a:endParaRPr lang="en-GB"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Demir</a:t>
            </a:r>
            <a:r>
              <a:rPr lang="en-GB" dirty="0">
                <a:latin typeface="Times New Roman" pitchFamily="18" charset="0"/>
                <a:cs typeface="Times New Roman" pitchFamily="18" charset="0"/>
              </a:rPr>
              <a:t>-</a:t>
            </a:r>
            <a:r>
              <a:rPr lang="tr-TR" dirty="0">
                <a:latin typeface="Times New Roman" pitchFamily="18" charset="0"/>
                <a:cs typeface="Times New Roman" pitchFamily="18" charset="0"/>
              </a:rPr>
              <a:t>çelik</a:t>
            </a:r>
            <a:endParaRPr lang="en-GB" dirty="0">
              <a:latin typeface="Times New Roman" pitchFamily="18" charset="0"/>
              <a:cs typeface="Times New Roman" pitchFamily="18" charset="0"/>
            </a:endParaRPr>
          </a:p>
          <a:p>
            <a:pPr>
              <a:buClr>
                <a:schemeClr val="tx2"/>
              </a:buClr>
            </a:pPr>
            <a:r>
              <a:rPr lang="en-GB" dirty="0">
                <a:latin typeface="Times New Roman" pitchFamily="18" charset="0"/>
                <a:cs typeface="Times New Roman" pitchFamily="18" charset="0"/>
              </a:rPr>
              <a:t>CNC </a:t>
            </a:r>
            <a:r>
              <a:rPr lang="tr-TR" dirty="0">
                <a:latin typeface="Times New Roman" pitchFamily="18" charset="0"/>
                <a:cs typeface="Times New Roman" pitchFamily="18" charset="0"/>
              </a:rPr>
              <a:t>sistemleri</a:t>
            </a:r>
            <a:endParaRPr lang="en-GB" dirty="0">
              <a:latin typeface="Times New Roman" pitchFamily="18" charset="0"/>
              <a:cs typeface="Times New Roman" pitchFamily="18" charset="0"/>
            </a:endParaRPr>
          </a:p>
          <a:p>
            <a:pPr>
              <a:buClr>
                <a:schemeClr val="tx2"/>
              </a:buClr>
            </a:pPr>
            <a:r>
              <a:rPr lang="en-GB" dirty="0">
                <a:latin typeface="Times New Roman" pitchFamily="18" charset="0"/>
                <a:cs typeface="Times New Roman" pitchFamily="18" charset="0"/>
              </a:rPr>
              <a:t>CAD-CAM-CAE</a:t>
            </a:r>
          </a:p>
          <a:p>
            <a:pPr>
              <a:buClr>
                <a:schemeClr val="tx2"/>
              </a:buClr>
            </a:pPr>
            <a:r>
              <a:rPr lang="tr-TR" dirty="0">
                <a:latin typeface="Times New Roman" pitchFamily="18" charset="0"/>
                <a:cs typeface="Times New Roman" pitchFamily="18" charset="0"/>
              </a:rPr>
              <a:t>Araştırma ve geliştirme merkezleri</a:t>
            </a:r>
          </a:p>
        </p:txBody>
      </p:sp>
      <p:pic>
        <p:nvPicPr>
          <p:cNvPr id="5" name="Resim 4">
            <a:extLst>
              <a:ext uri="{FF2B5EF4-FFF2-40B4-BE49-F238E27FC236}">
                <a16:creationId xmlns:a16="http://schemas.microsoft.com/office/drawing/2014/main" id="{EDB99932-F722-440C-A921-B7918FC376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a:xfrm>
            <a:off x="457200" y="2249424"/>
            <a:ext cx="8795320" cy="4325112"/>
          </a:xfrm>
        </p:spPr>
        <p:txBody>
          <a:bodyPr>
            <a:normAutofit/>
          </a:bodyPr>
          <a:lstStyle/>
          <a:p>
            <a:pPr marL="82296" indent="0" algn="ctr">
              <a:buNone/>
            </a:pPr>
            <a:r>
              <a:rPr lang="tr-TR" sz="3600" dirty="0"/>
              <a:t>İletişim Bilgisi</a:t>
            </a:r>
          </a:p>
          <a:p>
            <a:pPr marL="82296" indent="0">
              <a:buNone/>
            </a:pPr>
            <a:endParaRPr lang="tr-TR" dirty="0"/>
          </a:p>
          <a:p>
            <a:pPr marL="82296" indent="0">
              <a:buNone/>
            </a:pPr>
            <a:r>
              <a:rPr lang="tr-TR" sz="2400" b="1" i="1" dirty="0"/>
              <a:t>Posta adresi:</a:t>
            </a:r>
            <a:r>
              <a:rPr lang="en-GB" sz="2400" b="1" i="1" dirty="0"/>
              <a:t> </a:t>
            </a:r>
            <a:r>
              <a:rPr lang="en-GB" sz="2600" i="1" dirty="0" err="1"/>
              <a:t>Balıklarkayası</a:t>
            </a:r>
            <a:r>
              <a:rPr lang="en-GB" sz="2600" i="1" dirty="0"/>
              <a:t> </a:t>
            </a:r>
            <a:r>
              <a:rPr lang="tr-TR" sz="2600" i="1" dirty="0"/>
              <a:t>M</a:t>
            </a:r>
            <a:r>
              <a:rPr lang="en-GB" sz="2600" i="1" dirty="0" err="1"/>
              <a:t>evkii</a:t>
            </a:r>
            <a:r>
              <a:rPr lang="en-GB" sz="2600" i="1" dirty="0"/>
              <a:t>, Demir </a:t>
            </a:r>
            <a:r>
              <a:rPr lang="en-GB" sz="2600" i="1" dirty="0" err="1"/>
              <a:t>Çelik</a:t>
            </a:r>
            <a:r>
              <a:rPr lang="en-GB" sz="2600" i="1" dirty="0"/>
              <a:t> </a:t>
            </a:r>
            <a:r>
              <a:rPr lang="tr-TR" sz="2600" i="1" dirty="0"/>
              <a:t>K</a:t>
            </a:r>
            <a:r>
              <a:rPr lang="en-GB" sz="2600" i="1" dirty="0" err="1"/>
              <a:t>ampüsü</a:t>
            </a:r>
            <a:r>
              <a:rPr lang="en-GB" sz="2600" i="1" dirty="0"/>
              <a:t>, </a:t>
            </a:r>
            <a:r>
              <a:rPr lang="en-GB" sz="2600" i="1" dirty="0" err="1"/>
              <a:t>Teknoloji</a:t>
            </a:r>
            <a:r>
              <a:rPr lang="en-GB" sz="2600" i="1" dirty="0"/>
              <a:t> </a:t>
            </a:r>
            <a:r>
              <a:rPr lang="en-GB" sz="2600" i="1" dirty="0" err="1"/>
              <a:t>Fakültesi</a:t>
            </a:r>
            <a:r>
              <a:rPr lang="en-GB" sz="2600" i="1" dirty="0"/>
              <a:t> 78050 </a:t>
            </a:r>
            <a:r>
              <a:rPr lang="en-GB" sz="2600" i="1" dirty="0" err="1"/>
              <a:t>Karabük</a:t>
            </a:r>
            <a:r>
              <a:rPr lang="en-GB" sz="2600" i="1" dirty="0"/>
              <a:t>/</a:t>
            </a:r>
            <a:r>
              <a:rPr lang="en-GB" sz="2600" i="1" dirty="0" err="1"/>
              <a:t>Türkiye</a:t>
            </a:r>
            <a:r>
              <a:rPr lang="en-GB" sz="2600" i="1" dirty="0"/>
              <a:t> </a:t>
            </a:r>
            <a:endParaRPr lang="tr-TR" i="1" dirty="0"/>
          </a:p>
          <a:p>
            <a:pPr marL="82296" indent="0">
              <a:buNone/>
            </a:pPr>
            <a:endParaRPr lang="tr-TR" i="1" dirty="0"/>
          </a:p>
          <a:p>
            <a:pPr marL="82296" indent="0">
              <a:buNone/>
            </a:pPr>
            <a:r>
              <a:rPr lang="tr-TR" sz="2400" b="1" i="1" dirty="0"/>
              <a:t>Bölüm web </a:t>
            </a:r>
            <a:r>
              <a:rPr lang="tr-TR" sz="2400" b="1" i="1" dirty="0" err="1"/>
              <a:t>sayfası:</a:t>
            </a:r>
            <a:r>
              <a:rPr lang="tr-TR" sz="2600" i="1" u="sng" dirty="0" err="1">
                <a:solidFill>
                  <a:srgbClr val="0070C0"/>
                </a:solidFill>
              </a:rPr>
              <a:t>teknoloji.karabuk.edu.tr</a:t>
            </a:r>
            <a:r>
              <a:rPr lang="tr-TR" sz="2600" i="1" u="sng" dirty="0">
                <a:solidFill>
                  <a:srgbClr val="0070C0"/>
                </a:solidFill>
              </a:rPr>
              <a:t>/imalat</a:t>
            </a:r>
          </a:p>
          <a:p>
            <a:pPr marL="82296" indent="0">
              <a:buNone/>
            </a:pPr>
            <a:endParaRPr lang="tr-TR" i="1" dirty="0"/>
          </a:p>
          <a:p>
            <a:pPr marL="82296" indent="0">
              <a:buNone/>
            </a:pPr>
            <a:r>
              <a:rPr lang="tr-TR" sz="2400" b="1" i="1" dirty="0"/>
              <a:t>E-mail:</a:t>
            </a:r>
            <a:r>
              <a:rPr lang="tr-TR" sz="2400" i="1" dirty="0"/>
              <a:t> </a:t>
            </a:r>
            <a:r>
              <a:rPr lang="en-GB" sz="2600" i="1" u="sng" dirty="0">
                <a:solidFill>
                  <a:srgbClr val="0070C0"/>
                </a:solidFill>
              </a:rPr>
              <a:t>teknolojifakultesi@karabuk.edu.tr</a:t>
            </a:r>
            <a:endParaRPr lang="tr-TR" sz="2600" i="1" u="sng" dirty="0">
              <a:solidFill>
                <a:srgbClr val="0070C0"/>
              </a:solidFill>
            </a:endParaRP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9963F55-7C78-4B52-8A27-33131A3455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3167877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ENERJİ SİSTEMLERİ MÜHENDİSLİĞİ BÖLÜMÜ</a:t>
            </a:r>
          </a:p>
        </p:txBody>
      </p:sp>
      <p:pic>
        <p:nvPicPr>
          <p:cNvPr id="4" name="Resim 3">
            <a:extLst>
              <a:ext uri="{FF2B5EF4-FFF2-40B4-BE49-F238E27FC236}">
                <a16:creationId xmlns:a16="http://schemas.microsoft.com/office/drawing/2014/main" id="{DC78ECAC-E222-4093-BF61-FD9C7208B5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89" t="-20730" r="-50024" b="-40850"/>
          <a:stretch/>
        </p:blipFill>
        <p:spPr>
          <a:xfrm>
            <a:off x="323528" y="332656"/>
            <a:ext cx="2880320" cy="2636856"/>
          </a:xfrm>
          <a:prstGeom prst="rect">
            <a:avLst/>
          </a:prstGeom>
        </p:spPr>
      </p:pic>
    </p:spTree>
    <p:extLst>
      <p:ext uri="{BB962C8B-B14F-4D97-AF65-F5344CB8AC3E}">
        <p14:creationId xmlns:p14="http://schemas.microsoft.com/office/powerpoint/2010/main" val="2264617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dirty="0"/>
              <a:t>Tarihçe</a:t>
            </a:r>
          </a:p>
          <a:p>
            <a:pPr marL="109728" indent="0">
              <a:buNone/>
            </a:pPr>
            <a:endParaRPr lang="tr-TR" dirty="0"/>
          </a:p>
          <a:p>
            <a:pPr algn="just"/>
            <a:r>
              <a:rPr lang="tr-TR" dirty="0"/>
              <a:t>Bölümün temeli; </a:t>
            </a:r>
            <a:r>
              <a:rPr lang="en-GB" dirty="0"/>
              <a:t>“ </a:t>
            </a:r>
            <a:r>
              <a:rPr lang="tr-TR" dirty="0"/>
              <a:t>Teknik Eğitim Fakültesi</a:t>
            </a:r>
            <a:r>
              <a:rPr lang="en-GB" dirty="0"/>
              <a:t> ” </a:t>
            </a:r>
            <a:r>
              <a:rPr lang="tr-TR" dirty="0" err="1"/>
              <a:t>nin</a:t>
            </a:r>
            <a:r>
              <a:rPr lang="tr-TR" dirty="0"/>
              <a:t> kurulduğu 1992 yılına kadar uzanır.</a:t>
            </a:r>
          </a:p>
          <a:p>
            <a:pPr algn="just"/>
            <a:r>
              <a:rPr lang="tr-TR" dirty="0"/>
              <a:t>2009’da, Teknik Eğitim Fakültesi hükümet tarafından </a:t>
            </a:r>
            <a:r>
              <a:rPr lang="en-GB" dirty="0"/>
              <a:t>“ </a:t>
            </a:r>
            <a:r>
              <a:rPr lang="tr-TR" dirty="0"/>
              <a:t>Teknoloji Fakültesi</a:t>
            </a:r>
            <a:r>
              <a:rPr lang="en-GB" dirty="0"/>
              <a:t> ”</a:t>
            </a:r>
            <a:r>
              <a:rPr lang="tr-TR" dirty="0"/>
              <a:t> ne çevrilmiştir. Enerji Sistemleri Mühendisliği Bölümü; Teknoloji Fakültesinde akademik çalışmalarını başlatan ilk bölümlerden birisiydi.</a:t>
            </a:r>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Enerji Sistemleri Mühendisliği</a:t>
            </a:r>
          </a:p>
        </p:txBody>
      </p:sp>
      <p:pic>
        <p:nvPicPr>
          <p:cNvPr id="5" name="Resim 4">
            <a:extLst>
              <a:ext uri="{FF2B5EF4-FFF2-40B4-BE49-F238E27FC236}">
                <a16:creationId xmlns:a16="http://schemas.microsoft.com/office/drawing/2014/main" id="{68134CD9-8E6A-4D24-84C0-344D37E280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20990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92500" lnSpcReduction="10000"/>
          </a:bodyPr>
          <a:lstStyle/>
          <a:p>
            <a:r>
              <a:rPr lang="tr-TR" kern="1200" dirty="0">
                <a:latin typeface="+mn-lt"/>
                <a:ea typeface="+mn-ea"/>
                <a:cs typeface="+mn-cs"/>
              </a:rPr>
              <a:t>Misyon</a:t>
            </a:r>
          </a:p>
          <a:p>
            <a:pPr marL="109728" indent="0" algn="just">
              <a:buNone/>
            </a:pPr>
            <a:r>
              <a:rPr lang="tr-TR" sz="2400" dirty="0"/>
              <a:t>Misyonumuz; takım çalışmasına yatkın, sorumlu ve çevreye duyarlı olan, endüstri ve araştırma kurumlarının tasarım, üretim, uygulama ve araştırma-geliştirme çalışmalarında başarıyla yer alabilen, problemleri çözmede sistematik bir yaklaşıma sahip olan, Atatürk’ün fikirleri ile uyumlu olarak dünya çapında teorik ve pratik lisans ve yüksek lisans eğitimi ve işyeri stajı vermek suretiyle lider karakterine sahip olan ve ekonomik ve profesyonel ahlak ilkelerine yönelik inanç sahibi olan, modern ve etik değerlere yönelik inanç sahibi olan sosyal ve yaratıcı mühendisleri, uluslararası düzeyde bilgi ve teknoloji üreten araştırma yürütmek suretiyle ulusal endüstrinin problemlerine çözümler bulmak için yetiştirmektir.</a:t>
            </a:r>
          </a:p>
        </p:txBody>
      </p:sp>
      <p:pic>
        <p:nvPicPr>
          <p:cNvPr id="6" name="Resim 5">
            <a:extLst>
              <a:ext uri="{FF2B5EF4-FFF2-40B4-BE49-F238E27FC236}">
                <a16:creationId xmlns:a16="http://schemas.microsoft.com/office/drawing/2014/main" id="{B1B3496A-B2B1-4108-83D4-CEC86830C5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92766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85000" lnSpcReduction="20000"/>
          </a:bodyPr>
          <a:lstStyle/>
          <a:p>
            <a:r>
              <a:rPr lang="tr-TR" sz="3200" kern="1200" dirty="0">
                <a:latin typeface="+mn-lt"/>
                <a:ea typeface="+mn-ea"/>
                <a:cs typeface="+mn-cs"/>
              </a:rPr>
              <a:t>Vizyon</a:t>
            </a:r>
          </a:p>
          <a:p>
            <a:pPr marL="109728" indent="0" algn="just">
              <a:buNone/>
            </a:pPr>
            <a:r>
              <a:rPr lang="tr-TR" sz="2400" dirty="0"/>
              <a:t>Fakültemizin vizyonu; ulusal ve uluslararası bilim ve teknoloji dünyasıyla ve endüstriyle gelişmiş </a:t>
            </a:r>
            <a:r>
              <a:rPr lang="tr-TR" sz="2400" dirty="0" err="1"/>
              <a:t>organizasyonel</a:t>
            </a:r>
            <a:r>
              <a:rPr lang="tr-TR" sz="2400" dirty="0"/>
              <a:t> bağlantılara sahip olan güçlü bir kurumsal kimliğe ve kültüre sahip olan; ulusal ve uluslararası kaliteli üniversitelerin benzer fakülteleri ile eşdeğer eğitim veren bir araştırma kurumu olmaktır. Misyonumuzu gerçekleştirmek için; ülkesine hizmet eden, araştırma, geliştirme, yapı ve eğitim altyapısını sürekli olarak güncelleyen, yaşam boyu eğitim ve öğretim ile birlikte araştırma, modern bilim ve teknolojiyi öncelik edinen akademik personele sahip saygıdeğer ve onaylanan bir araştırma kurumu olmayı amaçlamaktayız. Teknoloji Fakültemizin ders planları ve içerikleri; yetkili mühendislik (MÜDEK-</a:t>
            </a:r>
            <a:r>
              <a:rPr lang="tr-TR" sz="2400" dirty="0" err="1"/>
              <a:t>Association</a:t>
            </a:r>
            <a:r>
              <a:rPr lang="tr-TR" sz="2400" dirty="0"/>
              <a:t> </a:t>
            </a:r>
            <a:r>
              <a:rPr lang="tr-TR" sz="2400" dirty="0" err="1"/>
              <a:t>for</a:t>
            </a:r>
            <a:r>
              <a:rPr lang="tr-TR" sz="2400" dirty="0"/>
              <a:t> Evaluation </a:t>
            </a:r>
            <a:r>
              <a:rPr lang="tr-TR" sz="2400" dirty="0" err="1"/>
              <a:t>and</a:t>
            </a:r>
            <a:r>
              <a:rPr lang="tr-TR" sz="2400" dirty="0"/>
              <a:t> </a:t>
            </a:r>
            <a:r>
              <a:rPr lang="tr-TR" sz="2400" dirty="0" err="1"/>
              <a:t>Accreditation</a:t>
            </a:r>
            <a:r>
              <a:rPr lang="tr-TR" sz="2400" dirty="0"/>
              <a:t> of </a:t>
            </a:r>
            <a:r>
              <a:rPr lang="tr-TR" sz="2400" dirty="0" err="1"/>
              <a:t>Engineering</a:t>
            </a:r>
            <a:r>
              <a:rPr lang="tr-TR" sz="2400" dirty="0"/>
              <a:t> Programs) ve Avrupa (</a:t>
            </a:r>
            <a:r>
              <a:rPr lang="tr-TR" sz="2400" dirty="0" err="1"/>
              <a:t>Erasmus-Socrates</a:t>
            </a:r>
            <a:r>
              <a:rPr lang="tr-TR" sz="2400" dirty="0"/>
              <a:t>) ve ABD (ABET) eğitim programlarının ilkelerini dikkate almak suretiyle, Türk sanayisinin ihtiyaçları ile uyum içerisinde geliştirilmiştir.</a:t>
            </a:r>
          </a:p>
        </p:txBody>
      </p:sp>
      <p:pic>
        <p:nvPicPr>
          <p:cNvPr id="6" name="Resim 5">
            <a:extLst>
              <a:ext uri="{FF2B5EF4-FFF2-40B4-BE49-F238E27FC236}">
                <a16:creationId xmlns:a16="http://schemas.microsoft.com/office/drawing/2014/main" id="{3C12F5E7-0A4B-4E29-AEFC-FCFBEAABB0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54681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457200" y="2209800"/>
            <a:ext cx="7786928" cy="3785652"/>
          </a:xfrm>
          <a:prstGeom prst="rect">
            <a:avLst/>
          </a:prstGeom>
          <a:noFill/>
        </p:spPr>
        <p:txBody>
          <a:bodyPr wrap="square" rtlCol="0">
            <a:spAutoFit/>
          </a:bodyPr>
          <a:lstStyle/>
          <a:p>
            <a:pPr algn="just"/>
            <a:r>
              <a:rPr lang="tr-TR" sz="2000" dirty="0"/>
              <a:t>Enerji Sistemleri Mühendisliği Bölümü, günün iki periyodunda iki programa sahiptir (I. ve II. Öğretim).</a:t>
            </a:r>
          </a:p>
          <a:p>
            <a:pPr algn="just"/>
            <a:endParaRPr lang="tr-TR" sz="2000" dirty="0"/>
          </a:p>
          <a:p>
            <a:pPr algn="just"/>
            <a:r>
              <a:rPr lang="tr-TR" sz="2000" dirty="0"/>
              <a:t>Bölümün eğitim dili </a:t>
            </a:r>
            <a:r>
              <a:rPr lang="tr-TR" sz="2000" dirty="0" err="1"/>
              <a:t>Türkçe’dir</a:t>
            </a:r>
            <a:r>
              <a:rPr lang="tr-TR" sz="2000" dirty="0"/>
              <a:t>.</a:t>
            </a:r>
          </a:p>
          <a:p>
            <a:pPr algn="just"/>
            <a:endParaRPr lang="tr-TR" sz="2000" dirty="0"/>
          </a:p>
          <a:p>
            <a:pPr algn="just"/>
            <a:r>
              <a:rPr lang="tr-TR" sz="2000" dirty="0"/>
              <a:t>Mezun öğrenciler genel bir bilgi düzeyine sahiptirler ve enerji çalışma alanının taleplerini karşılarlar ve diğer meslektaşlarıyla birlikte uluslararası projelerde çalışabilirler. HVAC sistemlerinin, yeni nesil yenilenebilir enerji sistemlerinin, nükleer enerji, hidrojen enerjisi sistemlerinin tasarımı ve bir sistemin verim analizlerinin bilgisi; öğrenciler tarafından öğretim süreleri esnasında elde edilmektedir.</a:t>
            </a:r>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a:xfrm>
            <a:off x="327296" y="1289210"/>
            <a:ext cx="8816704" cy="1066800"/>
          </a:xfrm>
        </p:spPr>
        <p:txBody>
          <a:bodyPr>
            <a:normAutofit fontScale="90000"/>
          </a:bodyPr>
          <a:lstStyle/>
          <a:p>
            <a:r>
              <a:rPr lang="tr-TR" dirty="0"/>
              <a:t>Enerji Sistemleri Mühendisliği Hakkında</a:t>
            </a:r>
          </a:p>
        </p:txBody>
      </p:sp>
      <p:pic>
        <p:nvPicPr>
          <p:cNvPr id="6" name="Resim 5">
            <a:extLst>
              <a:ext uri="{FF2B5EF4-FFF2-40B4-BE49-F238E27FC236}">
                <a16:creationId xmlns:a16="http://schemas.microsoft.com/office/drawing/2014/main" id="{4AAE748B-B688-4C9D-A92E-9388FB817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83418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452749" y="836712"/>
            <a:ext cx="8229600" cy="1066800"/>
          </a:xfrm>
        </p:spPr>
        <p:txBody>
          <a:bodyPr>
            <a:normAutofit fontScale="90000"/>
          </a:bodyPr>
          <a:lstStyle/>
          <a:p>
            <a:pPr algn="ctr"/>
            <a:r>
              <a:rPr lang="tr-TR" dirty="0"/>
              <a:t>Enerji Sistemleri Mühendisliği Hakkında</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2749" y="2060848"/>
            <a:ext cx="8229600" cy="4325112"/>
          </a:xfrm>
        </p:spPr>
        <p:txBody>
          <a:bodyPr/>
          <a:lstStyle/>
          <a:p>
            <a:pPr marL="109728" indent="0">
              <a:buNone/>
            </a:pPr>
            <a:r>
              <a:rPr lang="tr-TR" dirty="0"/>
              <a:t>Uzmanlık Araştırma Alanları</a:t>
            </a:r>
          </a:p>
          <a:p>
            <a:pPr>
              <a:buFont typeface="Wingdings" panose="05000000000000000000" pitchFamily="2" charset="2"/>
              <a:buChar char="Ø"/>
            </a:pPr>
            <a:r>
              <a:rPr lang="tr-TR" dirty="0"/>
              <a:t>Mühendislik Ekonomisi ve Enerji Verimliliği</a:t>
            </a:r>
          </a:p>
          <a:p>
            <a:pPr>
              <a:buFont typeface="Wingdings" panose="05000000000000000000" pitchFamily="2" charset="2"/>
              <a:buChar char="Ø"/>
            </a:pPr>
            <a:r>
              <a:rPr lang="tr-TR" dirty="0"/>
              <a:t>Rüzgar Enerjisi</a:t>
            </a:r>
          </a:p>
          <a:p>
            <a:pPr>
              <a:buFont typeface="Wingdings" panose="05000000000000000000" pitchFamily="2" charset="2"/>
              <a:buChar char="Ø"/>
            </a:pPr>
            <a:r>
              <a:rPr lang="tr-TR" dirty="0"/>
              <a:t>Güneş Enerjisi</a:t>
            </a:r>
          </a:p>
          <a:p>
            <a:pPr>
              <a:buFont typeface="Wingdings" panose="05000000000000000000" pitchFamily="2" charset="2"/>
              <a:buChar char="Ø"/>
            </a:pPr>
            <a:r>
              <a:rPr lang="tr-TR" dirty="0"/>
              <a:t>Soğutma Sistemleri</a:t>
            </a:r>
          </a:p>
          <a:p>
            <a:pPr>
              <a:buFont typeface="Wingdings" panose="05000000000000000000" pitchFamily="2" charset="2"/>
              <a:buChar char="Ø"/>
            </a:pPr>
            <a:r>
              <a:rPr lang="tr-TR" dirty="0"/>
              <a:t>Isıtma, Havalandırma ve Hava Şartlandırma</a:t>
            </a:r>
          </a:p>
          <a:p>
            <a:pPr>
              <a:buFont typeface="Wingdings" panose="05000000000000000000" pitchFamily="2" charset="2"/>
              <a:buChar char="Ø"/>
            </a:pPr>
            <a:r>
              <a:rPr lang="tr-TR" dirty="0"/>
              <a:t>Mekanik Tesisat</a:t>
            </a:r>
          </a:p>
          <a:p>
            <a:pPr>
              <a:buFont typeface="Wingdings" panose="05000000000000000000" pitchFamily="2" charset="2"/>
              <a:buChar char="Ø"/>
            </a:pPr>
            <a:r>
              <a:rPr lang="tr-TR" dirty="0"/>
              <a:t>Yakıt Hücreleri</a:t>
            </a:r>
          </a:p>
          <a:p>
            <a:pPr>
              <a:buFont typeface="Wingdings" panose="05000000000000000000" pitchFamily="2" charset="2"/>
              <a:buChar char="Ø"/>
            </a:pPr>
            <a:r>
              <a:rPr lang="tr-TR" dirty="0" err="1"/>
              <a:t>Hibrit</a:t>
            </a:r>
            <a:r>
              <a:rPr lang="tr-TR" dirty="0"/>
              <a:t> Sistemler</a:t>
            </a:r>
          </a:p>
        </p:txBody>
      </p:sp>
      <p:pic>
        <p:nvPicPr>
          <p:cNvPr id="4" name="Resim 3">
            <a:extLst>
              <a:ext uri="{FF2B5EF4-FFF2-40B4-BE49-F238E27FC236}">
                <a16:creationId xmlns:a16="http://schemas.microsoft.com/office/drawing/2014/main" id="{2A33ABEC-918B-48A1-BF1A-BF2FBB7DB0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847408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a:solidFill>
                  <a:schemeClr val="tx1"/>
                </a:solidFill>
              </a:rPr>
              <a:t>Teknoloji Fakültesinin Misyonu</a:t>
            </a:r>
          </a:p>
        </p:txBody>
      </p:sp>
      <p:sp>
        <p:nvSpPr>
          <p:cNvPr id="4" name="İçerik Yer Tutucusu 3"/>
          <p:cNvSpPr>
            <a:spLocks noGrp="1"/>
          </p:cNvSpPr>
          <p:nvPr>
            <p:ph idx="1"/>
          </p:nvPr>
        </p:nvSpPr>
        <p:spPr>
          <a:xfrm>
            <a:off x="323528" y="1556792"/>
            <a:ext cx="8496944" cy="5112568"/>
          </a:xfrm>
        </p:spPr>
        <p:txBody>
          <a:bodyPr>
            <a:normAutofit lnSpcReduction="10000"/>
          </a:bodyPr>
          <a:lstStyle/>
          <a:p>
            <a:r>
              <a:rPr lang="tr-TR" dirty="0"/>
              <a:t>Üretken olmak</a:t>
            </a:r>
          </a:p>
          <a:p>
            <a:r>
              <a:rPr lang="tr-TR" dirty="0"/>
              <a:t>Yetkin olmak</a:t>
            </a:r>
          </a:p>
          <a:p>
            <a:r>
              <a:rPr lang="tr-TR" dirty="0"/>
              <a:t>Profesyonel anlayışa sahip olmak</a:t>
            </a:r>
          </a:p>
          <a:p>
            <a:r>
              <a:rPr lang="tr-TR" dirty="0"/>
              <a:t>İyi bir araştırmacı olmak</a:t>
            </a:r>
          </a:p>
          <a:p>
            <a:r>
              <a:rPr lang="tr-TR" dirty="0"/>
              <a:t>Teorik bilginin yanı sıra iyi bir biçimde uygulama becerisine sahip olmak</a:t>
            </a:r>
          </a:p>
          <a:p>
            <a:r>
              <a:rPr lang="tr-TR" dirty="0"/>
              <a:t>Sanayide iyi bir performans göstermek</a:t>
            </a:r>
          </a:p>
          <a:p>
            <a:r>
              <a:rPr lang="tr-TR" dirty="0"/>
              <a:t>Yeni ve yenilikçi ürünler tasarlamak</a:t>
            </a:r>
          </a:p>
          <a:p>
            <a:r>
              <a:rPr lang="tr-TR" dirty="0"/>
              <a:t>Araştırma ve geliştirme faaliyetlerinde yer almak</a:t>
            </a:r>
          </a:p>
          <a:p>
            <a:r>
              <a:rPr lang="tr-TR" dirty="0"/>
              <a:t>Çevreye ve topluma karşı duyarlı olmak</a:t>
            </a:r>
          </a:p>
          <a:p>
            <a:r>
              <a:rPr lang="tr-TR" dirty="0"/>
              <a:t>Etik bilince sahip olmak</a:t>
            </a:r>
          </a:p>
          <a:p>
            <a:r>
              <a:rPr lang="tr-TR" dirty="0"/>
              <a:t>Sorumluluk almak</a:t>
            </a:r>
          </a:p>
        </p:txBody>
      </p:sp>
    </p:spTree>
    <p:extLst>
      <p:ext uri="{BB962C8B-B14F-4D97-AF65-F5344CB8AC3E}">
        <p14:creationId xmlns:p14="http://schemas.microsoft.com/office/powerpoint/2010/main" val="3247809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92500" lnSpcReduction="10000"/>
          </a:bodyPr>
          <a:lstStyle/>
          <a:p>
            <a:pPr marL="109728" indent="0">
              <a:buNone/>
            </a:pPr>
            <a:r>
              <a:rPr lang="tr-TR" dirty="0"/>
              <a:t>Ders Kredileri (AKTS)</a:t>
            </a:r>
          </a:p>
          <a:p>
            <a:r>
              <a:rPr lang="tr-TR" dirty="0"/>
              <a:t>Seçmeli Dersler: 55 </a:t>
            </a:r>
          </a:p>
          <a:p>
            <a:pPr lvl="1"/>
            <a:r>
              <a:rPr lang="tr-TR" dirty="0">
                <a:solidFill>
                  <a:schemeClr val="tx1"/>
                </a:solidFill>
              </a:rPr>
              <a:t>Teknik Seçmeli Dersler: 47 </a:t>
            </a:r>
          </a:p>
          <a:p>
            <a:pPr lvl="1"/>
            <a:r>
              <a:rPr lang="tr-TR" dirty="0">
                <a:solidFill>
                  <a:schemeClr val="tx1"/>
                </a:solidFill>
              </a:rPr>
              <a:t>Sosyal Seçmeli Dersler:  8 </a:t>
            </a:r>
          </a:p>
          <a:p>
            <a:r>
              <a:rPr lang="tr-TR" dirty="0"/>
              <a:t>Temel Dersler: 35 	</a:t>
            </a:r>
            <a:endParaRPr lang="en-US" dirty="0"/>
          </a:p>
          <a:p>
            <a:r>
              <a:rPr lang="tr-TR" dirty="0"/>
              <a:t>Mühendislik Dersleri:   115 </a:t>
            </a:r>
          </a:p>
          <a:p>
            <a:r>
              <a:rPr lang="tr-TR" dirty="0"/>
              <a:t>Alan Dersleri:  35 </a:t>
            </a:r>
          </a:p>
          <a:p>
            <a:r>
              <a:rPr lang="tr-TR" dirty="0"/>
              <a:t>Toplam Krediler: 240 </a:t>
            </a:r>
          </a:p>
          <a:p>
            <a:r>
              <a:rPr lang="tr-TR" dirty="0"/>
              <a:t>Teorik Derslerin Kredileri: 150</a:t>
            </a:r>
          </a:p>
          <a:p>
            <a:r>
              <a:rPr lang="tr-TR" dirty="0"/>
              <a:t>Uygulamalı Derslerin Kredileri: 90</a:t>
            </a:r>
          </a:p>
          <a:p>
            <a:endParaRPr lang="tr-TR" dirty="0"/>
          </a:p>
          <a:p>
            <a:endParaRPr lang="tr-TR" dirty="0"/>
          </a:p>
          <a:p>
            <a:endParaRPr lang="tr-TR" dirty="0"/>
          </a:p>
        </p:txBody>
      </p:sp>
      <p:pic>
        <p:nvPicPr>
          <p:cNvPr id="6" name="Resim 5">
            <a:extLst>
              <a:ext uri="{FF2B5EF4-FFF2-40B4-BE49-F238E27FC236}">
                <a16:creationId xmlns:a16="http://schemas.microsoft.com/office/drawing/2014/main" id="{483CB2FF-F3F4-4D46-BD78-1CAB846C97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062528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lstStyle/>
          <a:p>
            <a:r>
              <a:rPr lang="tr-TR" dirty="0"/>
              <a:t>Çift </a:t>
            </a:r>
            <a:r>
              <a:rPr lang="tr-TR" dirty="0" err="1"/>
              <a:t>Anadal</a:t>
            </a:r>
            <a:r>
              <a:rPr lang="tr-TR" dirty="0"/>
              <a:t> Programları</a:t>
            </a:r>
          </a:p>
          <a:p>
            <a:pPr marL="109728" indent="0">
              <a:buNone/>
            </a:pPr>
            <a:endParaRPr lang="tr-TR" dirty="0"/>
          </a:p>
          <a:p>
            <a:pPr lvl="0">
              <a:buClr>
                <a:srgbClr val="E66C7D"/>
              </a:buClr>
            </a:pPr>
            <a:r>
              <a:rPr lang="tr-TR" sz="2400" dirty="0"/>
              <a:t>Makine Mühendisliği</a:t>
            </a:r>
          </a:p>
          <a:p>
            <a:pPr lvl="0">
              <a:buClr>
                <a:srgbClr val="E66C7D"/>
              </a:buClr>
            </a:pPr>
            <a:r>
              <a:rPr lang="tr-TR" sz="2400" dirty="0"/>
              <a:t>İmalat Mühendisliği</a:t>
            </a:r>
          </a:p>
          <a:p>
            <a:pPr lvl="0">
              <a:buClr>
                <a:srgbClr val="E66C7D"/>
              </a:buClr>
            </a:pPr>
            <a:r>
              <a:rPr lang="tr-TR" sz="2400" dirty="0" err="1"/>
              <a:t>Mekatronik</a:t>
            </a:r>
            <a:r>
              <a:rPr lang="tr-TR" sz="2400" dirty="0"/>
              <a:t> Mühendisliği</a:t>
            </a:r>
          </a:p>
          <a:p>
            <a:pPr lvl="0">
              <a:buClr>
                <a:srgbClr val="E66C7D"/>
              </a:buClr>
            </a:pPr>
            <a:r>
              <a:rPr lang="tr-TR" sz="2400" dirty="0"/>
              <a:t>Endüstriyel Tasarım Mühendisliği</a:t>
            </a:r>
          </a:p>
          <a:p>
            <a:endParaRPr lang="tr-TR" dirty="0"/>
          </a:p>
          <a:p>
            <a:endParaRPr lang="tr-TR" dirty="0"/>
          </a:p>
        </p:txBody>
      </p:sp>
      <p:pic>
        <p:nvPicPr>
          <p:cNvPr id="5" name="Resim 4">
            <a:extLst>
              <a:ext uri="{FF2B5EF4-FFF2-40B4-BE49-F238E27FC236}">
                <a16:creationId xmlns:a16="http://schemas.microsoft.com/office/drawing/2014/main" id="{8BFF1FF6-7FD8-40D3-BF45-6A3B8A3569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60234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7" name="Content Placeholder 2">
            <a:extLst>
              <a:ext uri="{FF2B5EF4-FFF2-40B4-BE49-F238E27FC236}">
                <a16:creationId xmlns:a16="http://schemas.microsoft.com/office/drawing/2014/main" id="{F145D0B7-1208-496C-AA96-E074E02871CD}"/>
              </a:ext>
            </a:extLst>
          </p:cNvPr>
          <p:cNvSpPr>
            <a:spLocks noGrp="1"/>
          </p:cNvSpPr>
          <p:nvPr>
            <p:ph idx="1"/>
          </p:nvPr>
        </p:nvSpPr>
        <p:spPr>
          <a:xfrm>
            <a:off x="457200" y="2249424"/>
            <a:ext cx="8229600" cy="4325112"/>
          </a:xfrm>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a:t>
            </a:r>
            <a:r>
              <a:rPr lang="en-GB" dirty="0"/>
              <a:t> De</a:t>
            </a:r>
            <a:r>
              <a:rPr lang="tr-TR" dirty="0" err="1"/>
              <a:t>recesi</a:t>
            </a:r>
            <a:endParaRPr lang="en-GB" dirty="0"/>
          </a:p>
          <a:p>
            <a:pPr lvl="1"/>
            <a:r>
              <a:rPr lang="tr-TR" dirty="0">
                <a:solidFill>
                  <a:schemeClr val="tx1"/>
                </a:solidFill>
              </a:rPr>
              <a:t>Enerji Sistemleri Mühendisliği</a:t>
            </a:r>
            <a:r>
              <a:rPr lang="tr-TR" dirty="0">
                <a:solidFill>
                  <a:srgbClr val="00B050"/>
                </a:solidFill>
              </a:rPr>
              <a:t>	</a:t>
            </a: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CA6E32E1-B0ED-4654-9556-2C08CDD14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393910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92500" lnSpcReduction="10000"/>
          </a:bodyPr>
          <a:lstStyle/>
          <a:p>
            <a:r>
              <a:rPr lang="tr-TR" dirty="0"/>
              <a:t>Akademik personel</a:t>
            </a:r>
          </a:p>
          <a:p>
            <a:endParaRPr lang="tr-TR" dirty="0"/>
          </a:p>
          <a:p>
            <a:pPr>
              <a:lnSpc>
                <a:spcPct val="120000"/>
              </a:lnSpc>
            </a:pPr>
            <a:r>
              <a:rPr lang="tr-TR" dirty="0"/>
              <a:t>Profesör Sayısı : 5</a:t>
            </a:r>
          </a:p>
          <a:p>
            <a:pPr>
              <a:lnSpc>
                <a:spcPct val="120000"/>
              </a:lnSpc>
            </a:pPr>
            <a:r>
              <a:rPr lang="tr-TR" dirty="0"/>
              <a:t>Doçent Sayısı: 5</a:t>
            </a:r>
          </a:p>
          <a:p>
            <a:pPr>
              <a:lnSpc>
                <a:spcPct val="120000"/>
              </a:lnSpc>
            </a:pPr>
            <a:r>
              <a:rPr lang="tr-TR" dirty="0"/>
              <a:t>Dr. Öğretim Üyesi Sayısı: 2</a:t>
            </a:r>
          </a:p>
          <a:p>
            <a:pPr>
              <a:lnSpc>
                <a:spcPct val="120000"/>
              </a:lnSpc>
            </a:pPr>
            <a:r>
              <a:rPr lang="tr-TR" dirty="0"/>
              <a:t>Araştırma Görevlisi Sayısı: 2</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F2DE821A-D51D-40C8-9A10-337FF3ED50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171840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Yönetim</a:t>
            </a: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4005064"/>
            <a:ext cx="1161000" cy="1548000"/>
          </a:xfrm>
          <a:prstGeom prst="rect">
            <a:avLst/>
          </a:prstGeom>
        </p:spPr>
      </p:pic>
      <p:sp>
        <p:nvSpPr>
          <p:cNvPr id="8" name="7 Metin kutusu"/>
          <p:cNvSpPr txBox="1"/>
          <p:nvPr/>
        </p:nvSpPr>
        <p:spPr>
          <a:xfrm>
            <a:off x="3241680" y="3857628"/>
            <a:ext cx="2448234"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Doç. Dr. Bahadır ACAR</a:t>
            </a:r>
          </a:p>
          <a:p>
            <a:pPr algn="ctr"/>
            <a:r>
              <a:rPr lang="tr-TR" dirty="0">
                <a:latin typeface="Times New Roman" pitchFamily="18" charset="0"/>
                <a:cs typeface="Times New Roman" pitchFamily="18" charset="0"/>
              </a:rPr>
              <a:t>Bölüm Başkanı</a:t>
            </a:r>
          </a:p>
        </p:txBody>
      </p:sp>
      <p:sp>
        <p:nvSpPr>
          <p:cNvPr id="9" name="8 Metin kutusu"/>
          <p:cNvSpPr txBox="1"/>
          <p:nvPr/>
        </p:nvSpPr>
        <p:spPr>
          <a:xfrm>
            <a:off x="447256" y="5643578"/>
            <a:ext cx="3083858"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Dr. Öğretim Üyesi Şafak ATAŞ</a:t>
            </a:r>
          </a:p>
          <a:p>
            <a:pPr algn="ctr"/>
            <a:r>
              <a:rPr lang="tr-TR" dirty="0">
                <a:latin typeface="Times New Roman" pitchFamily="18" charset="0"/>
                <a:cs typeface="Times New Roman" pitchFamily="18" charset="0"/>
              </a:rPr>
              <a:t>Bölüm Başkan Yardımcısı</a:t>
            </a:r>
          </a:p>
        </p:txBody>
      </p:sp>
      <p:pic>
        <p:nvPicPr>
          <p:cNvPr id="1028" name="Picture 4" descr="C:\Documents and Settings\volkan\Desktop\ataş.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3984625"/>
            <a:ext cx="1276350" cy="1676400"/>
          </a:xfrm>
          <a:prstGeom prst="rect">
            <a:avLst/>
          </a:prstGeom>
          <a:noFill/>
          <a:extLst>
            <a:ext uri="{909E8E84-426E-40DD-AFC4-6F175D3DCCD1}">
              <a14:hiddenFill xmlns:a14="http://schemas.microsoft.com/office/drawing/2010/main">
                <a:solidFill>
                  <a:srgbClr val="FFFFFF"/>
                </a:solidFill>
              </a14:hiddenFill>
            </a:ext>
          </a:extLst>
        </p:spPr>
      </p:pic>
      <p:sp>
        <p:nvSpPr>
          <p:cNvPr id="11" name="8 Metin kutusu">
            <a:extLst>
              <a:ext uri="{FF2B5EF4-FFF2-40B4-BE49-F238E27FC236}">
                <a16:creationId xmlns:a16="http://schemas.microsoft.com/office/drawing/2014/main" id="{EFEA9334-6508-4577-9C1C-E1B42DF53490}"/>
              </a:ext>
            </a:extLst>
          </p:cNvPr>
          <p:cNvSpPr txBox="1"/>
          <p:nvPr/>
        </p:nvSpPr>
        <p:spPr>
          <a:xfrm>
            <a:off x="5159083" y="5606164"/>
            <a:ext cx="3506217"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Dr. Öğretim Üyesi. Ahmet CANAN</a:t>
            </a:r>
          </a:p>
          <a:p>
            <a:pPr algn="ctr"/>
            <a:r>
              <a:rPr lang="tr-TR" dirty="0">
                <a:latin typeface="Times New Roman" pitchFamily="18" charset="0"/>
                <a:cs typeface="Times New Roman" pitchFamily="18" charset="0"/>
              </a:rPr>
              <a:t>Bölüm Başkan Yardımcısı</a:t>
            </a:r>
          </a:p>
        </p:txBody>
      </p:sp>
      <p:pic>
        <p:nvPicPr>
          <p:cNvPr id="3" name="Resim 2">
            <a:extLst>
              <a:ext uri="{FF2B5EF4-FFF2-40B4-BE49-F238E27FC236}">
                <a16:creationId xmlns:a16="http://schemas.microsoft.com/office/drawing/2014/main" id="{189FDC8F-C5C2-4871-8200-F0DE7D52D87D}"/>
              </a:ext>
            </a:extLst>
          </p:cNvPr>
          <p:cNvPicPr>
            <a:picLocks noChangeAspect="1"/>
          </p:cNvPicPr>
          <p:nvPr/>
        </p:nvPicPr>
        <p:blipFill>
          <a:blip r:embed="rId4"/>
          <a:stretch>
            <a:fillRect/>
          </a:stretch>
        </p:blipFill>
        <p:spPr>
          <a:xfrm>
            <a:off x="3865422" y="2309628"/>
            <a:ext cx="1230589" cy="1578279"/>
          </a:xfrm>
          <a:prstGeom prst="rect">
            <a:avLst/>
          </a:prstGeom>
        </p:spPr>
      </p:pic>
      <p:pic>
        <p:nvPicPr>
          <p:cNvPr id="14" name="Resim 13">
            <a:extLst>
              <a:ext uri="{FF2B5EF4-FFF2-40B4-BE49-F238E27FC236}">
                <a16:creationId xmlns:a16="http://schemas.microsoft.com/office/drawing/2014/main" id="{C05BE705-7549-486E-8757-CA8DB59879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69262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291559" cy="400110"/>
          </a:xfrm>
          <a:prstGeom prst="rect">
            <a:avLst/>
          </a:prstGeom>
          <a:noFill/>
        </p:spPr>
        <p:txBody>
          <a:bodyPr wrap="none" rtlCol="0">
            <a:spAutoFit/>
          </a:bodyPr>
          <a:lstStyle/>
          <a:p>
            <a:r>
              <a:rPr lang="tr-TR" sz="2000" b="1" dirty="0">
                <a:cs typeface="Times New Roman" pitchFamily="18" charset="0"/>
              </a:rPr>
              <a:t>Prof.Dr.MEHMET ÖZKAYMAK</a:t>
            </a:r>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mozkaymak@karabuk.edu.tr</a:t>
            </a:r>
          </a:p>
          <a:p>
            <a:r>
              <a:rPr lang="tr-TR" dirty="0">
                <a:cs typeface="Times New Roman" pitchFamily="18" charset="0"/>
              </a:rPr>
              <a:t>Telefon:+90 370 418 71 00 / 1300</a:t>
            </a:r>
          </a:p>
          <a:p>
            <a:r>
              <a:rPr lang="tr-TR" dirty="0">
                <a:cs typeface="Times New Roman" pitchFamily="18" charset="0"/>
              </a:rPr>
              <a:t>Adres</a:t>
            </a:r>
            <a:r>
              <a:rPr lang="tr-TR" dirty="0"/>
              <a:t>: Karabuk / TÜRKİYE</a:t>
            </a:r>
          </a:p>
          <a:p>
            <a:endParaRPr lang="tr-TR" dirty="0"/>
          </a:p>
        </p:txBody>
      </p:sp>
      <p:sp>
        <p:nvSpPr>
          <p:cNvPr id="14" name="13 Metin kutusu"/>
          <p:cNvSpPr txBox="1"/>
          <p:nvPr/>
        </p:nvSpPr>
        <p:spPr>
          <a:xfrm>
            <a:off x="428597" y="3571877"/>
            <a:ext cx="7815811" cy="1015663"/>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r>
              <a:rPr lang="tr-TR" sz="2000" dirty="0"/>
              <a:t>Enerji Verimliliği, Isıl Enerji Sistemleri, </a:t>
            </a:r>
            <a:r>
              <a:rPr lang="tr-TR" sz="2000" dirty="0" err="1"/>
              <a:t>Ekserji</a:t>
            </a:r>
            <a:r>
              <a:rPr lang="tr-TR" sz="2000" dirty="0"/>
              <a:t>, Yenilenebilir Enerji Kaynakları</a:t>
            </a:r>
            <a:endParaRPr lang="tr-TR" sz="2000" b="1" u="sng" dirty="0">
              <a:latin typeface="Times New Roman" pitchFamily="18" charset="0"/>
              <a:cs typeface="Times New Roman" pitchFamily="18" charset="0"/>
            </a:endParaRPr>
          </a:p>
        </p:txBody>
      </p:sp>
      <p:sp>
        <p:nvSpPr>
          <p:cNvPr id="15" name="14 Metin kutusu"/>
          <p:cNvSpPr txBox="1"/>
          <p:nvPr/>
        </p:nvSpPr>
        <p:spPr>
          <a:xfrm>
            <a:off x="841091" y="4847148"/>
            <a:ext cx="7715304" cy="1908215"/>
          </a:xfrm>
          <a:prstGeom prst="rect">
            <a:avLst/>
          </a:prstGeom>
          <a:noFill/>
        </p:spPr>
        <p:txBody>
          <a:bodyPr wrap="square" rtlCol="0">
            <a:spAutoFit/>
          </a:bodyPr>
          <a:lstStyle/>
          <a:p>
            <a:pPr lvl="0" algn="ctr"/>
            <a:r>
              <a:rPr lang="tr-TR" sz="2000" b="1" u="sng" dirty="0">
                <a:cs typeface="Times New Roman" pitchFamily="18" charset="0"/>
              </a:rPr>
              <a:t>Son Akademik Çalışmalar</a:t>
            </a:r>
            <a:endParaRPr lang="en-GB" sz="2000" b="1" u="sng" dirty="0">
              <a:cs typeface="Times New Roman" pitchFamily="18" charset="0"/>
            </a:endParaRPr>
          </a:p>
          <a:p>
            <a:r>
              <a:rPr lang="tr-TR" sz="1400" dirty="0"/>
              <a:t>Özkaymak, M., Tabak, A., Canan, A., Aksay, M. V., İnanç, Ö., &amp; Eruz, Ü. G. (2017). Efficiency And Investment Comparison of Monocrystalline, Polycrystalline, and Thin Film Solar Panel Types at Karabuk Conditions. </a:t>
            </a:r>
            <a:r>
              <a:rPr lang="tr-TR" sz="1400" i="1" dirty="0"/>
              <a:t>I-Manager’s Journal on Power Systems Engineering</a:t>
            </a:r>
            <a:r>
              <a:rPr lang="tr-TR" sz="1400" dirty="0"/>
              <a:t>, </a:t>
            </a:r>
            <a:r>
              <a:rPr lang="tr-TR" sz="1400" i="1" dirty="0"/>
              <a:t>5</a:t>
            </a:r>
            <a:r>
              <a:rPr lang="tr-TR" sz="1400" dirty="0"/>
              <a:t>(3), 1–9.</a:t>
            </a:r>
          </a:p>
          <a:p>
            <a:endParaRPr lang="en-GB" sz="1400" dirty="0"/>
          </a:p>
          <a:p>
            <a:r>
              <a:rPr lang="tr-TR" sz="1400" dirty="0"/>
              <a:t>Özkaymak, M., Ceylan, M. A., Okutan, H. C., Atakul, H., Engin, B., Çoşkun, T., &amp; İnanç, Ö. (2017). CO</a:t>
            </a:r>
            <a:r>
              <a:rPr lang="tr-TR" sz="1400" baseline="-25000" dirty="0"/>
              <a:t>2</a:t>
            </a:r>
            <a:r>
              <a:rPr lang="tr-TR" sz="1400" dirty="0"/>
              <a:t> Emission During The Combustion Of Orhaneli Lignite Coal” World Journal Of Engineering, </a:t>
            </a:r>
            <a:r>
              <a:rPr lang="tr-TR" sz="1400" i="1" dirty="0"/>
              <a:t>14</a:t>
            </a:r>
            <a:r>
              <a:rPr lang="tr-TR" sz="1400" dirty="0"/>
              <a:t>(1), 27–34.</a:t>
            </a:r>
            <a:endParaRPr lang="en-GB"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1999290"/>
            <a:ext cx="12858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2AC5697A-79BB-42A9-8EDE-502AB169F0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987843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542958" cy="400110"/>
          </a:xfrm>
          <a:prstGeom prst="rect">
            <a:avLst/>
          </a:prstGeom>
          <a:noFill/>
        </p:spPr>
        <p:txBody>
          <a:bodyPr wrap="none" rtlCol="0">
            <a:spAutoFit/>
          </a:bodyPr>
          <a:lstStyle/>
          <a:p>
            <a:r>
              <a:rPr lang="tr-TR" sz="2000" b="1" dirty="0"/>
              <a:t>Prof.Dr. </a:t>
            </a:r>
            <a:r>
              <a:rPr lang="en-GB" sz="2000" b="1" dirty="0"/>
              <a:t>SEZAYİ YILMAZ</a:t>
            </a:r>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syilmaz@karabuk.edu.tr</a:t>
            </a:r>
          </a:p>
          <a:p>
            <a:r>
              <a:rPr lang="tr-TR" dirty="0">
                <a:cs typeface="Times New Roman" pitchFamily="18" charset="0"/>
              </a:rPr>
              <a:t>Telefon:+90 370 418 71 00 / 1013</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lvl="0" algn="ctr"/>
            <a:r>
              <a:rPr lang="tr-TR" sz="2000" dirty="0"/>
              <a:t>Güneş Enerjisi, Alternatif Enerji Kaynakları, Isıl Enerji Sistemleri</a:t>
            </a:r>
            <a:endParaRPr lang="en-GB" sz="2000" dirty="0"/>
          </a:p>
          <a:p>
            <a:pPr algn="ctr"/>
            <a:endParaRPr lang="tr-TR" sz="2000" dirty="0"/>
          </a:p>
          <a:p>
            <a:pPr algn="ctr"/>
            <a:endParaRPr lang="tr-TR" sz="2000" b="1" u="sng"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5" y="1988121"/>
            <a:ext cx="1173152" cy="158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971600" y="4895315"/>
            <a:ext cx="7488832" cy="2062103"/>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r>
              <a:rPr lang="tr-TR" sz="1200" dirty="0"/>
              <a:t>A.</a:t>
            </a:r>
            <a:r>
              <a:rPr lang="en-GB" sz="1200" dirty="0"/>
              <a:t>E. GÜREL, İ. CEYLAN, and S. YILMAZ, “Thermodynamıc analysıs of PID controlled fluıdızed bed dryer wıth parabolıc trough collector,” </a:t>
            </a:r>
            <a:r>
              <a:rPr lang="en-GB" sz="1200" i="1" dirty="0"/>
              <a:t>International Journal of Exergy</a:t>
            </a:r>
            <a:r>
              <a:rPr lang="en-GB" sz="1200" dirty="0"/>
              <a:t>, pp. 0–0, 2015.</a:t>
            </a:r>
            <a:endParaRPr lang="tr-TR" sz="1200" dirty="0"/>
          </a:p>
          <a:p>
            <a:pPr lvl="0" algn="ctr"/>
            <a:r>
              <a:rPr lang="en-GB" sz="1200" dirty="0"/>
              <a:t>A. E. GÜREL, İ. CEYLAN, and S. YILMAZ, “Pompalı ve Parabolik Oluklu Güneş Kollektörlü Akışkan Yataklı Kurutucuların Deneysel Analizi,” </a:t>
            </a:r>
            <a:r>
              <a:rPr lang="en-GB" sz="1200" i="1" dirty="0"/>
              <a:t>journal  of Thermal Science and Technology  </a:t>
            </a:r>
            <a:r>
              <a:rPr lang="en-GB" sz="1200" dirty="0"/>
              <a:t>, pp. 0–0, 2015.</a:t>
            </a:r>
            <a:endParaRPr lang="tr-TR" sz="1200" dirty="0"/>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3" name="Resim 12">
            <a:extLst>
              <a:ext uri="{FF2B5EF4-FFF2-40B4-BE49-F238E27FC236}">
                <a16:creationId xmlns:a16="http://schemas.microsoft.com/office/drawing/2014/main" id="{EE0C97DD-415A-4543-A79F-DDF0677EBE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982755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076757" cy="400110"/>
          </a:xfrm>
          <a:prstGeom prst="rect">
            <a:avLst/>
          </a:prstGeom>
          <a:noFill/>
        </p:spPr>
        <p:txBody>
          <a:bodyPr wrap="none" rtlCol="0">
            <a:spAutoFit/>
          </a:bodyPr>
          <a:lstStyle/>
          <a:p>
            <a:r>
              <a:rPr lang="tr-TR" sz="2000" b="1" dirty="0"/>
              <a:t>Prof.Dr. ZİYADDİN RECEBLİ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zrecebli@karabuk.edu.tr</a:t>
            </a:r>
          </a:p>
          <a:p>
            <a:r>
              <a:rPr lang="tr-TR" dirty="0">
                <a:cs typeface="Times New Roman" pitchFamily="18" charset="0"/>
              </a:rPr>
              <a:t>Telefon:+90 370 418 71 00 / 1333</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r>
              <a:rPr lang="tr-TR" sz="2000" dirty="0"/>
              <a:t>Termodinamik, Isı Transferi, Akışkanlar Mekaniği</a:t>
            </a:r>
            <a:endParaRPr lang="tr-TR" sz="2000" b="1" u="sng" dirty="0">
              <a:cs typeface="Times New Roman" pitchFamily="18" charset="0"/>
            </a:endParaRP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827584" y="4442336"/>
            <a:ext cx="7488832" cy="1938992"/>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just"/>
            <a:r>
              <a:rPr lang="en-GB" sz="1200" dirty="0"/>
              <a:t>S. SELİMLİ, Z. RECEBLİ, and E. ARCAKLIOĞLU, “Electrical field effect on three dimensional magnetohydrodynamic pipe flow  a CFD study,” </a:t>
            </a:r>
            <a:r>
              <a:rPr lang="en-GB" sz="1200" i="1" dirty="0"/>
              <a:t>Progress in Computational Fluid Dynamics, An International Journal</a:t>
            </a:r>
            <a:r>
              <a:rPr lang="en-GB" sz="1200" dirty="0"/>
              <a:t>, vol. 16, no. 4, pp. 261–270, Jan. 2016</a:t>
            </a:r>
            <a:r>
              <a:rPr lang="en-GB" sz="2000" dirty="0"/>
              <a:t>.</a:t>
            </a:r>
            <a:endParaRPr lang="tr-TR" sz="2000" dirty="0"/>
          </a:p>
          <a:p>
            <a:pPr lvl="0" algn="just"/>
            <a:r>
              <a:rPr lang="en-GB" sz="1200" dirty="0"/>
              <a:t>S. SELİMLİ, Z. RECEBLİ, and S. Ülker, “Solar Vacuum Tube Iitegrated Seawater Desalinization  an Experimental Study,” </a:t>
            </a:r>
            <a:r>
              <a:rPr lang="en-GB" sz="1200" i="1" dirty="0"/>
              <a:t>Scientific Journal Facta Universitatis, Series Mechanical Engineering,</a:t>
            </a:r>
            <a:r>
              <a:rPr lang="en-GB" sz="1200" dirty="0"/>
              <a:t> vol. 14, no. 1, pp. 113–120, Apr. 201</a:t>
            </a:r>
            <a:r>
              <a:rPr lang="tr-TR" sz="1200" dirty="0"/>
              <a:t>6</a:t>
            </a:r>
            <a:endParaRPr lang="tr-TR" sz="1200" b="1" u="sng" dirty="0">
              <a:cs typeface="Times New Roman" pitchFamily="18" charset="0"/>
            </a:endParaRPr>
          </a:p>
          <a:p>
            <a:pPr lvl="0" algn="ctr"/>
            <a:endParaRPr lang="en-GB" sz="2000" b="1" u="sng" dirty="0">
              <a:solidFill>
                <a:prstClr val="black"/>
              </a:solidFill>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91" y="2000240"/>
            <a:ext cx="1177133" cy="151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488C117A-B144-4418-8985-258A1D8C30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120853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482043" cy="400110"/>
          </a:xfrm>
          <a:prstGeom prst="rect">
            <a:avLst/>
          </a:prstGeom>
          <a:noFill/>
        </p:spPr>
        <p:txBody>
          <a:bodyPr wrap="none" rtlCol="0">
            <a:spAutoFit/>
          </a:bodyPr>
          <a:lstStyle/>
          <a:p>
            <a:r>
              <a:rPr lang="tr-TR" sz="2000" b="1" dirty="0"/>
              <a:t>Prof.Dr. İLHAN CEYLAN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ilhanceylan@karabuk.edu.tr</a:t>
            </a:r>
          </a:p>
          <a:p>
            <a:r>
              <a:rPr lang="tr-TR" dirty="0">
                <a:cs typeface="Times New Roman" pitchFamily="18" charset="0"/>
              </a:rPr>
              <a:t>Phone:+90 370 418 71 00 / 1337</a:t>
            </a:r>
          </a:p>
          <a:p>
            <a:r>
              <a:rPr lang="tr-TR" dirty="0">
                <a:cs typeface="Times New Roman" pitchFamily="18" charset="0"/>
              </a:rPr>
              <a:t>Address</a:t>
            </a:r>
            <a:r>
              <a:rPr lang="tr-TR" dirty="0"/>
              <a:t>: Karabuk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Güneş Enerjisi, HVAC</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just"/>
            <a:r>
              <a:rPr lang="en-GB" sz="1200" dirty="0"/>
              <a:t>CEYLAN, A. E. GÜREL, and A. ERGÜN, “The mathematical modeling of concentrated photovoltaic module temperature,” </a:t>
            </a:r>
            <a:r>
              <a:rPr lang="en-GB" sz="1200" i="1" dirty="0"/>
              <a:t>International Journal of Hydrogen Energy</a:t>
            </a:r>
            <a:r>
              <a:rPr lang="en-GB" sz="1200" dirty="0"/>
              <a:t>, vol. 31, pp. 19641–19653, Aug. 2017</a:t>
            </a:r>
            <a:r>
              <a:rPr lang="en-GB" sz="2000" dirty="0"/>
              <a:t>.</a:t>
            </a:r>
            <a:endParaRPr lang="tr-TR" sz="2000" dirty="0"/>
          </a:p>
          <a:p>
            <a:pPr lvl="0" algn="just"/>
            <a:r>
              <a:rPr lang="en-GB" sz="1200" dirty="0"/>
              <a:t>M. AKTAŞ, İ. CEYLAN, A. ERGÜN, A. E. GÜREL, and M. ATAR, “Assessment of a solar-assisted infrared timber drying system,” </a:t>
            </a:r>
            <a:r>
              <a:rPr lang="en-GB" sz="1200" i="1" dirty="0"/>
              <a:t>Environmental Progress  Sustainable Energy</a:t>
            </a:r>
            <a:r>
              <a:rPr lang="en-GB" sz="1200" dirty="0"/>
              <a:t>, vol. 36, no. 6, pp. 1875–1881, 2017.</a:t>
            </a:r>
            <a:endParaRPr lang="tr-TR" sz="1200" b="1" u="sng" dirty="0">
              <a:cs typeface="Times New Roman" pitchFamily="18" charset="0"/>
            </a:endParaRPr>
          </a:p>
          <a:p>
            <a:pPr lvl="0" algn="ctr"/>
            <a:endParaRPr lang="en-GB" sz="2000" b="1" u="sng" dirty="0">
              <a:solidFill>
                <a:prstClr val="black"/>
              </a:solidFill>
              <a:cs typeface="Times New Roman" pitchFamily="18"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948" b="-19948"/>
          <a:stretch/>
        </p:blipFill>
        <p:spPr bwMode="auto">
          <a:xfrm>
            <a:off x="859111" y="1989396"/>
            <a:ext cx="1161000" cy="2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CC107225-AB85-4A88-959D-6372B882B2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9359894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442242" cy="400110"/>
          </a:xfrm>
          <a:prstGeom prst="rect">
            <a:avLst/>
          </a:prstGeom>
          <a:noFill/>
        </p:spPr>
        <p:txBody>
          <a:bodyPr wrap="none" rtlCol="0">
            <a:spAutoFit/>
          </a:bodyPr>
          <a:lstStyle/>
          <a:p>
            <a:r>
              <a:rPr lang="tr-TR" sz="2000" b="1" dirty="0" err="1"/>
              <a:t>Prof.Dr</a:t>
            </a:r>
            <a:r>
              <a:rPr lang="tr-TR" sz="2000" b="1" dirty="0"/>
              <a:t>. MUHAMMET KAYFECİ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mkayfeci@karabuk.edu.tr</a:t>
            </a:r>
          </a:p>
          <a:p>
            <a:r>
              <a:rPr lang="tr-TR" dirty="0">
                <a:cs typeface="Times New Roman" pitchFamily="18" charset="0"/>
              </a:rPr>
              <a:t>Telefon:+90 370 418 71 00 / 1127</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745128"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Yakıt Hücreleri, Isı Transferi, Yalıtım Teknolojileri. </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261884"/>
          </a:xfrm>
          <a:prstGeom prst="rect">
            <a:avLst/>
          </a:prstGeom>
          <a:noFill/>
        </p:spPr>
        <p:txBody>
          <a:bodyPr wrap="square" rtlCol="0">
            <a:spAutoFit/>
          </a:bodyPr>
          <a:lstStyle/>
          <a:p>
            <a:pPr lvl="0" algn="ctr"/>
            <a:r>
              <a:rPr lang="tr-TR" sz="2000" b="1" u="sng" dirty="0">
                <a:cs typeface="Times New Roman" pitchFamily="18" charset="0"/>
              </a:rPr>
              <a:t>Recent Academic Studies</a:t>
            </a:r>
          </a:p>
          <a:p>
            <a:pPr lvl="0" algn="ctr"/>
            <a:r>
              <a:rPr lang="en-GB" sz="1200" dirty="0"/>
              <a:t>Ü. Elmas, F. BEDİR, and M. KAYFECİ, “Computational analysis of hydrogen storage capacity using process parameters for three different metal hydride materials,”</a:t>
            </a:r>
            <a:r>
              <a:rPr lang="en-GB" sz="1200" i="1" dirty="0"/>
              <a:t>International Journal of hydrogen energy</a:t>
            </a:r>
            <a:r>
              <a:rPr lang="en-GB" sz="1200" dirty="0"/>
              <a:t>, pp. 1–14, Dec. 2017.</a:t>
            </a:r>
            <a:endParaRPr lang="tr-TR" sz="1200" b="1" u="sng" dirty="0">
              <a:cs typeface="Times New Roman" pitchFamily="18" charset="0"/>
            </a:endParaRPr>
          </a:p>
          <a:p>
            <a:pPr lvl="0" algn="ctr"/>
            <a:endParaRPr lang="en-GB" sz="2000" b="1" u="sng" dirty="0">
              <a:solidFill>
                <a:prstClr val="black"/>
              </a:solidFill>
              <a:cs typeface="Times New Roman" pitchFamily="18" charset="0"/>
            </a:endParaRPr>
          </a:p>
        </p:txBody>
      </p:sp>
      <p:pic>
        <p:nvPicPr>
          <p:cNvPr id="6147" name="Picture 3" descr="C:\Documents and Settings\volkan\Desktop\126929201710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199700"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a:extLst>
              <a:ext uri="{FF2B5EF4-FFF2-40B4-BE49-F238E27FC236}">
                <a16:creationId xmlns:a16="http://schemas.microsoft.com/office/drawing/2014/main" id="{6E9E5F31-1017-47A0-899A-4F26C0EA3E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3030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a:solidFill>
                  <a:schemeClr val="tx1"/>
                </a:solidFill>
              </a:rPr>
              <a:t>BÖLÜMLER</a:t>
            </a:r>
          </a:p>
        </p:txBody>
      </p:sp>
      <p:sp>
        <p:nvSpPr>
          <p:cNvPr id="4" name="İçerik Yer Tutucusu 3"/>
          <p:cNvSpPr>
            <a:spLocks noGrp="1"/>
          </p:cNvSpPr>
          <p:nvPr>
            <p:ph idx="1"/>
          </p:nvPr>
        </p:nvSpPr>
        <p:spPr>
          <a:xfrm>
            <a:off x="323528" y="1628800"/>
            <a:ext cx="8352927" cy="4536504"/>
          </a:xfrm>
        </p:spPr>
        <p:txBody>
          <a:bodyPr>
            <a:normAutofit/>
          </a:bodyPr>
          <a:lstStyle/>
          <a:p>
            <a:pPr marL="0" indent="0">
              <a:buNone/>
            </a:pPr>
            <a:endParaRPr lang="tr-TR" dirty="0"/>
          </a:p>
          <a:p>
            <a:pPr marL="0" indent="0">
              <a:buFont typeface="Wingdings" pitchFamily="2" charset="2"/>
              <a:buChar char="q"/>
            </a:pPr>
            <a:r>
              <a:rPr lang="tr-TR" dirty="0"/>
              <a:t> Enerji Sistemleri Mühendisliği</a:t>
            </a:r>
          </a:p>
          <a:p>
            <a:pPr marL="0" indent="0">
              <a:buFont typeface="Wingdings" pitchFamily="2" charset="2"/>
              <a:buChar char="q"/>
            </a:pPr>
            <a:endParaRPr lang="tr-TR" dirty="0"/>
          </a:p>
          <a:p>
            <a:pPr marL="0" indent="0">
              <a:buFont typeface="Wingdings" pitchFamily="2" charset="2"/>
              <a:buChar char="q"/>
            </a:pPr>
            <a:r>
              <a:rPr lang="tr-TR" dirty="0"/>
              <a:t> Endüstriyel Tasarım Mühendisliği</a:t>
            </a:r>
          </a:p>
          <a:p>
            <a:pPr marL="0" indent="0">
              <a:buFont typeface="Wingdings" pitchFamily="2" charset="2"/>
              <a:buChar char="q"/>
            </a:pPr>
            <a:endParaRPr lang="tr-TR" dirty="0"/>
          </a:p>
          <a:p>
            <a:pPr marL="0" indent="0">
              <a:buFont typeface="Wingdings" pitchFamily="2" charset="2"/>
              <a:buChar char="q"/>
            </a:pPr>
            <a:r>
              <a:rPr lang="tr-TR" dirty="0"/>
              <a:t> İmalat Mühendisliği</a:t>
            </a:r>
          </a:p>
          <a:p>
            <a:pPr marL="0" indent="0">
              <a:buFont typeface="Wingdings" pitchFamily="2" charset="2"/>
              <a:buChar char="q"/>
            </a:pPr>
            <a:endParaRPr lang="tr-TR" dirty="0"/>
          </a:p>
          <a:p>
            <a:pPr marL="0" indent="0">
              <a:buFont typeface="Wingdings" pitchFamily="2" charset="2"/>
              <a:buChar char="q"/>
            </a:pPr>
            <a:r>
              <a:rPr lang="tr-TR" dirty="0"/>
              <a:t> </a:t>
            </a:r>
            <a:r>
              <a:rPr lang="tr-TR" dirty="0" err="1"/>
              <a:t>Mekatronik</a:t>
            </a:r>
            <a:r>
              <a:rPr lang="tr-TR" dirty="0"/>
              <a:t> Mühendisliği</a:t>
            </a:r>
          </a:p>
          <a:p>
            <a:pPr marL="0" indent="0">
              <a:buNone/>
            </a:pPr>
            <a:endParaRPr lang="tr-TR" dirty="0"/>
          </a:p>
          <a:p>
            <a:pPr marL="0" indent="0">
              <a:buFont typeface="Wingdings" pitchFamily="2" charset="2"/>
              <a:buChar char="q"/>
            </a:pPr>
            <a:endParaRPr lang="tr-TR" dirty="0">
              <a:solidFill>
                <a:srgbClr val="00B050"/>
              </a:solidFill>
            </a:endParaRPr>
          </a:p>
        </p:txBody>
      </p:sp>
    </p:spTree>
    <p:extLst>
      <p:ext uri="{BB962C8B-B14F-4D97-AF65-F5344CB8AC3E}">
        <p14:creationId xmlns:p14="http://schemas.microsoft.com/office/powerpoint/2010/main" val="550920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817344" cy="400110"/>
          </a:xfrm>
          <a:prstGeom prst="rect">
            <a:avLst/>
          </a:prstGeom>
          <a:noFill/>
        </p:spPr>
        <p:txBody>
          <a:bodyPr wrap="none" rtlCol="0">
            <a:spAutoFit/>
          </a:bodyPr>
          <a:lstStyle/>
          <a:p>
            <a:r>
              <a:rPr lang="tr-TR" sz="2000" b="1" dirty="0" err="1"/>
              <a:t>Doç.Dr</a:t>
            </a:r>
            <a:r>
              <a:rPr lang="tr-TR" sz="2000" b="1" dirty="0"/>
              <a:t>. MUSTAFA BARIŞ TERCAN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mtercan@karabuk.edu.tr</a:t>
            </a:r>
          </a:p>
          <a:p>
            <a:r>
              <a:rPr lang="tr-TR" dirty="0">
                <a:cs typeface="Times New Roman" pitchFamily="18" charset="0"/>
              </a:rPr>
              <a:t>Phone:+90 370 418 71 00 / 1289</a:t>
            </a:r>
          </a:p>
          <a:p>
            <a:r>
              <a:rPr lang="tr-TR" dirty="0">
                <a:cs typeface="Times New Roman" pitchFamily="18" charset="0"/>
              </a:rPr>
              <a:t>Address</a:t>
            </a:r>
            <a:r>
              <a:rPr lang="tr-TR" dirty="0"/>
              <a:t>: Karabuk / TÜRKİYE</a:t>
            </a:r>
          </a:p>
          <a:p>
            <a:endParaRPr lang="tr-TR" dirty="0"/>
          </a:p>
        </p:txBody>
      </p:sp>
      <p:sp>
        <p:nvSpPr>
          <p:cNvPr id="14" name="13 Metin kutusu"/>
          <p:cNvSpPr txBox="1"/>
          <p:nvPr/>
        </p:nvSpPr>
        <p:spPr>
          <a:xfrm>
            <a:off x="857224" y="3571876"/>
            <a:ext cx="7715304" cy="1631216"/>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Güneş Hücreleri, Elektronik, </a:t>
            </a:r>
            <a:r>
              <a:rPr lang="tr-TR" sz="2000" dirty="0" err="1">
                <a:cs typeface="Times New Roman" pitchFamily="18" charset="0"/>
              </a:rPr>
              <a:t>Kristalografi</a:t>
            </a:r>
            <a:endParaRPr lang="tr-TR" sz="2000" dirty="0">
              <a:cs typeface="Times New Roman" pitchFamily="18" charset="0"/>
            </a:endParaRP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1999454"/>
            <a:ext cx="12763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E261693B-5D78-4215-BF52-A58E763AB7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952972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67443" y="1829768"/>
            <a:ext cx="3374642" cy="400110"/>
          </a:xfrm>
          <a:prstGeom prst="rect">
            <a:avLst/>
          </a:prstGeom>
          <a:noFill/>
        </p:spPr>
        <p:txBody>
          <a:bodyPr wrap="none" rtlCol="0">
            <a:spAutoFit/>
          </a:bodyPr>
          <a:lstStyle/>
          <a:p>
            <a:r>
              <a:rPr lang="tr-TR" sz="2000" b="1" dirty="0"/>
              <a:t>Doç. Dr. ALPER ERGÜN</a:t>
            </a:r>
            <a:endParaRPr lang="en-GB" sz="2000" b="1" dirty="0"/>
          </a:p>
        </p:txBody>
      </p:sp>
      <p:sp>
        <p:nvSpPr>
          <p:cNvPr id="12" name="11 Metin kutusu"/>
          <p:cNvSpPr txBox="1"/>
          <p:nvPr/>
        </p:nvSpPr>
        <p:spPr>
          <a:xfrm>
            <a:off x="2679615" y="2228671"/>
            <a:ext cx="4015918" cy="1200329"/>
          </a:xfrm>
          <a:prstGeom prst="rect">
            <a:avLst/>
          </a:prstGeom>
          <a:noFill/>
        </p:spPr>
        <p:txBody>
          <a:bodyPr wrap="square" rtlCol="0">
            <a:spAutoFit/>
          </a:bodyPr>
          <a:lstStyle/>
          <a:p>
            <a:r>
              <a:rPr lang="tr-TR" dirty="0">
                <a:cs typeface="Times New Roman" pitchFamily="18" charset="0"/>
              </a:rPr>
              <a:t>E-mail: alperergun@karabuk.edu.tr</a:t>
            </a:r>
          </a:p>
          <a:p>
            <a:r>
              <a:rPr lang="tr-TR" dirty="0">
                <a:cs typeface="Times New Roman" pitchFamily="18" charset="0"/>
              </a:rPr>
              <a:t>Phone:+90 370 418 71 00/1098</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945273" y="3265518"/>
            <a:ext cx="7715304" cy="1631216"/>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dirty="0">
              <a:cs typeface="Times New Roman" pitchFamily="18" charset="0"/>
            </a:endParaRPr>
          </a:p>
          <a:p>
            <a:pPr algn="ctr"/>
            <a:r>
              <a:rPr lang="tr-TR" sz="2000" dirty="0">
                <a:cs typeface="Times New Roman" pitchFamily="18" charset="0"/>
              </a:rPr>
              <a:t>Enerji Verimliliği ve </a:t>
            </a:r>
            <a:r>
              <a:rPr lang="tr-TR" sz="2000" dirty="0" err="1">
                <a:cs typeface="Times New Roman" pitchFamily="18" charset="0"/>
              </a:rPr>
              <a:t>Ekserji</a:t>
            </a:r>
            <a:r>
              <a:rPr lang="tr-TR" sz="2000" dirty="0">
                <a:cs typeface="Times New Roman" pitchFamily="18" charset="0"/>
              </a:rPr>
              <a:t>, Termodinamik, Organik </a:t>
            </a:r>
            <a:r>
              <a:rPr lang="tr-TR" sz="2000" dirty="0" err="1">
                <a:cs typeface="Times New Roman" pitchFamily="18" charset="0"/>
              </a:rPr>
              <a:t>Rankine</a:t>
            </a:r>
            <a:r>
              <a:rPr lang="tr-TR" sz="2000" dirty="0">
                <a:cs typeface="Times New Roman" pitchFamily="18" charset="0"/>
              </a:rPr>
              <a:t> Çevrimi, </a:t>
            </a:r>
            <a:r>
              <a:rPr lang="tr-TR" sz="2000" dirty="0" err="1">
                <a:cs typeface="Times New Roman" pitchFamily="18" charset="0"/>
              </a:rPr>
              <a:t>Fotovoltaik</a:t>
            </a:r>
            <a:r>
              <a:rPr lang="tr-TR" sz="2000" dirty="0">
                <a:cs typeface="Times New Roman" pitchFamily="18" charset="0"/>
              </a:rPr>
              <a:t> Termal Sistemler</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45273" y="4596214"/>
            <a:ext cx="7488832" cy="1877437"/>
          </a:xfrm>
          <a:prstGeom prst="rect">
            <a:avLst/>
          </a:prstGeom>
          <a:noFill/>
        </p:spPr>
        <p:txBody>
          <a:bodyPr wrap="square" rtlCol="0">
            <a:spAutoFit/>
          </a:bodyPr>
          <a:lstStyle/>
          <a:p>
            <a:pPr lvl="0" algn="ctr"/>
            <a:r>
              <a:rPr lang="tr-TR" sz="2000" b="1" u="sng" dirty="0" err="1">
                <a:cs typeface="Times New Roman" pitchFamily="18" charset="0"/>
              </a:rPr>
              <a:t>Recent</a:t>
            </a:r>
            <a:r>
              <a:rPr lang="tr-TR" sz="2000" b="1" u="sng" dirty="0">
                <a:cs typeface="Times New Roman" pitchFamily="18" charset="0"/>
              </a:rPr>
              <a:t> </a:t>
            </a:r>
            <a:r>
              <a:rPr lang="tr-TR" sz="2000" b="1" u="sng" dirty="0" err="1">
                <a:cs typeface="Times New Roman" pitchFamily="18" charset="0"/>
              </a:rPr>
              <a:t>Academic</a:t>
            </a:r>
            <a:r>
              <a:rPr lang="tr-TR" sz="2000" b="1" u="sng" dirty="0">
                <a:cs typeface="Times New Roman" pitchFamily="18" charset="0"/>
              </a:rPr>
              <a:t> </a:t>
            </a:r>
            <a:r>
              <a:rPr lang="tr-TR" sz="2000" b="1" u="sng" dirty="0" err="1">
                <a:cs typeface="Times New Roman" pitchFamily="18" charset="0"/>
              </a:rPr>
              <a:t>Studies</a:t>
            </a:r>
            <a:endParaRPr lang="tr-TR" sz="2000" b="1" u="sng" dirty="0">
              <a:cs typeface="Times New Roman" pitchFamily="18" charset="0"/>
            </a:endParaRPr>
          </a:p>
          <a:p>
            <a:pPr lvl="0" algn="ctr"/>
            <a:r>
              <a:rPr lang="tr-TR" sz="1200" dirty="0"/>
              <a:t>Ergün A., </a:t>
            </a:r>
            <a:r>
              <a:rPr lang="tr-TR" sz="1200" dirty="0" err="1"/>
              <a:t>Eyinç</a:t>
            </a:r>
            <a:r>
              <a:rPr lang="tr-TR" sz="1200" dirty="0"/>
              <a:t> H., "</a:t>
            </a:r>
            <a:r>
              <a:rPr lang="tr-TR" sz="1200" dirty="0" err="1"/>
              <a:t>Performance</a:t>
            </a:r>
            <a:r>
              <a:rPr lang="tr-TR" sz="1200" dirty="0"/>
              <a:t> </a:t>
            </a:r>
            <a:r>
              <a:rPr lang="tr-TR" sz="1200" dirty="0" err="1"/>
              <a:t>assessment</a:t>
            </a:r>
            <a:r>
              <a:rPr lang="tr-TR" sz="1200" dirty="0"/>
              <a:t> of </a:t>
            </a:r>
            <a:r>
              <a:rPr lang="tr-TR" sz="1200" dirty="0" err="1"/>
              <a:t>novel</a:t>
            </a:r>
            <a:r>
              <a:rPr lang="tr-TR" sz="1200" dirty="0"/>
              <a:t> </a:t>
            </a:r>
            <a:r>
              <a:rPr lang="tr-TR" sz="1200" dirty="0" err="1"/>
              <a:t>photovoltaic</a:t>
            </a:r>
            <a:r>
              <a:rPr lang="tr-TR" sz="1200" dirty="0"/>
              <a:t> </a:t>
            </a:r>
            <a:r>
              <a:rPr lang="tr-TR" sz="1200" dirty="0" err="1"/>
              <a:t>thermal</a:t>
            </a:r>
            <a:r>
              <a:rPr lang="tr-TR" sz="1200" dirty="0"/>
              <a:t> </a:t>
            </a:r>
            <a:r>
              <a:rPr lang="tr-TR" sz="1200" dirty="0" err="1"/>
              <a:t>system</a:t>
            </a:r>
            <a:r>
              <a:rPr lang="tr-TR" sz="1200" dirty="0"/>
              <a:t> </a:t>
            </a:r>
            <a:r>
              <a:rPr lang="tr-TR" sz="1200" dirty="0" err="1"/>
              <a:t>using</a:t>
            </a:r>
            <a:r>
              <a:rPr lang="tr-TR" sz="1200" dirty="0"/>
              <a:t> </a:t>
            </a:r>
            <a:r>
              <a:rPr lang="tr-TR" sz="1200" dirty="0" err="1"/>
              <a:t>nanoparticle</a:t>
            </a:r>
            <a:r>
              <a:rPr lang="tr-TR" sz="1200" dirty="0"/>
              <a:t> in </a:t>
            </a:r>
            <a:r>
              <a:rPr lang="tr-TR" sz="1200" dirty="0" err="1"/>
              <a:t>phase</a:t>
            </a:r>
            <a:r>
              <a:rPr lang="tr-TR" sz="1200" dirty="0"/>
              <a:t> </a:t>
            </a:r>
            <a:r>
              <a:rPr lang="tr-TR" sz="1200" dirty="0" err="1"/>
              <a:t>change</a:t>
            </a:r>
            <a:r>
              <a:rPr lang="tr-TR" sz="1200" dirty="0"/>
              <a:t> </a:t>
            </a:r>
            <a:r>
              <a:rPr lang="tr-TR" sz="1200" dirty="0" err="1"/>
              <a:t>material</a:t>
            </a:r>
            <a:r>
              <a:rPr lang="tr-TR" sz="1200" dirty="0"/>
              <a:t>", International </a:t>
            </a:r>
            <a:r>
              <a:rPr lang="tr-TR" sz="1200" dirty="0" err="1"/>
              <a:t>Journal</a:t>
            </a:r>
            <a:r>
              <a:rPr lang="tr-TR" sz="1200" dirty="0"/>
              <a:t> Of </a:t>
            </a:r>
            <a:r>
              <a:rPr lang="tr-TR" sz="1200" dirty="0" err="1"/>
              <a:t>Numerical</a:t>
            </a:r>
            <a:r>
              <a:rPr lang="tr-TR" sz="1200" dirty="0"/>
              <a:t> </a:t>
            </a:r>
            <a:r>
              <a:rPr lang="tr-TR" sz="1200" dirty="0" err="1"/>
              <a:t>Methods</a:t>
            </a:r>
            <a:r>
              <a:rPr lang="tr-TR" sz="1200" dirty="0"/>
              <a:t> </a:t>
            </a:r>
            <a:r>
              <a:rPr lang="tr-TR" sz="1200" dirty="0" err="1"/>
              <a:t>For</a:t>
            </a:r>
            <a:r>
              <a:rPr lang="tr-TR" sz="1200" dirty="0"/>
              <a:t> </a:t>
            </a:r>
            <a:r>
              <a:rPr lang="tr-TR" sz="1200" dirty="0" err="1"/>
              <a:t>Heat</a:t>
            </a:r>
            <a:r>
              <a:rPr lang="tr-TR" sz="1200" dirty="0"/>
              <a:t> &amp; </a:t>
            </a:r>
            <a:r>
              <a:rPr lang="tr-TR" sz="1200" dirty="0" err="1"/>
              <a:t>Fluid</a:t>
            </a:r>
            <a:r>
              <a:rPr lang="tr-TR" sz="1200" dirty="0"/>
              <a:t> </a:t>
            </a:r>
            <a:r>
              <a:rPr lang="tr-TR" sz="1200" dirty="0" err="1"/>
              <a:t>Flow</a:t>
            </a:r>
            <a:r>
              <a:rPr lang="tr-TR" sz="1200" dirty="0"/>
              <a:t>, vol.29, pp.1490-1505, 2019</a:t>
            </a:r>
          </a:p>
          <a:p>
            <a:pPr lvl="0" algn="ctr"/>
            <a:r>
              <a:rPr lang="tr-TR" sz="1200" dirty="0"/>
              <a:t>Ceylan İ., </a:t>
            </a:r>
            <a:r>
              <a:rPr lang="tr-TR" sz="1200" dirty="0" err="1"/>
              <a:t>Yilmaz</a:t>
            </a:r>
            <a:r>
              <a:rPr lang="tr-TR" sz="1200" dirty="0"/>
              <a:t> S., İnanç Ö., Ergün A., Gürel A.E., Acar B., et al., "</a:t>
            </a:r>
            <a:r>
              <a:rPr lang="tr-TR" sz="1200" dirty="0" err="1"/>
              <a:t>Determination</a:t>
            </a:r>
            <a:r>
              <a:rPr lang="tr-TR" sz="1200" dirty="0"/>
              <a:t> of </a:t>
            </a:r>
            <a:r>
              <a:rPr lang="tr-TR" sz="1200" dirty="0" err="1"/>
              <a:t>the</a:t>
            </a:r>
            <a:r>
              <a:rPr lang="tr-TR" sz="1200" dirty="0"/>
              <a:t> </a:t>
            </a:r>
            <a:r>
              <a:rPr lang="tr-TR" sz="1200" dirty="0" err="1"/>
              <a:t>heat</a:t>
            </a:r>
            <a:r>
              <a:rPr lang="tr-TR" sz="1200" dirty="0"/>
              <a:t> transfer </a:t>
            </a:r>
            <a:r>
              <a:rPr lang="tr-TR" sz="1200" dirty="0" err="1"/>
              <a:t>coefficient</a:t>
            </a:r>
            <a:r>
              <a:rPr lang="tr-TR" sz="1200" dirty="0"/>
              <a:t> of PV </a:t>
            </a:r>
            <a:r>
              <a:rPr lang="tr-TR" sz="1200" dirty="0" err="1"/>
              <a:t>panels</a:t>
            </a:r>
            <a:r>
              <a:rPr lang="tr-TR" sz="1200" dirty="0"/>
              <a:t>", ENERGY, vol.175, pp.978-985, 2019</a:t>
            </a:r>
          </a:p>
          <a:p>
            <a:pPr lvl="0" algn="ctr"/>
            <a:r>
              <a:rPr lang="tr-TR" sz="1200" dirty="0"/>
              <a:t>Zuhur S., Ceylan İ., Ergün A., "</a:t>
            </a:r>
            <a:r>
              <a:rPr lang="tr-TR" sz="1200" dirty="0" err="1"/>
              <a:t>Energy</a:t>
            </a:r>
            <a:r>
              <a:rPr lang="tr-TR" sz="1200" dirty="0"/>
              <a:t>, </a:t>
            </a:r>
            <a:r>
              <a:rPr lang="tr-TR" sz="1200" dirty="0" err="1"/>
              <a:t>exergy</a:t>
            </a:r>
            <a:r>
              <a:rPr lang="tr-TR" sz="1200" dirty="0"/>
              <a:t> </a:t>
            </a:r>
            <a:r>
              <a:rPr lang="tr-TR" sz="1200" dirty="0" err="1"/>
              <a:t>and</a:t>
            </a:r>
            <a:r>
              <a:rPr lang="tr-TR" sz="1200" dirty="0"/>
              <a:t> </a:t>
            </a:r>
            <a:r>
              <a:rPr lang="tr-TR" sz="1200" dirty="0" err="1"/>
              <a:t>environmental</a:t>
            </a:r>
            <a:r>
              <a:rPr lang="tr-TR" sz="1200" dirty="0"/>
              <a:t> </a:t>
            </a:r>
            <a:r>
              <a:rPr lang="tr-TR" sz="1200" dirty="0" err="1"/>
              <a:t>impact</a:t>
            </a:r>
            <a:r>
              <a:rPr lang="tr-TR" sz="1200" dirty="0"/>
              <a:t> </a:t>
            </a:r>
            <a:r>
              <a:rPr lang="tr-TR" sz="1200" dirty="0" err="1"/>
              <a:t>analysis</a:t>
            </a:r>
            <a:r>
              <a:rPr lang="tr-TR" sz="1200" dirty="0"/>
              <a:t> of </a:t>
            </a:r>
            <a:r>
              <a:rPr lang="tr-TR" sz="1200" dirty="0" err="1"/>
              <a:t>concentrated</a:t>
            </a:r>
            <a:r>
              <a:rPr lang="tr-TR" sz="1200" dirty="0"/>
              <a:t> PV/</a:t>
            </a:r>
            <a:r>
              <a:rPr lang="tr-TR" sz="1200" dirty="0" err="1"/>
              <a:t>cooling</a:t>
            </a:r>
            <a:r>
              <a:rPr lang="tr-TR" sz="1200" dirty="0"/>
              <a:t> </a:t>
            </a:r>
            <a:r>
              <a:rPr lang="tr-TR" sz="1200" dirty="0" err="1"/>
              <a:t>system</a:t>
            </a:r>
            <a:r>
              <a:rPr lang="tr-TR" sz="1200" dirty="0"/>
              <a:t> in </a:t>
            </a:r>
            <a:r>
              <a:rPr lang="tr-TR" sz="1200" dirty="0" err="1"/>
              <a:t>Turkey</a:t>
            </a:r>
            <a:r>
              <a:rPr lang="tr-TR" sz="1200" dirty="0"/>
              <a:t>", Solar </a:t>
            </a:r>
            <a:r>
              <a:rPr lang="tr-TR" sz="1200" dirty="0" err="1"/>
              <a:t>Energy</a:t>
            </a:r>
            <a:r>
              <a:rPr lang="tr-TR" sz="1200" dirty="0"/>
              <a:t>, vol.180, pp.567-574, 2019.</a:t>
            </a:r>
          </a:p>
          <a:p>
            <a:pPr lvl="0" algn="ctr"/>
            <a:endParaRPr lang="en-GB" sz="1200"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666" y="1988442"/>
            <a:ext cx="1197618"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CC2EE938-6417-4AB4-9F30-E02FD84CE3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102088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626314" cy="400110"/>
          </a:xfrm>
          <a:prstGeom prst="rect">
            <a:avLst/>
          </a:prstGeom>
          <a:noFill/>
        </p:spPr>
        <p:txBody>
          <a:bodyPr wrap="none" rtlCol="0">
            <a:spAutoFit/>
          </a:bodyPr>
          <a:lstStyle/>
          <a:p>
            <a:r>
              <a:rPr lang="tr-TR" sz="2000" b="1" dirty="0"/>
              <a:t>Doç. Dr. BAHADIR ACAR</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bacar@karabuk.edu.tr</a:t>
            </a:r>
          </a:p>
          <a:p>
            <a:r>
              <a:rPr lang="tr-TR" dirty="0">
                <a:cs typeface="Times New Roman" pitchFamily="18" charset="0"/>
              </a:rPr>
              <a:t>Phone:+90 370 418 71 00 / 1111</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Güneş Enerjisi, Dondurarak Kurutma</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384995"/>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r>
              <a:rPr lang="en-GB" sz="1200" dirty="0"/>
              <a:t>A. ERGÜN, İ. CEYLAN, B. ACAR, and H. ERKAYMAZ, “Energy–exergy–ANN analyses of solar-assisted fluidized bed dryer,” </a:t>
            </a:r>
            <a:r>
              <a:rPr lang="en-GB" sz="1200" i="1" dirty="0"/>
              <a:t>Drying Technology</a:t>
            </a:r>
            <a:r>
              <a:rPr lang="en-GB" sz="1200" dirty="0"/>
              <a:t>, vol. 35, no. 14, pp. 1711–1720, Dec. 2017.</a:t>
            </a:r>
            <a:endParaRPr lang="tr-TR" sz="1200" b="1" u="sng" dirty="0">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20670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8F0AF294-5DA0-4C2A-8E5F-E4E89C43E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750106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147015" cy="400110"/>
          </a:xfrm>
          <a:prstGeom prst="rect">
            <a:avLst/>
          </a:prstGeom>
          <a:noFill/>
        </p:spPr>
        <p:txBody>
          <a:bodyPr wrap="none" rtlCol="0">
            <a:spAutoFit/>
          </a:bodyPr>
          <a:lstStyle/>
          <a:p>
            <a:r>
              <a:rPr lang="tr-TR" sz="2000" b="1" dirty="0"/>
              <a:t>Doç. Dr. METİN KAYA</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mkaya@karabuk.edu.tr</a:t>
            </a:r>
          </a:p>
          <a:p>
            <a:r>
              <a:rPr lang="tr-TR" dirty="0">
                <a:cs typeface="Times New Roman" pitchFamily="18" charset="0"/>
              </a:rPr>
              <a:t>Phone:+90 370 418 71 00 </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solidFill>
                <a:srgbClr val="00B050"/>
              </a:solidFill>
              <a:cs typeface="Times New Roman" pitchFamily="18" charset="0"/>
            </a:endParaRPr>
          </a:p>
          <a:p>
            <a:pPr algn="ctr"/>
            <a:r>
              <a:rPr lang="tr-TR" sz="2000" dirty="0">
                <a:latin typeface="Times New Roman" pitchFamily="18" charset="0"/>
                <a:cs typeface="Times New Roman" pitchFamily="18" charset="0"/>
              </a:rPr>
              <a:t>Alternatif Isıtma ve Soğutma Sistemleri, Doğalgaz Sistemleri, Sıhhi Tesisat Sistemleri.</a:t>
            </a:r>
          </a:p>
        </p:txBody>
      </p:sp>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091" y="1952334"/>
            <a:ext cx="1283020" cy="159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75891AA6-8D12-4FDA-AA7F-29CEB7B112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656920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362092" cy="400110"/>
          </a:xfrm>
          <a:prstGeom prst="rect">
            <a:avLst/>
          </a:prstGeom>
          <a:noFill/>
        </p:spPr>
        <p:txBody>
          <a:bodyPr wrap="none" rtlCol="0">
            <a:spAutoFit/>
          </a:bodyPr>
          <a:lstStyle/>
          <a:p>
            <a:r>
              <a:rPr lang="tr-TR" sz="2000" b="1" dirty="0"/>
              <a:t>Dr. Öğretim Üyesi ŞAFAK ATAŞ</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satas@karabuk.edu.tr</a:t>
            </a:r>
          </a:p>
          <a:p>
            <a:r>
              <a:rPr lang="tr-TR" dirty="0">
                <a:cs typeface="Times New Roman" pitchFamily="18" charset="0"/>
              </a:rPr>
              <a:t>Phone:+90 370 418 71 00/1045</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19138"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solidFill>
                <a:srgbClr val="00B050"/>
              </a:solidFill>
              <a:cs typeface="Times New Roman" pitchFamily="18" charset="0"/>
            </a:endParaRPr>
          </a:p>
          <a:p>
            <a:pPr algn="ctr"/>
            <a:r>
              <a:rPr lang="tr-TR" sz="2000" dirty="0">
                <a:cs typeface="Times New Roman" pitchFamily="18" charset="0"/>
              </a:rPr>
              <a:t>HVAC, Soğutma Sistemleri, Isı Pompası</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cs typeface="Times New Roman" pitchFamily="18" charset="0"/>
              </a:rPr>
              <a:t>Recent Academic Studies</a:t>
            </a:r>
          </a:p>
          <a:p>
            <a:pPr lvl="0" algn="ctr"/>
            <a:r>
              <a:rPr lang="en-GB" sz="1200" dirty="0"/>
              <a:t>Ş. ATAŞ, M. AKTAŞ, İ. CEYLAN, and H. DOĞAN, “Development and Analysis of a Multi-evaporator Cooling System with Electronic Expansion Valves,” </a:t>
            </a:r>
            <a:r>
              <a:rPr lang="en-GB" sz="1200" i="1" dirty="0"/>
              <a:t>Arabian Journal for Science and Engineering</a:t>
            </a:r>
            <a:r>
              <a:rPr lang="en-GB" sz="1200" dirty="0"/>
              <a:t>, pp. 1–9, Apr. 2017.</a:t>
            </a:r>
            <a:endParaRPr lang="tr-TR" sz="1200" b="1" u="sng" dirty="0">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91" y="1928802"/>
            <a:ext cx="1276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F132AC70-0CF4-4A7E-A964-EBA7CC3D91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933533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5024132" cy="400110"/>
          </a:xfrm>
          <a:prstGeom prst="rect">
            <a:avLst/>
          </a:prstGeom>
          <a:noFill/>
        </p:spPr>
        <p:txBody>
          <a:bodyPr wrap="none" rtlCol="0">
            <a:spAutoFit/>
          </a:bodyPr>
          <a:lstStyle/>
          <a:p>
            <a:r>
              <a:rPr lang="tr-TR" sz="2000" b="1" dirty="0"/>
              <a:t>Dr. Öğretim Üyesi SELÇUK SELİMLİ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selcukselimli@karabuk.edu.tr</a:t>
            </a:r>
          </a:p>
          <a:p>
            <a:r>
              <a:rPr lang="tr-TR" dirty="0">
                <a:cs typeface="Times New Roman" pitchFamily="18" charset="0"/>
              </a:rPr>
              <a:t>Telefon:+90 370 418 71 00/1338</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821877"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lvl="0" algn="ctr"/>
            <a:r>
              <a:rPr lang="tr-TR" sz="2000" dirty="0"/>
              <a:t>Termodinamik, Isı Transferi, Akışkanlar Mekaniği</a:t>
            </a:r>
            <a:endParaRPr lang="tr-TR" sz="2000" b="1" u="sng" dirty="0">
              <a:cs typeface="Times New Roman" pitchFamily="18" charset="0"/>
            </a:endParaRPr>
          </a:p>
          <a:p>
            <a:pPr algn="ctr"/>
            <a:endParaRPr lang="tr-TR" sz="2000" b="1" u="sng" dirty="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r>
              <a:rPr lang="en-GB" sz="1200" dirty="0"/>
              <a:t>S. SELİMLİ, Z. RECEBLİ, and S. Ülker, “SOLAR VACUUM TUBE INTEGRATED SEAWATER DISTILLATION  AN EXPERIMENTAL STUDY,” </a:t>
            </a:r>
            <a:r>
              <a:rPr lang="en-GB" sz="1200" i="1" dirty="0"/>
              <a:t>Facta Universitatis, series: Mechanical Engineering (FU Mech Eng)</a:t>
            </a:r>
            <a:r>
              <a:rPr lang="en-GB" sz="1200" dirty="0"/>
              <a:t>, vol. 14, no. 1, pp. 113–120, Apr. 2016.</a:t>
            </a:r>
            <a:endParaRPr lang="tr-TR" sz="1200" b="1" u="sng" dirty="0">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82" y="2000240"/>
            <a:ext cx="119076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27C89EDE-1835-4473-9EDB-364FD061FF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8612253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1403648" y="1928801"/>
            <a:ext cx="6408712" cy="2985433"/>
          </a:xfrm>
          <a:prstGeom prst="rect">
            <a:avLst/>
          </a:prstGeom>
          <a:noFill/>
        </p:spPr>
        <p:txBody>
          <a:bodyPr wrap="square" rtlCol="0">
            <a:spAutoFit/>
          </a:bodyPr>
          <a:lstStyle/>
          <a:p>
            <a:r>
              <a:rPr lang="tr-TR" sz="2800" b="1" i="1" dirty="0">
                <a:latin typeface="Times New Roman" pitchFamily="18" charset="0"/>
                <a:cs typeface="Times New Roman" pitchFamily="18" charset="0"/>
              </a:rPr>
              <a:t>Araştırma Görevlileri</a:t>
            </a:r>
          </a:p>
          <a:p>
            <a:endParaRPr lang="tr-TR" sz="2000" dirty="0">
              <a:latin typeface="Times New Roman" pitchFamily="18" charset="0"/>
              <a:cs typeface="Times New Roman" pitchFamily="18" charset="0"/>
            </a:endParaRPr>
          </a:p>
          <a:p>
            <a:r>
              <a:rPr lang="tr-TR" sz="2000" i="1" dirty="0"/>
              <a:t>Arş. Gör.</a:t>
            </a:r>
            <a:r>
              <a:rPr lang="en-GB" sz="2000" i="1" dirty="0"/>
              <a:t> </a:t>
            </a:r>
            <a:r>
              <a:rPr lang="tr-TR" sz="2000" i="1" dirty="0"/>
              <a:t>Yakup DAŞDEMİRLİ</a:t>
            </a:r>
          </a:p>
          <a:p>
            <a:r>
              <a:rPr lang="tr-TR" sz="2000" i="1" dirty="0"/>
              <a:t>Arş. Gör Abdullah DAĞDEVİREN</a:t>
            </a:r>
          </a:p>
          <a:p>
            <a:endParaRPr lang="en-GB" sz="2000" i="1" dirty="0"/>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en-GB" sz="2000" b="1" dirty="0"/>
          </a:p>
        </p:txBody>
      </p:sp>
      <p:sp>
        <p:nvSpPr>
          <p:cNvPr id="3" name="Metin kutusu 2"/>
          <p:cNvSpPr txBox="1"/>
          <p:nvPr/>
        </p:nvSpPr>
        <p:spPr>
          <a:xfrm>
            <a:off x="971600" y="4895315"/>
            <a:ext cx="7488832" cy="707886"/>
          </a:xfrm>
          <a:prstGeom prst="rect">
            <a:avLst/>
          </a:prstGeom>
          <a:noFill/>
        </p:spPr>
        <p:txBody>
          <a:bodyPr wrap="square" rtlCol="0">
            <a:spAutoFit/>
          </a:bodyPr>
          <a:lstStyle/>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6" name="Resim 5">
            <a:extLst>
              <a:ext uri="{FF2B5EF4-FFF2-40B4-BE49-F238E27FC236}">
                <a16:creationId xmlns:a16="http://schemas.microsoft.com/office/drawing/2014/main" id="{D2D29AB9-F03B-4065-AD25-294BBD20F3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338157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lnSpcReduction="10000"/>
          </a:bodyPr>
          <a:lstStyle/>
          <a:p>
            <a:pPr marL="109728" indent="0" algn="ctr">
              <a:buNone/>
            </a:pPr>
            <a:r>
              <a:rPr lang="tr-TR" sz="3600" dirty="0"/>
              <a:t>Laboratuvarlar</a:t>
            </a:r>
          </a:p>
          <a:p>
            <a:pPr marL="109728" indent="0" algn="ctr">
              <a:buNone/>
            </a:pPr>
            <a:endParaRPr lang="tr-TR" sz="3600" dirty="0"/>
          </a:p>
          <a:p>
            <a:r>
              <a:rPr lang="tr-TR" dirty="0"/>
              <a:t>Akışkanlar Mekaniği </a:t>
            </a:r>
            <a:r>
              <a:rPr lang="tr-TR" dirty="0" err="1"/>
              <a:t>Lab</a:t>
            </a:r>
            <a:r>
              <a:rPr lang="tr-TR" dirty="0"/>
              <a:t>.</a:t>
            </a:r>
          </a:p>
          <a:p>
            <a:r>
              <a:rPr lang="tr-TR" dirty="0"/>
              <a:t>Isı </a:t>
            </a:r>
            <a:r>
              <a:rPr lang="tr-TR" dirty="0" err="1"/>
              <a:t>Lab</a:t>
            </a:r>
            <a:r>
              <a:rPr lang="tr-TR" dirty="0"/>
              <a:t>.</a:t>
            </a:r>
          </a:p>
          <a:p>
            <a:r>
              <a:rPr lang="tr-TR" dirty="0"/>
              <a:t>HVAC Lab.</a:t>
            </a:r>
          </a:p>
          <a:p>
            <a:r>
              <a:rPr lang="tr-TR" dirty="0"/>
              <a:t>Mekanik </a:t>
            </a:r>
            <a:r>
              <a:rPr lang="tr-TR" dirty="0" err="1"/>
              <a:t>Lab</a:t>
            </a:r>
            <a:r>
              <a:rPr lang="tr-TR" dirty="0"/>
              <a:t>.</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CFAF0007-32D4-4709-8818-C3C269027B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2359469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04" y="1110973"/>
            <a:ext cx="8229600" cy="1066800"/>
          </a:xfrm>
        </p:spPr>
        <p:txBody>
          <a:bodyPr/>
          <a:lstStyle/>
          <a:p>
            <a:r>
              <a:rPr lang="tr-TR" dirty="0"/>
              <a:t>Enerji Sistemleri Mühendisliği</a:t>
            </a:r>
          </a:p>
        </p:txBody>
      </p:sp>
      <p:sp>
        <p:nvSpPr>
          <p:cNvPr id="3" name="Content Placeholder 2"/>
          <p:cNvSpPr>
            <a:spLocks noGrp="1"/>
          </p:cNvSpPr>
          <p:nvPr>
            <p:ph idx="1"/>
          </p:nvPr>
        </p:nvSpPr>
        <p:spPr>
          <a:xfrm>
            <a:off x="457200" y="2039667"/>
            <a:ext cx="8229600" cy="4325112"/>
          </a:xfrm>
        </p:spPr>
        <p:txBody>
          <a:bodyPr/>
          <a:lstStyle/>
          <a:p>
            <a:pPr marL="109728" lvl="0" indent="0">
              <a:buClr>
                <a:srgbClr val="E66C7D"/>
              </a:buClr>
              <a:buNone/>
            </a:pPr>
            <a:r>
              <a:rPr lang="tr-TR" dirty="0"/>
              <a:t>Akışkanlar Mekaniği </a:t>
            </a:r>
            <a:r>
              <a:rPr lang="tr-TR" dirty="0" err="1"/>
              <a:t>Lab</a:t>
            </a:r>
            <a:r>
              <a:rPr lang="tr-TR" dirty="0"/>
              <a:t>.</a:t>
            </a:r>
          </a:p>
          <a:p>
            <a:pPr marL="109728" indent="0">
              <a:buNone/>
            </a:pPr>
            <a:endParaRPr lang="tr-TR" dirty="0"/>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yer, tablo, mutfak içeren bir resim&#10;&#10;Açıklama otomatik olarak oluşturuldu">
            <a:extLst>
              <a:ext uri="{FF2B5EF4-FFF2-40B4-BE49-F238E27FC236}">
                <a16:creationId xmlns:a16="http://schemas.microsoft.com/office/drawing/2014/main" id="{27406797-BF07-4463-917E-F2B71E9F6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563891"/>
            <a:ext cx="3888432" cy="3842244"/>
          </a:xfrm>
          <a:prstGeom prst="rect">
            <a:avLst/>
          </a:prstGeom>
        </p:spPr>
      </p:pic>
      <p:pic>
        <p:nvPicPr>
          <p:cNvPr id="8" name="Resim 7" descr="iç mekan, yer, mutfak, tablo içeren bir resim&#10;&#10;Açıklama otomatik olarak oluşturuldu">
            <a:extLst>
              <a:ext uri="{FF2B5EF4-FFF2-40B4-BE49-F238E27FC236}">
                <a16:creationId xmlns:a16="http://schemas.microsoft.com/office/drawing/2014/main" id="{63067320-AC06-46AF-8577-810CC9365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368" y="2543212"/>
            <a:ext cx="4093371" cy="3842245"/>
          </a:xfrm>
          <a:prstGeom prst="rect">
            <a:avLst/>
          </a:prstGeom>
        </p:spPr>
      </p:pic>
      <p:pic>
        <p:nvPicPr>
          <p:cNvPr id="7" name="Resim 6">
            <a:extLst>
              <a:ext uri="{FF2B5EF4-FFF2-40B4-BE49-F238E27FC236}">
                <a16:creationId xmlns:a16="http://schemas.microsoft.com/office/drawing/2014/main" id="{D4A92495-9AF5-4AA9-B3C3-85846FC564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933647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Enerji Sistemleri Mühendisliği</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Isı Lab.</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iç mekan, banyo, duvar, tuvalet içeren bir resim&#10;&#10;Açıklama otomatik olarak oluşturuldu">
            <a:extLst>
              <a:ext uri="{FF2B5EF4-FFF2-40B4-BE49-F238E27FC236}">
                <a16:creationId xmlns:a16="http://schemas.microsoft.com/office/drawing/2014/main" id="{10D79482-A11F-4BCC-8D17-0F4E4A078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96" y="2636912"/>
            <a:ext cx="3999388" cy="3672408"/>
          </a:xfrm>
          <a:prstGeom prst="rect">
            <a:avLst/>
          </a:prstGeom>
        </p:spPr>
      </p:pic>
      <p:pic>
        <p:nvPicPr>
          <p:cNvPr id="8" name="Resim 7" descr="iç mekan, yer, duvar, mutfak içeren bir resim&#10;&#10;Açıklama otomatik olarak oluşturuldu">
            <a:extLst>
              <a:ext uri="{FF2B5EF4-FFF2-40B4-BE49-F238E27FC236}">
                <a16:creationId xmlns:a16="http://schemas.microsoft.com/office/drawing/2014/main" id="{22C9965D-D19A-40ED-B0C7-94A5C94A0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8" y="2636912"/>
            <a:ext cx="3970782" cy="3672408"/>
          </a:xfrm>
          <a:prstGeom prst="rect">
            <a:avLst/>
          </a:prstGeom>
        </p:spPr>
      </p:pic>
      <p:pic>
        <p:nvPicPr>
          <p:cNvPr id="9" name="Resim 8">
            <a:extLst>
              <a:ext uri="{FF2B5EF4-FFF2-40B4-BE49-F238E27FC236}">
                <a16:creationId xmlns:a16="http://schemas.microsoft.com/office/drawing/2014/main" id="{E9CA6EC0-28CD-461A-9473-3BD117A7D2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a:extLst>
              <a:ext uri="{FF2B5EF4-FFF2-40B4-BE49-F238E27FC236}">
                <a16:creationId xmlns:a16="http://schemas.microsoft.com/office/drawing/2014/main" id="{C95CA266-64CA-4B0D-9E94-C65F203A8235}"/>
              </a:ext>
            </a:extLst>
          </p:cNvPr>
          <p:cNvSpPr txBox="1">
            <a:spLocks/>
          </p:cNvSpPr>
          <p:nvPr/>
        </p:nvSpPr>
        <p:spPr>
          <a:xfrm>
            <a:off x="674632" y="692696"/>
            <a:ext cx="8033192" cy="609584"/>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b">
              <a:buClr>
                <a:srgbClr val="000000"/>
              </a:buClr>
              <a:buSzPts val="2000"/>
            </a:pPr>
            <a:r>
              <a:rPr lang="tr-TR" sz="2800" b="1" dirty="0">
                <a:solidFill>
                  <a:schemeClr val="tx1"/>
                </a:solidFill>
                <a:latin typeface="+mn-lt"/>
                <a:ea typeface="+mn-ea"/>
                <a:cs typeface="+mn-cs"/>
              </a:rPr>
              <a:t>Akademik Personel</a:t>
            </a:r>
          </a:p>
        </p:txBody>
      </p:sp>
      <p:graphicFrame>
        <p:nvGraphicFramePr>
          <p:cNvPr id="9" name="6 Tablo">
            <a:extLst>
              <a:ext uri="{FF2B5EF4-FFF2-40B4-BE49-F238E27FC236}">
                <a16:creationId xmlns:a16="http://schemas.microsoft.com/office/drawing/2014/main" id="{44915197-1722-43FC-8861-5D4E64808D04}"/>
              </a:ext>
            </a:extLst>
          </p:cNvPr>
          <p:cNvGraphicFramePr>
            <a:graphicFrameLocks noGrp="1"/>
          </p:cNvGraphicFramePr>
          <p:nvPr>
            <p:extLst>
              <p:ext uri="{D42A27DB-BD31-4B8C-83A1-F6EECF244321}">
                <p14:modId xmlns:p14="http://schemas.microsoft.com/office/powerpoint/2010/main" val="2829797105"/>
              </p:ext>
            </p:extLst>
          </p:nvPr>
        </p:nvGraphicFramePr>
        <p:xfrm>
          <a:off x="755576" y="1598566"/>
          <a:ext cx="6684004" cy="3702642"/>
        </p:xfrm>
        <a:graphic>
          <a:graphicData uri="http://schemas.openxmlformats.org/drawingml/2006/table">
            <a:tbl>
              <a:tblPr>
                <a:effectLst/>
                <a:tableStyleId>{2D5ABB26-0587-4C30-8999-92F81FD0307C}</a:tableStyleId>
              </a:tblPr>
              <a:tblGrid>
                <a:gridCol w="4161137">
                  <a:extLst>
                    <a:ext uri="{9D8B030D-6E8A-4147-A177-3AD203B41FA5}">
                      <a16:colId xmlns:a16="http://schemas.microsoft.com/office/drawing/2014/main" val="20000"/>
                    </a:ext>
                  </a:extLst>
                </a:gridCol>
                <a:gridCol w="2522867">
                  <a:extLst>
                    <a:ext uri="{9D8B030D-6E8A-4147-A177-3AD203B41FA5}">
                      <a16:colId xmlns:a16="http://schemas.microsoft.com/office/drawing/2014/main" val="20001"/>
                    </a:ext>
                  </a:extLst>
                </a:gridCol>
              </a:tblGrid>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1" i="0" u="none" strike="noStrike" dirty="0" err="1">
                          <a:solidFill>
                            <a:schemeClr val="tx1"/>
                          </a:solidFill>
                          <a:latin typeface="Arial" panose="020B0604020202020204" pitchFamily="34" charset="0"/>
                          <a:cs typeface="Arial" panose="020B0604020202020204" pitchFamily="34" charset="0"/>
                        </a:rPr>
                        <a:t>Ünvan</a:t>
                      </a:r>
                      <a:endParaRPr lang="tr-TR" sz="2800" b="1"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1" i="0" u="none" strike="noStrike" dirty="0">
                          <a:solidFill>
                            <a:schemeClr val="tx1"/>
                          </a:solidFill>
                          <a:latin typeface="Arial" panose="020B0604020202020204" pitchFamily="34" charset="0"/>
                          <a:cs typeface="Arial" panose="020B0604020202020204" pitchFamily="34" charset="0"/>
                        </a:rPr>
                        <a:t>Sayı</a:t>
                      </a:r>
                    </a:p>
                  </a:txBody>
                  <a:tcPr marL="9527" marR="9527"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Prof.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14</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Doç.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i="0" u="none" strike="noStrike" dirty="0">
                          <a:solidFill>
                            <a:schemeClr val="tx1"/>
                          </a:solidFill>
                          <a:latin typeface="Arial" panose="020B0604020202020204" pitchFamily="34" charset="0"/>
                          <a:cs typeface="Arial" panose="020B0604020202020204" pitchFamily="34" charset="0"/>
                        </a:rPr>
                        <a:t>12</a:t>
                      </a: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Dr. Öğretim Üyesi</a:t>
                      </a:r>
                      <a:endParaRPr lang="tr-TR" sz="2800" b="0" i="0" u="none" strike="noStrike" dirty="0">
                        <a:solidFill>
                          <a:schemeClr val="tx1"/>
                        </a:solidFill>
                        <a:effectLst/>
                        <a:latin typeface="+mn-lt"/>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14</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Arş. Gör.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i="0" u="none" strike="noStrike" dirty="0">
                          <a:solidFill>
                            <a:schemeClr val="tx1"/>
                          </a:solidFill>
                          <a:latin typeface="Arial" panose="020B0604020202020204" pitchFamily="34" charset="0"/>
                          <a:cs typeface="Arial" panose="020B0604020202020204" pitchFamily="34" charset="0"/>
                        </a:rPr>
                        <a:t>9</a:t>
                      </a: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0" u="none" strike="noStrike" dirty="0">
                          <a:solidFill>
                            <a:schemeClr val="tx1"/>
                          </a:solidFill>
                          <a:effectLst/>
                        </a:rPr>
                        <a:t>Toplam</a:t>
                      </a:r>
                      <a:endParaRPr lang="tr-TR" sz="2800" b="0" i="0" u="none" strike="noStrike" dirty="0">
                        <a:solidFill>
                          <a:schemeClr val="tx1"/>
                        </a:solidFill>
                        <a:effectLst/>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i="0" u="none" strike="noStrike" dirty="0">
                          <a:solidFill>
                            <a:schemeClr val="tx1"/>
                          </a:solidFill>
                          <a:latin typeface="Arial" panose="020B0604020202020204" pitchFamily="34" charset="0"/>
                          <a:cs typeface="Arial" panose="020B0604020202020204" pitchFamily="34" charset="0"/>
                        </a:rPr>
                        <a:t>49</a:t>
                      </a: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6"/>
                  </a:ext>
                </a:extLst>
              </a:tr>
            </a:tbl>
          </a:graphicData>
        </a:graphic>
      </p:graphicFrame>
      <p:sp>
        <p:nvSpPr>
          <p:cNvPr id="10" name="Unvan 1">
            <a:extLst>
              <a:ext uri="{FF2B5EF4-FFF2-40B4-BE49-F238E27FC236}">
                <a16:creationId xmlns:a16="http://schemas.microsoft.com/office/drawing/2014/main" id="{A226724D-C8C4-45C9-A94F-138512427090}"/>
              </a:ext>
            </a:extLst>
          </p:cNvPr>
          <p:cNvSpPr txBox="1">
            <a:spLocks/>
          </p:cNvSpPr>
          <p:nvPr/>
        </p:nvSpPr>
        <p:spPr>
          <a:xfrm>
            <a:off x="683568" y="5555720"/>
            <a:ext cx="8033192" cy="609584"/>
          </a:xfrm>
          <a:prstGeom prst="rect">
            <a:avLst/>
          </a:prstGeom>
          <a:noFill/>
        </p:spPr>
        <p:txBody>
          <a:bodyPr vert="horz" lIns="91440" tIns="45720" rIns="91440" bIns="45720" rtlCol="0" anchor="b">
            <a:noAutofit/>
          </a:bodyPr>
          <a:lstStyle/>
          <a:p>
            <a:pPr marR="0" lvl="0" indent="0" fontAlgn="b">
              <a:lnSpc>
                <a:spcPct val="100000"/>
              </a:lnSpc>
              <a:spcBef>
                <a:spcPct val="0"/>
              </a:spcBef>
              <a:spcAft>
                <a:spcPts val="0"/>
              </a:spcAft>
              <a:buClr>
                <a:srgbClr val="000000"/>
              </a:buClr>
              <a:buSzPts val="2000"/>
              <a:tabLst/>
              <a:defRPr/>
            </a:pPr>
            <a:r>
              <a:rPr lang="tr-TR" sz="2800" b="1" dirty="0"/>
              <a:t>İdari Personel: 13</a:t>
            </a:r>
          </a:p>
        </p:txBody>
      </p:sp>
    </p:spTree>
    <p:extLst>
      <p:ext uri="{BB962C8B-B14F-4D97-AF65-F5344CB8AC3E}">
        <p14:creationId xmlns:p14="http://schemas.microsoft.com/office/powerpoint/2010/main" val="3216363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Enerji Sistemleri Mühendisliği</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HVAC Lab</a:t>
            </a:r>
            <a:r>
              <a:rPr lang="tr-TR" dirty="0">
                <a:latin typeface="Times New Roman" pitchFamily="18" charset="0"/>
                <a:cs typeface="Times New Roman" pitchFamily="18" charset="0"/>
              </a:rPr>
              <a:t>.</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iç mekan, yer, mutfak, duvar içeren bir resim&#10;&#10;Açıklama otomatik olarak oluşturuldu">
            <a:extLst>
              <a:ext uri="{FF2B5EF4-FFF2-40B4-BE49-F238E27FC236}">
                <a16:creationId xmlns:a16="http://schemas.microsoft.com/office/drawing/2014/main" id="{B3CA3B6A-AA20-4A09-9C5C-CA4E750804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0" y="2480697"/>
            <a:ext cx="3851920" cy="3714776"/>
          </a:xfrm>
          <a:prstGeom prst="rect">
            <a:avLst/>
          </a:prstGeom>
        </p:spPr>
      </p:pic>
      <p:pic>
        <p:nvPicPr>
          <p:cNvPr id="8" name="Resim 7" descr="iç mekan, yer, pencere, oda içeren bir resim&#10;&#10;Açıklama otomatik olarak oluşturuldu">
            <a:extLst>
              <a:ext uri="{FF2B5EF4-FFF2-40B4-BE49-F238E27FC236}">
                <a16:creationId xmlns:a16="http://schemas.microsoft.com/office/drawing/2014/main" id="{BFFE9783-018F-4CC3-A986-A63B5719C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880" y="2480697"/>
            <a:ext cx="3851920" cy="3714776"/>
          </a:xfrm>
          <a:prstGeom prst="rect">
            <a:avLst/>
          </a:prstGeom>
        </p:spPr>
      </p:pic>
      <p:pic>
        <p:nvPicPr>
          <p:cNvPr id="7" name="Resim 6">
            <a:extLst>
              <a:ext uri="{FF2B5EF4-FFF2-40B4-BE49-F238E27FC236}">
                <a16:creationId xmlns:a16="http://schemas.microsoft.com/office/drawing/2014/main" id="{C73F960C-463F-41BE-9FA7-F59B8B711B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036942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Enerji Sistemleri Mühendisliği</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Mekanik Lab.</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yer, iç mekan, pencere, oda içeren bir resim&#10;&#10;Açıklama otomatik olarak oluşturuldu">
            <a:extLst>
              <a:ext uri="{FF2B5EF4-FFF2-40B4-BE49-F238E27FC236}">
                <a16:creationId xmlns:a16="http://schemas.microsoft.com/office/drawing/2014/main" id="{A5F17AC6-9C9F-49AE-89B2-3E35E37CF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00306"/>
            <a:ext cx="8229600" cy="3953030"/>
          </a:xfrm>
          <a:prstGeom prst="rect">
            <a:avLst/>
          </a:prstGeom>
        </p:spPr>
      </p:pic>
      <p:pic>
        <p:nvPicPr>
          <p:cNvPr id="7" name="Resim 6">
            <a:extLst>
              <a:ext uri="{FF2B5EF4-FFF2-40B4-BE49-F238E27FC236}">
                <a16:creationId xmlns:a16="http://schemas.microsoft.com/office/drawing/2014/main" id="{6E96358D-9D2A-480F-819A-41C002374E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916222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Projeler</a:t>
            </a:r>
          </a:p>
        </p:txBody>
      </p:sp>
      <p:sp>
        <p:nvSpPr>
          <p:cNvPr id="3" name="2 İçerik Yer Tutucusu"/>
          <p:cNvSpPr>
            <a:spLocks noGrp="1"/>
          </p:cNvSpPr>
          <p:nvPr>
            <p:ph idx="1"/>
          </p:nvPr>
        </p:nvSpPr>
        <p:spPr>
          <a:xfrm>
            <a:off x="457200" y="1857364"/>
            <a:ext cx="8229600" cy="4523964"/>
          </a:xfrm>
        </p:spPr>
        <p:txBody>
          <a:bodyPr>
            <a:noAutofit/>
          </a:bodyPr>
          <a:lstStyle/>
          <a:p>
            <a:pPr algn="just">
              <a:buClr>
                <a:schemeClr val="tx2"/>
              </a:buClr>
              <a:buFont typeface="Wingdings" pitchFamily="2" charset="2"/>
              <a:buChar char="v"/>
            </a:pPr>
            <a:r>
              <a:rPr lang="tr-TR" sz="1800" dirty="0">
                <a:cs typeface="Times New Roman" pitchFamily="18" charset="0"/>
              </a:rPr>
              <a:t>Farklı atıkların anaerobik </a:t>
            </a:r>
            <a:r>
              <a:rPr lang="tr-TR" sz="1800" dirty="0" err="1">
                <a:cs typeface="Times New Roman" pitchFamily="18" charset="0"/>
              </a:rPr>
              <a:t>kofermantasyon</a:t>
            </a:r>
            <a:r>
              <a:rPr lang="tr-TR" sz="1800" dirty="0">
                <a:cs typeface="Times New Roman" pitchFamily="18" charset="0"/>
              </a:rPr>
              <a:t> yöntemi aracılığıyla biyogaz üretimi için optimum çalışma koşullarının belirlenmesi. KBÜ-BAP-16/2-DR-082.</a:t>
            </a:r>
          </a:p>
          <a:p>
            <a:pPr algn="just">
              <a:buClr>
                <a:schemeClr val="tx2"/>
              </a:buClr>
              <a:buFont typeface="Wingdings" pitchFamily="2" charset="2"/>
              <a:buChar char="v"/>
            </a:pPr>
            <a:r>
              <a:rPr lang="tr-TR" sz="1800" dirty="0">
                <a:cs typeface="Times New Roman" pitchFamily="18" charset="0"/>
              </a:rPr>
              <a:t>Yoğunlaşmış </a:t>
            </a:r>
            <a:r>
              <a:rPr lang="tr-TR" sz="1800" dirty="0" err="1">
                <a:cs typeface="Times New Roman" pitchFamily="18" charset="0"/>
              </a:rPr>
              <a:t>Fotovoltaik</a:t>
            </a:r>
            <a:r>
              <a:rPr lang="tr-TR" sz="1800" dirty="0">
                <a:cs typeface="Times New Roman" pitchFamily="18" charset="0"/>
              </a:rPr>
              <a:t> Panel Tasarımı, İmalatı ve Deneysel Analizi. KBÜBAP-17-DR-199.</a:t>
            </a:r>
          </a:p>
          <a:p>
            <a:pPr algn="just">
              <a:buClr>
                <a:schemeClr val="tx2"/>
              </a:buClr>
              <a:buFont typeface="Wingdings" pitchFamily="2" charset="2"/>
              <a:buChar char="v"/>
            </a:pPr>
            <a:r>
              <a:rPr lang="tr-TR" sz="1800" dirty="0">
                <a:cs typeface="Times New Roman" pitchFamily="18" charset="0"/>
              </a:rPr>
              <a:t>Güneş Enerjili Havalı Kolektörün ve PV/T Kolektör İle Desteklenmiş Güneş Enerjili Havalı Kolektör Kurutma Sistemlerinin Tasarımı ve Analizi. KBÜBAP-17-YL-245.</a:t>
            </a:r>
          </a:p>
          <a:p>
            <a:pPr algn="just">
              <a:buClr>
                <a:schemeClr val="tx2"/>
              </a:buClr>
              <a:buFont typeface="Wingdings" pitchFamily="2" charset="2"/>
              <a:buChar char="v"/>
            </a:pPr>
            <a:r>
              <a:rPr lang="tr-TR" sz="1800" dirty="0" err="1">
                <a:cs typeface="Times New Roman" pitchFamily="18" charset="0"/>
              </a:rPr>
              <a:t>Nano</a:t>
            </a:r>
            <a:r>
              <a:rPr lang="tr-TR" sz="1800" dirty="0">
                <a:cs typeface="Times New Roman" pitchFamily="18" charset="0"/>
              </a:rPr>
              <a:t> </a:t>
            </a:r>
            <a:r>
              <a:rPr lang="tr-TR" sz="1800" dirty="0" err="1">
                <a:cs typeface="Times New Roman" pitchFamily="18" charset="0"/>
              </a:rPr>
              <a:t>akışkanlı</a:t>
            </a:r>
            <a:r>
              <a:rPr lang="tr-TR" sz="1800" dirty="0">
                <a:cs typeface="Times New Roman" pitchFamily="18" charset="0"/>
              </a:rPr>
              <a:t> </a:t>
            </a:r>
            <a:r>
              <a:rPr lang="tr-TR" sz="1800" dirty="0" err="1">
                <a:cs typeface="Times New Roman" pitchFamily="18" charset="0"/>
              </a:rPr>
              <a:t>hibrit</a:t>
            </a:r>
            <a:r>
              <a:rPr lang="tr-TR" sz="1800" dirty="0">
                <a:cs typeface="Times New Roman" pitchFamily="18" charset="0"/>
              </a:rPr>
              <a:t> PV/T Sisteminin Deneysel ve Teorik İncelenmesi. KBÜBAP-17-DR-262.</a:t>
            </a:r>
          </a:p>
          <a:p>
            <a:pPr algn="just">
              <a:buClr>
                <a:schemeClr val="tx2"/>
              </a:buClr>
              <a:buFont typeface="Wingdings" pitchFamily="2" charset="2"/>
              <a:buChar char="v"/>
            </a:pPr>
            <a:r>
              <a:rPr lang="tr-TR" sz="1800" dirty="0">
                <a:cs typeface="Times New Roman" pitchFamily="18" charset="0"/>
              </a:rPr>
              <a:t>Çok sayıda </a:t>
            </a:r>
            <a:r>
              <a:rPr lang="tr-TR" sz="1800" dirty="0" err="1">
                <a:cs typeface="Times New Roman" pitchFamily="18" charset="0"/>
              </a:rPr>
              <a:t>nano</a:t>
            </a:r>
            <a:r>
              <a:rPr lang="tr-TR" sz="1800" dirty="0">
                <a:cs typeface="Times New Roman" pitchFamily="18" charset="0"/>
              </a:rPr>
              <a:t> parçacığa sahip çok katmanlı/duvarlı karbon </a:t>
            </a:r>
            <a:r>
              <a:rPr lang="tr-TR" sz="1800" dirty="0" err="1">
                <a:cs typeface="Times New Roman" pitchFamily="18" charset="0"/>
              </a:rPr>
              <a:t>nanotüplerde</a:t>
            </a:r>
            <a:r>
              <a:rPr lang="tr-TR" sz="1800" dirty="0">
                <a:cs typeface="Times New Roman" pitchFamily="18" charset="0"/>
              </a:rPr>
              <a:t> hidrojen depolamanın deneysel incelenmesi. KBÜ-BAP-16/1-DR-081</a:t>
            </a:r>
          </a:p>
          <a:p>
            <a:pPr algn="just">
              <a:buClr>
                <a:schemeClr val="tx2"/>
              </a:buClr>
              <a:buFont typeface="Wingdings" pitchFamily="2" charset="2"/>
              <a:buChar char="v"/>
            </a:pPr>
            <a:r>
              <a:rPr lang="tr-TR" sz="1800" dirty="0">
                <a:cs typeface="Times New Roman" pitchFamily="18" charset="0"/>
              </a:rPr>
              <a:t>Ani Genişlemeli Kanallarda </a:t>
            </a:r>
            <a:r>
              <a:rPr lang="tr-TR" sz="1800" dirty="0" err="1">
                <a:cs typeface="Times New Roman" pitchFamily="18" charset="0"/>
              </a:rPr>
              <a:t>Nanoparçacıkların</a:t>
            </a:r>
            <a:r>
              <a:rPr lang="tr-TR" sz="1800" dirty="0">
                <a:cs typeface="Times New Roman" pitchFamily="18" charset="0"/>
              </a:rPr>
              <a:t> </a:t>
            </a:r>
            <a:r>
              <a:rPr lang="tr-TR" sz="1800" dirty="0" err="1">
                <a:cs typeface="Times New Roman" pitchFamily="18" charset="0"/>
              </a:rPr>
              <a:t>Laminer</a:t>
            </a:r>
            <a:r>
              <a:rPr lang="tr-TR" sz="1800" dirty="0">
                <a:cs typeface="Times New Roman" pitchFamily="18" charset="0"/>
              </a:rPr>
              <a:t> Akışının ve Zorlanmış Isı Transferinin Hesaplamalı </a:t>
            </a:r>
            <a:r>
              <a:rPr lang="tr-TR" sz="1800" dirty="0" err="1">
                <a:cs typeface="Times New Roman" pitchFamily="18" charset="0"/>
              </a:rPr>
              <a:t>Akışlanlar</a:t>
            </a:r>
            <a:r>
              <a:rPr lang="tr-TR" sz="1800" dirty="0">
                <a:cs typeface="Times New Roman" pitchFamily="18" charset="0"/>
              </a:rPr>
              <a:t> Dinamiği İle Sayısal İncelenmesi. KBÜ-BAP-16/1-YL-101</a:t>
            </a:r>
            <a:r>
              <a:rPr lang="en-GB" sz="1800" dirty="0">
                <a:cs typeface="Times New Roman" pitchFamily="18" charset="0"/>
              </a:rPr>
              <a:t>	</a:t>
            </a:r>
            <a:endParaRPr lang="tr-TR" sz="1800" dirty="0">
              <a:cs typeface="Times New Roman" pitchFamily="18" charset="0"/>
            </a:endParaRPr>
          </a:p>
        </p:txBody>
      </p:sp>
      <p:pic>
        <p:nvPicPr>
          <p:cNvPr id="5" name="Resim 4">
            <a:extLst>
              <a:ext uri="{FF2B5EF4-FFF2-40B4-BE49-F238E27FC236}">
                <a16:creationId xmlns:a16="http://schemas.microsoft.com/office/drawing/2014/main" id="{50915ECC-F3FE-48F8-A2BC-8E0FE84CCA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4446611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sz="2000" b="1" i="1" dirty="0">
                <a:cs typeface="Times New Roman" pitchFamily="18" charset="0"/>
              </a:rPr>
              <a:t>Yarışmanın ismi: </a:t>
            </a:r>
            <a:r>
              <a:rPr lang="tr-TR" sz="2000" dirty="0"/>
              <a:t>İklimlendirme Sanayi Ürün ve Mühendislik Tasarımı, 2017.</a:t>
            </a:r>
            <a:r>
              <a:rPr lang="tr-TR" sz="2000" dirty="0">
                <a:cs typeface="Times New Roman" pitchFamily="18" charset="0"/>
              </a:rPr>
              <a:t> </a:t>
            </a:r>
          </a:p>
          <a:p>
            <a:pPr>
              <a:buClr>
                <a:schemeClr val="tx2"/>
              </a:buClr>
            </a:pPr>
            <a:r>
              <a:rPr lang="tr-TR" sz="2000" b="1" i="1" dirty="0">
                <a:cs typeface="Times New Roman" pitchFamily="18" charset="0"/>
              </a:rPr>
              <a:t>Projenin ismi: </a:t>
            </a:r>
            <a:r>
              <a:rPr lang="tr-TR" sz="2000" dirty="0">
                <a:cs typeface="Times New Roman" pitchFamily="18" charset="0"/>
              </a:rPr>
              <a:t>Yoğunlaşmalı ısı depolamaya sahip güneş kolektörü, ödülü: İkincilik  - 15.000 TL</a:t>
            </a:r>
          </a:p>
          <a:p>
            <a:pPr marL="109728" indent="0">
              <a:buClr>
                <a:schemeClr val="tx2"/>
              </a:buClr>
              <a:buNone/>
            </a:pPr>
            <a:endParaRPr lang="tr-TR" sz="1800" dirty="0">
              <a:cs typeface="Times New Roman" pitchFamily="18" charset="0"/>
            </a:endParaRPr>
          </a:p>
          <a:p>
            <a:pPr>
              <a:buClr>
                <a:schemeClr val="tx2"/>
              </a:buClr>
            </a:pPr>
            <a:r>
              <a:rPr lang="tr-TR" sz="1800" dirty="0">
                <a:cs typeface="Times New Roman" pitchFamily="18" charset="0"/>
              </a:rPr>
              <a:t>Prof.Dr. İlhan CEYLAN</a:t>
            </a:r>
          </a:p>
          <a:p>
            <a:pPr>
              <a:buClr>
                <a:schemeClr val="tx2"/>
              </a:buClr>
            </a:pPr>
            <a:r>
              <a:rPr lang="tr-TR" sz="1800" dirty="0">
                <a:cs typeface="Times New Roman" pitchFamily="18" charset="0"/>
              </a:rPr>
              <a:t>M. Tolunay GÖKER, </a:t>
            </a:r>
          </a:p>
          <a:p>
            <a:pPr>
              <a:buClr>
                <a:schemeClr val="tx2"/>
              </a:buClr>
            </a:pPr>
            <a:r>
              <a:rPr lang="tr-TR" sz="1800" dirty="0">
                <a:cs typeface="Times New Roman" pitchFamily="18" charset="0"/>
              </a:rPr>
              <a:t>Atakan YENİLİKÇİ, </a:t>
            </a:r>
          </a:p>
          <a:p>
            <a:pPr>
              <a:buClr>
                <a:schemeClr val="tx2"/>
              </a:buClr>
            </a:pPr>
            <a:r>
              <a:rPr lang="tr-TR" sz="1800" dirty="0">
                <a:cs typeface="Times New Roman" pitchFamily="18" charset="0"/>
              </a:rPr>
              <a:t>Naim ÖZETÇİ, </a:t>
            </a:r>
          </a:p>
          <a:p>
            <a:pPr>
              <a:buClr>
                <a:schemeClr val="tx2"/>
              </a:buClr>
            </a:pPr>
            <a:r>
              <a:rPr lang="tr-TR" sz="1800" dirty="0">
                <a:cs typeface="Times New Roman" pitchFamily="18" charset="0"/>
              </a:rPr>
              <a:t>Halit Akın ÖRS,</a:t>
            </a:r>
          </a:p>
          <a:p>
            <a:pPr>
              <a:buClr>
                <a:schemeClr val="tx2"/>
              </a:buClr>
            </a:pPr>
            <a:r>
              <a:rPr lang="tr-TR" sz="1800" dirty="0">
                <a:cs typeface="Times New Roman" pitchFamily="18" charset="0"/>
              </a:rPr>
              <a:t>Selim ADAKUL</a:t>
            </a:r>
          </a:p>
          <a:p>
            <a:pPr>
              <a:buClr>
                <a:schemeClr val="tx2"/>
              </a:buClr>
            </a:pPr>
            <a:endParaRPr lang="tr-TR" dirty="0">
              <a:latin typeface="Times New Roman" pitchFamily="18" charset="0"/>
              <a:cs typeface="Times New Roman" pitchFamily="18" charset="0"/>
            </a:endParaRPr>
          </a:p>
        </p:txBody>
      </p:sp>
      <p:pic>
        <p:nvPicPr>
          <p:cNvPr id="16388" name="Picture 4" descr="C:\Documents and Settings\volkan\Desktop\Yeni Bitmap Resmi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262331"/>
            <a:ext cx="489654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43358C3E-C83D-4503-A439-0F5E5D513B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88335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İş Alanları</a:t>
            </a:r>
          </a:p>
        </p:txBody>
      </p:sp>
      <p:sp>
        <p:nvSpPr>
          <p:cNvPr id="3" name="2 İçerik Yer Tutucusu"/>
          <p:cNvSpPr>
            <a:spLocks noGrp="1"/>
          </p:cNvSpPr>
          <p:nvPr>
            <p:ph idx="1"/>
          </p:nvPr>
        </p:nvSpPr>
        <p:spPr>
          <a:xfrm>
            <a:off x="457200" y="1857364"/>
            <a:ext cx="8229600" cy="4717172"/>
          </a:xfrm>
        </p:spPr>
        <p:txBody>
          <a:bodyPr/>
          <a:lstStyle/>
          <a:p>
            <a:pPr marL="109728" indent="0">
              <a:buClr>
                <a:schemeClr val="tx2"/>
              </a:buClr>
              <a:buNone/>
            </a:pPr>
            <a:r>
              <a:rPr lang="tr-TR" dirty="0"/>
              <a:t>Enerji sistemleri mühendisleri; çok sayıda iş ve mesleği yürütür:</a:t>
            </a:r>
          </a:p>
          <a:p>
            <a:pPr>
              <a:buClr>
                <a:schemeClr val="tx2"/>
              </a:buClr>
            </a:pPr>
            <a:r>
              <a:rPr lang="tr-TR" dirty="0"/>
              <a:t>HVAC sistemlerinin tasarımı</a:t>
            </a:r>
          </a:p>
          <a:p>
            <a:pPr>
              <a:buClr>
                <a:schemeClr val="tx2"/>
              </a:buClr>
            </a:pPr>
            <a:r>
              <a:rPr lang="tr-TR" dirty="0"/>
              <a:t>Güneş ve rüzgar enerjisi tesisleri</a:t>
            </a:r>
            <a:r>
              <a:rPr lang="en-GB" dirty="0"/>
              <a:t> </a:t>
            </a:r>
            <a:endParaRPr lang="tr-TR" dirty="0"/>
          </a:p>
          <a:p>
            <a:pPr>
              <a:buClr>
                <a:schemeClr val="tx2"/>
              </a:buClr>
            </a:pPr>
            <a:r>
              <a:rPr lang="tr-TR" dirty="0"/>
              <a:t>Hidrojen enerjisi</a:t>
            </a:r>
          </a:p>
          <a:p>
            <a:pPr lvl="0">
              <a:buClr>
                <a:srgbClr val="5A6378"/>
              </a:buClr>
            </a:pPr>
            <a:r>
              <a:rPr lang="en-GB" dirty="0"/>
              <a:t>N</a:t>
            </a:r>
            <a:r>
              <a:rPr lang="tr-TR" dirty="0" err="1"/>
              <a:t>ükleer</a:t>
            </a:r>
            <a:r>
              <a:rPr lang="tr-TR" dirty="0"/>
              <a:t> enerji</a:t>
            </a:r>
          </a:p>
          <a:p>
            <a:pPr>
              <a:buClr>
                <a:schemeClr val="tx2"/>
              </a:buClr>
            </a:pPr>
            <a:r>
              <a:rPr lang="tr-TR" dirty="0"/>
              <a:t>Enerji verimliliği ve yönetimi</a:t>
            </a:r>
          </a:p>
          <a:p>
            <a:pPr>
              <a:buClr>
                <a:schemeClr val="tx2"/>
              </a:buClr>
            </a:pPr>
            <a:r>
              <a:rPr lang="tr-TR" dirty="0"/>
              <a:t>Isıl tesisler</a:t>
            </a:r>
          </a:p>
          <a:p>
            <a:pPr lvl="0">
              <a:buClr>
                <a:srgbClr val="5A6378"/>
              </a:buClr>
            </a:pPr>
            <a:r>
              <a:rPr lang="tr-TR" dirty="0"/>
              <a:t>Yeni nesil yenilenebilir enerji sistemleri</a:t>
            </a: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850C418B-DF36-484E-8E2A-4BBEE99F29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Enerji Sistemleri Mühendisliği</a:t>
            </a:r>
          </a:p>
        </p:txBody>
      </p:sp>
      <p:sp>
        <p:nvSpPr>
          <p:cNvPr id="3" name="Content Placeholder 2"/>
          <p:cNvSpPr>
            <a:spLocks noGrp="1"/>
          </p:cNvSpPr>
          <p:nvPr>
            <p:ph idx="1"/>
          </p:nvPr>
        </p:nvSpPr>
        <p:spPr/>
        <p:txBody>
          <a:bodyPr>
            <a:normAutofit fontScale="92500" lnSpcReduction="20000"/>
          </a:bodyPr>
          <a:lstStyle/>
          <a:p>
            <a:pPr marL="82296" indent="0" algn="ctr">
              <a:buNone/>
            </a:pPr>
            <a:r>
              <a:rPr lang="tr-TR" sz="3600" dirty="0"/>
              <a:t>İletişim Bilgisi</a:t>
            </a:r>
          </a:p>
          <a:p>
            <a:pPr marL="82296" indent="0">
              <a:buNone/>
            </a:pPr>
            <a:endParaRPr lang="tr-TR" dirty="0"/>
          </a:p>
          <a:p>
            <a:pPr marL="82296" indent="0">
              <a:buNone/>
            </a:pPr>
            <a:r>
              <a:rPr lang="tr-TR" b="1" i="1" dirty="0"/>
              <a:t>Posta adresi: </a:t>
            </a:r>
            <a:r>
              <a:rPr lang="en-GB" i="1" dirty="0" err="1"/>
              <a:t>Balıklarkayası</a:t>
            </a:r>
            <a:r>
              <a:rPr lang="en-GB" i="1" dirty="0"/>
              <a:t> </a:t>
            </a:r>
            <a:r>
              <a:rPr lang="tr-TR" i="1" dirty="0"/>
              <a:t>M</a:t>
            </a:r>
            <a:r>
              <a:rPr lang="en-GB" i="1" dirty="0" err="1"/>
              <a:t>evkii</a:t>
            </a:r>
            <a:r>
              <a:rPr lang="en-GB" i="1" dirty="0"/>
              <a:t>, Demir </a:t>
            </a:r>
            <a:r>
              <a:rPr lang="en-GB" i="1" dirty="0" err="1"/>
              <a:t>Çelik</a:t>
            </a:r>
            <a:r>
              <a:rPr lang="en-GB" i="1" dirty="0"/>
              <a:t> </a:t>
            </a:r>
            <a:r>
              <a:rPr lang="tr-TR" i="1" dirty="0"/>
              <a:t>K</a:t>
            </a:r>
            <a:r>
              <a:rPr lang="en-GB" i="1" dirty="0" err="1"/>
              <a:t>ampüsü</a:t>
            </a:r>
            <a:r>
              <a:rPr lang="en-GB" i="1" dirty="0"/>
              <a:t>, Teknoloji Fakültesi 78050 Karabük/Türkiye </a:t>
            </a:r>
            <a:endParaRPr lang="tr-TR" i="1" dirty="0"/>
          </a:p>
          <a:p>
            <a:pPr marL="82296" indent="0">
              <a:buNone/>
            </a:pPr>
            <a:endParaRPr lang="tr-TR" i="1" dirty="0"/>
          </a:p>
          <a:p>
            <a:pPr marL="82296" indent="0">
              <a:buNone/>
            </a:pPr>
            <a:r>
              <a:rPr lang="tr-TR" b="1" i="1" dirty="0"/>
              <a:t>Bölüm web sayfası:</a:t>
            </a:r>
          </a:p>
          <a:p>
            <a:pPr marL="82296" indent="0">
              <a:buNone/>
            </a:pPr>
            <a:r>
              <a:rPr lang="tr-TR" i="1" dirty="0">
                <a:hlinkClick r:id="rId3"/>
              </a:rPr>
              <a:t>http://teknoloji.karabuk.edu.tr/enerjisistemleri</a:t>
            </a:r>
            <a:endParaRPr lang="tr-TR" i="1" dirty="0"/>
          </a:p>
          <a:p>
            <a:pPr marL="82296" indent="0">
              <a:buNone/>
            </a:pPr>
            <a:endParaRPr lang="tr-TR" i="1" dirty="0"/>
          </a:p>
          <a:p>
            <a:pPr marL="82296" lvl="0" indent="0">
              <a:buClr>
                <a:srgbClr val="E66C7D"/>
              </a:buClr>
              <a:buNone/>
            </a:pPr>
            <a:r>
              <a:rPr lang="tr-TR" i="1" dirty="0"/>
              <a:t>E-mail: </a:t>
            </a:r>
            <a:r>
              <a:rPr lang="en-GB" sz="2600" i="1" u="sng" dirty="0">
                <a:solidFill>
                  <a:srgbClr val="0070C0"/>
                </a:solidFill>
              </a:rPr>
              <a:t>teknolojifakultesi@karabuk.edu.tr</a:t>
            </a:r>
            <a:endParaRPr lang="tr-TR" sz="2600" i="1" u="sng" dirty="0">
              <a:solidFill>
                <a:srgbClr val="0070C0"/>
              </a:solidFill>
            </a:endParaRPr>
          </a:p>
          <a:p>
            <a:pPr marL="82296" indent="0">
              <a:buNone/>
            </a:pPr>
            <a:endParaRPr lang="tr-TR" i="1"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EAD22ACD-77DE-43FD-94C1-F1732BBCFF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5070702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360841" y="836712"/>
            <a:ext cx="6769585" cy="1470025"/>
          </a:xfrm>
        </p:spPr>
        <p:txBody>
          <a:bodyPr>
            <a:normAutofit/>
          </a:bodyPr>
          <a:lstStyle/>
          <a:p>
            <a:r>
              <a:rPr lang="tr-TR" sz="3600" dirty="0"/>
              <a:t>ENDÜSTRİYEL TASARIM MÜHENDİSLİĞİ</a:t>
            </a:r>
          </a:p>
        </p:txBody>
      </p:sp>
      <p:pic>
        <p:nvPicPr>
          <p:cNvPr id="4" name="Resim 3">
            <a:extLst>
              <a:ext uri="{FF2B5EF4-FFF2-40B4-BE49-F238E27FC236}">
                <a16:creationId xmlns:a16="http://schemas.microsoft.com/office/drawing/2014/main" id="{766B03CA-F586-4FB5-A80F-F0B245F176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90" t="-20729" r="-44693" b="-64789"/>
          <a:stretch/>
        </p:blipFill>
        <p:spPr>
          <a:xfrm>
            <a:off x="251520" y="476672"/>
            <a:ext cx="2880320" cy="3133756"/>
          </a:xfrm>
          <a:prstGeom prst="rect">
            <a:avLst/>
          </a:prstGeom>
        </p:spPr>
      </p:pic>
    </p:spTree>
    <p:extLst>
      <p:ext uri="{BB962C8B-B14F-4D97-AF65-F5344CB8AC3E}">
        <p14:creationId xmlns:p14="http://schemas.microsoft.com/office/powerpoint/2010/main" val="36597048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b="1" dirty="0"/>
              <a:t>Tarihçe</a:t>
            </a:r>
          </a:p>
          <a:p>
            <a:r>
              <a:rPr lang="tr-TR" dirty="0"/>
              <a:t>Endüstriyel tasarım mühendisliği programı; 2012-2013 güz döneminden beri lisans derecesi için öğrenci kabul etmektedir.</a:t>
            </a:r>
          </a:p>
          <a:p>
            <a:r>
              <a:rPr lang="tr-TR" dirty="0"/>
              <a:t>Ulusal endüstrinin kalite ve güncel tasarım/uygulama teknolojilerini izleyen yaratıcı, yenilikçi Endüstriyel Tasarım Mühendisleri ihtiyacını karşılamakta büyük bir boşluğu doldurmaktadır.</a:t>
            </a:r>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Endüstriyel Tasarım Mühendisliği</a:t>
            </a:r>
          </a:p>
        </p:txBody>
      </p:sp>
      <p:pic>
        <p:nvPicPr>
          <p:cNvPr id="5" name="Resim 4">
            <a:extLst>
              <a:ext uri="{FF2B5EF4-FFF2-40B4-BE49-F238E27FC236}">
                <a16:creationId xmlns:a16="http://schemas.microsoft.com/office/drawing/2014/main" id="{1EF705A8-F02D-4DE5-BCC1-20A5A957C1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1302954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539552" y="2209800"/>
            <a:ext cx="8229600" cy="4325112"/>
          </a:xfrm>
        </p:spPr>
        <p:txBody>
          <a:bodyPr>
            <a:normAutofit/>
          </a:bodyPr>
          <a:lstStyle/>
          <a:p>
            <a:pPr marL="109728" indent="0" algn="just">
              <a:buNone/>
            </a:pPr>
            <a:r>
              <a:rPr lang="tr-TR" sz="3200" b="1" kern="1200" dirty="0">
                <a:latin typeface="+mn-lt"/>
                <a:ea typeface="+mn-ea"/>
                <a:cs typeface="+mn-cs"/>
              </a:rPr>
              <a:t>Misyon</a:t>
            </a:r>
          </a:p>
          <a:p>
            <a:pPr marL="109728" indent="0" algn="just">
              <a:buNone/>
            </a:pPr>
            <a:r>
              <a:rPr lang="tr-TR" sz="3200" dirty="0"/>
              <a:t>Teorik tasarım yeteneklerini mühendislik problemlerine uygulayabilen, tasarım uygulamalarında yazılım kullanabilen, endüstriyel çözümler üretebilen, takım lideri olabilen, yüksek özgüvene sahip, sorumluluk alabilen mühendisler yetiştirmektir.</a:t>
            </a:r>
            <a:endParaRPr lang="tr-TR" sz="3200" kern="1200" dirty="0"/>
          </a:p>
        </p:txBody>
      </p:sp>
      <p:pic>
        <p:nvPicPr>
          <p:cNvPr id="6" name="Resim 5">
            <a:extLst>
              <a:ext uri="{FF2B5EF4-FFF2-40B4-BE49-F238E27FC236}">
                <a16:creationId xmlns:a16="http://schemas.microsoft.com/office/drawing/2014/main" id="{554CBF7D-8638-49B9-90EB-38EC649EB7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787950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49876F1-FAFA-444D-AABC-2C44FFBE26EC}"/>
              </a:ext>
            </a:extLst>
          </p:cNvPr>
          <p:cNvSpPr>
            <a:spLocks noGrp="1"/>
          </p:cNvSpPr>
          <p:nvPr>
            <p:ph type="title"/>
          </p:nvPr>
        </p:nvSpPr>
        <p:spPr/>
        <p:txBody>
          <a:bodyPr/>
          <a:lstStyle/>
          <a:p>
            <a:r>
              <a:rPr lang="tr-TR" dirty="0"/>
              <a:t>Endüstriyel Tasarım Mühendisliği</a:t>
            </a:r>
          </a:p>
        </p:txBody>
      </p:sp>
      <p:sp>
        <p:nvSpPr>
          <p:cNvPr id="3" name="İçerik Yer Tutucusu 2">
            <a:extLst>
              <a:ext uri="{FF2B5EF4-FFF2-40B4-BE49-F238E27FC236}">
                <a16:creationId xmlns:a16="http://schemas.microsoft.com/office/drawing/2014/main" id="{2409A23B-F70F-4DF6-AFA9-A92E072B35E9}"/>
              </a:ext>
            </a:extLst>
          </p:cNvPr>
          <p:cNvSpPr>
            <a:spLocks noGrp="1"/>
          </p:cNvSpPr>
          <p:nvPr>
            <p:ph idx="1"/>
          </p:nvPr>
        </p:nvSpPr>
        <p:spPr>
          <a:xfrm>
            <a:off x="457200" y="2249424"/>
            <a:ext cx="8229600" cy="4325112"/>
          </a:xfrm>
        </p:spPr>
        <p:txBody>
          <a:bodyPr>
            <a:normAutofit/>
          </a:bodyPr>
          <a:lstStyle/>
          <a:p>
            <a:pPr marL="109728" indent="0" algn="just">
              <a:buNone/>
            </a:pPr>
            <a:r>
              <a:rPr lang="tr-TR" sz="3200" b="1" dirty="0"/>
              <a:t>Vizyon</a:t>
            </a:r>
          </a:p>
          <a:p>
            <a:r>
              <a:rPr lang="tr-TR" dirty="0"/>
              <a:t>En yüksek küresel standartları karşılayan bir endüstriyel tasarım mühendisliği eğitimini sağlamak.</a:t>
            </a:r>
          </a:p>
          <a:p>
            <a:r>
              <a:rPr lang="tr-TR" dirty="0"/>
              <a:t>Eğitim, araştırma ve hizmette yenilikçi, öncü ve önde gelen olmak.</a:t>
            </a:r>
          </a:p>
          <a:p>
            <a:r>
              <a:rPr lang="tr-TR" dirty="0"/>
              <a:t>İşbirlikçi, yüksek kalite ve anlamlı üretkenlik aracılığıyla mükemmeli arayan fakülte üyelerine, personele ve öğrencilere sahip olmak.</a:t>
            </a:r>
          </a:p>
        </p:txBody>
      </p:sp>
      <p:pic>
        <p:nvPicPr>
          <p:cNvPr id="5" name="Resim 4">
            <a:extLst>
              <a:ext uri="{FF2B5EF4-FFF2-40B4-BE49-F238E27FC236}">
                <a16:creationId xmlns:a16="http://schemas.microsoft.com/office/drawing/2014/main" id="{30766124-55C1-469F-8501-12D40F9B53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05264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0" y="2367432"/>
            <a:ext cx="9144000" cy="1781648"/>
          </a:xfrm>
          <a:noFill/>
        </p:spPr>
        <p:txBody>
          <a:bodyPr>
            <a:normAutofit/>
          </a:bodyPr>
          <a:lstStyle/>
          <a:p>
            <a:pPr algn="ctr"/>
            <a:r>
              <a:rPr lang="tr-TR" sz="5400" b="1" dirty="0">
                <a:solidFill>
                  <a:schemeClr val="tx1"/>
                </a:solidFill>
              </a:rPr>
              <a:t>İşletmede Mesleki Eğitim Uygulaması</a:t>
            </a:r>
          </a:p>
        </p:txBody>
      </p:sp>
    </p:spTree>
    <p:extLst>
      <p:ext uri="{BB962C8B-B14F-4D97-AF65-F5344CB8AC3E}">
        <p14:creationId xmlns:p14="http://schemas.microsoft.com/office/powerpoint/2010/main" val="3143161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480016" y="3398126"/>
            <a:ext cx="8542504" cy="2062103"/>
          </a:xfrm>
          <a:prstGeom prst="rect">
            <a:avLst/>
          </a:prstGeom>
          <a:noFill/>
        </p:spPr>
        <p:txBody>
          <a:bodyPr wrap="square" rtlCol="0">
            <a:spAutoFit/>
          </a:bodyPr>
          <a:lstStyle/>
          <a:p>
            <a:r>
              <a:rPr lang="tr-TR" sz="3200" dirty="0"/>
              <a:t>Endüstriyel Tasarım Mühendisliği; ürünlerin ve sistemlerin, çeşitli tasarım ve analiz uygulamaları, araştırma ve geliştirmesi ile ilgilenen bir mühendislik disiplinidir.</a:t>
            </a:r>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a:xfrm>
            <a:off x="457200" y="1700808"/>
            <a:ext cx="8229600" cy="1066800"/>
          </a:xfrm>
        </p:spPr>
        <p:txBody>
          <a:bodyPr>
            <a:normAutofit fontScale="90000"/>
          </a:bodyPr>
          <a:lstStyle/>
          <a:p>
            <a:r>
              <a:rPr lang="tr-TR" dirty="0"/>
              <a:t>Endüstriyel Tasarım Mühendisliği Hakkında</a:t>
            </a:r>
          </a:p>
        </p:txBody>
      </p:sp>
      <p:pic>
        <p:nvPicPr>
          <p:cNvPr id="6" name="Resim 5">
            <a:extLst>
              <a:ext uri="{FF2B5EF4-FFF2-40B4-BE49-F238E27FC236}">
                <a16:creationId xmlns:a16="http://schemas.microsoft.com/office/drawing/2014/main" id="{B2682399-E018-4D3B-B571-9CCE3497EE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1812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601497" y="2132856"/>
            <a:ext cx="8542504" cy="5016758"/>
          </a:xfrm>
          <a:prstGeom prst="rect">
            <a:avLst/>
          </a:prstGeom>
          <a:noFill/>
        </p:spPr>
        <p:txBody>
          <a:bodyPr wrap="square" rtlCol="0">
            <a:spAutoFit/>
          </a:bodyPr>
          <a:lstStyle/>
          <a:p>
            <a:r>
              <a:rPr lang="tr-TR" sz="3200" b="1" dirty="0"/>
              <a:t>Uzmanlık Araştırma Alanları</a:t>
            </a:r>
          </a:p>
          <a:p>
            <a:r>
              <a:rPr lang="tr-TR" sz="3200" dirty="0"/>
              <a:t>	Endüstriyel Ürün Tasarımı</a:t>
            </a:r>
          </a:p>
          <a:p>
            <a:r>
              <a:rPr lang="tr-TR" sz="3200" dirty="0"/>
              <a:t>	Metal Şekillendirme ve Uygulamaları</a:t>
            </a:r>
          </a:p>
          <a:p>
            <a:r>
              <a:rPr lang="tr-TR" sz="3200" dirty="0"/>
              <a:t>	Plastik Kalıp Tasarımı ve Uygulamaları</a:t>
            </a:r>
          </a:p>
          <a:p>
            <a:r>
              <a:rPr lang="tr-TR" sz="3200" dirty="0"/>
              <a:t>	Hızlı </a:t>
            </a:r>
            <a:r>
              <a:rPr lang="tr-TR" sz="3200" dirty="0" err="1"/>
              <a:t>Prototipleme</a:t>
            </a:r>
            <a:r>
              <a:rPr lang="tr-TR" sz="3200" dirty="0"/>
              <a:t> ve 3D Yazıcılar</a:t>
            </a:r>
          </a:p>
          <a:p>
            <a:r>
              <a:rPr lang="tr-TR" sz="3200" dirty="0"/>
              <a:t>	Polimer </a:t>
            </a:r>
            <a:r>
              <a:rPr lang="tr-TR" sz="3200" dirty="0" err="1"/>
              <a:t>Kompozitler</a:t>
            </a:r>
            <a:endParaRPr lang="tr-TR" sz="3200" dirty="0"/>
          </a:p>
          <a:p>
            <a:r>
              <a:rPr lang="tr-TR" sz="3200" dirty="0"/>
              <a:t>	Mobilya Tasarımı</a:t>
            </a:r>
          </a:p>
          <a:p>
            <a:r>
              <a:rPr lang="tr-TR" sz="3200" dirty="0"/>
              <a:t>	CAD/CAM/CAE Uygulamaları</a:t>
            </a:r>
          </a:p>
          <a:p>
            <a:r>
              <a:rPr lang="tr-TR" sz="3200" dirty="0"/>
              <a:t>	CNC Sistem Tasarımı</a:t>
            </a:r>
          </a:p>
          <a:p>
            <a:endParaRPr lang="tr-TR" sz="3200" dirty="0"/>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a:xfrm>
            <a:off x="428596" y="1405366"/>
            <a:ext cx="8715404" cy="804434"/>
          </a:xfrm>
        </p:spPr>
        <p:txBody>
          <a:bodyPr>
            <a:normAutofit fontScale="90000"/>
          </a:bodyPr>
          <a:lstStyle/>
          <a:p>
            <a:r>
              <a:rPr lang="tr-TR" dirty="0"/>
              <a:t>Endüstriyel Tasarım Mühendisliği Hakkında</a:t>
            </a:r>
          </a:p>
        </p:txBody>
      </p:sp>
      <p:pic>
        <p:nvPicPr>
          <p:cNvPr id="6" name="Resim 5">
            <a:extLst>
              <a:ext uri="{FF2B5EF4-FFF2-40B4-BE49-F238E27FC236}">
                <a16:creationId xmlns:a16="http://schemas.microsoft.com/office/drawing/2014/main" id="{EB76FC92-7B26-45AB-9FB1-34F61D72C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61159" y="461639"/>
            <a:ext cx="1080676" cy="911581"/>
          </a:xfrm>
          <a:prstGeom prst="rect">
            <a:avLst/>
          </a:prstGeom>
        </p:spPr>
      </p:pic>
    </p:spTree>
    <p:extLst>
      <p:ext uri="{BB962C8B-B14F-4D97-AF65-F5344CB8AC3E}">
        <p14:creationId xmlns:p14="http://schemas.microsoft.com/office/powerpoint/2010/main" val="28822670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686800" cy="4325112"/>
          </a:xfrm>
        </p:spPr>
        <p:txBody>
          <a:bodyPr>
            <a:normAutofit lnSpcReduction="10000"/>
          </a:bodyPr>
          <a:lstStyle/>
          <a:p>
            <a:pPr marL="109728" indent="0">
              <a:buNone/>
            </a:pPr>
            <a:r>
              <a:rPr lang="tr-TR" b="1" dirty="0"/>
              <a:t>Ders Kredisi (AKTS)</a:t>
            </a:r>
          </a:p>
          <a:p>
            <a:r>
              <a:rPr lang="tr-TR" dirty="0"/>
              <a:t>Seçmeli dersler: 58 </a:t>
            </a:r>
          </a:p>
          <a:p>
            <a:pPr lvl="1"/>
            <a:r>
              <a:rPr lang="tr-TR" dirty="0">
                <a:solidFill>
                  <a:schemeClr val="tx1"/>
                </a:solidFill>
              </a:rPr>
              <a:t>Teknik seçmeli dersler: 42 </a:t>
            </a:r>
          </a:p>
          <a:p>
            <a:pPr lvl="1"/>
            <a:r>
              <a:rPr lang="tr-TR" dirty="0">
                <a:solidFill>
                  <a:schemeClr val="tx1"/>
                </a:solidFill>
              </a:rPr>
              <a:t>Sosyal seçmeli dersler: 16 </a:t>
            </a:r>
          </a:p>
          <a:p>
            <a:r>
              <a:rPr lang="tr-TR" dirty="0"/>
              <a:t>Temel dersler: 36 	</a:t>
            </a:r>
            <a:endParaRPr lang="en-US" dirty="0"/>
          </a:p>
          <a:p>
            <a:r>
              <a:rPr lang="tr-TR" dirty="0"/>
              <a:t>Mühendislik dersleri: 88</a:t>
            </a:r>
          </a:p>
          <a:p>
            <a:r>
              <a:rPr lang="tr-TR" dirty="0"/>
              <a:t>Alan dersleri: 133</a:t>
            </a:r>
          </a:p>
          <a:p>
            <a:r>
              <a:rPr lang="tr-TR" dirty="0"/>
              <a:t>Toplam krediler: 240</a:t>
            </a:r>
          </a:p>
          <a:p>
            <a:r>
              <a:rPr lang="tr-TR" dirty="0"/>
              <a:t>Teorik derslerin kredileri: 112 </a:t>
            </a:r>
          </a:p>
          <a:p>
            <a:r>
              <a:rPr lang="tr-TR" dirty="0"/>
              <a:t>Uygulama derslerinin kredileri: 128</a:t>
            </a:r>
          </a:p>
          <a:p>
            <a:endParaRPr lang="tr-TR" dirty="0"/>
          </a:p>
          <a:p>
            <a:endParaRPr lang="tr-TR" dirty="0"/>
          </a:p>
        </p:txBody>
      </p:sp>
      <p:pic>
        <p:nvPicPr>
          <p:cNvPr id="6" name="Resim 5">
            <a:extLst>
              <a:ext uri="{FF2B5EF4-FFF2-40B4-BE49-F238E27FC236}">
                <a16:creationId xmlns:a16="http://schemas.microsoft.com/office/drawing/2014/main" id="{1C01363C-E174-492E-AE2D-B7F5306B89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177935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5" name="Content Placeholder 2">
            <a:extLst>
              <a:ext uri="{FF2B5EF4-FFF2-40B4-BE49-F238E27FC236}">
                <a16:creationId xmlns:a16="http://schemas.microsoft.com/office/drawing/2014/main" id="{98994599-FEAC-488C-9533-B50D223F4E72}"/>
              </a:ext>
            </a:extLst>
          </p:cNvPr>
          <p:cNvSpPr txBox="1">
            <a:spLocks/>
          </p:cNvSpPr>
          <p:nvPr/>
        </p:nvSpPr>
        <p:spPr>
          <a:xfrm>
            <a:off x="451567" y="2564904"/>
            <a:ext cx="8229600" cy="2785560"/>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tr-TR" b="1" dirty="0"/>
              <a:t>Çift </a:t>
            </a:r>
            <a:r>
              <a:rPr lang="tr-TR" b="1" dirty="0" err="1"/>
              <a:t>Anadal</a:t>
            </a:r>
            <a:r>
              <a:rPr lang="tr-TR" b="1" dirty="0"/>
              <a:t> Programları</a:t>
            </a:r>
          </a:p>
          <a:p>
            <a:pPr marL="109728" indent="0">
              <a:buNone/>
            </a:pPr>
            <a:endParaRPr lang="tr-TR" b="1" dirty="0"/>
          </a:p>
          <a:p>
            <a:pPr lvl="1">
              <a:buFont typeface="Wingdings" panose="05000000000000000000" pitchFamily="2" charset="2"/>
              <a:buChar char="§"/>
            </a:pPr>
            <a:r>
              <a:rPr lang="tr-TR" dirty="0">
                <a:solidFill>
                  <a:schemeClr val="tx1"/>
                </a:solidFill>
              </a:rPr>
              <a:t>Teknoloji Fakültesi Enerji Sistemleri Mühendisliği</a:t>
            </a:r>
          </a:p>
          <a:p>
            <a:pPr lvl="1">
              <a:buFont typeface="Wingdings" panose="05000000000000000000" pitchFamily="2" charset="2"/>
              <a:buChar char="§"/>
            </a:pPr>
            <a:r>
              <a:rPr lang="tr-TR" dirty="0">
                <a:solidFill>
                  <a:schemeClr val="tx1"/>
                </a:solidFill>
              </a:rPr>
              <a:t>Teknoloji Fakültesi </a:t>
            </a:r>
            <a:r>
              <a:rPr lang="tr-TR" dirty="0" err="1">
                <a:solidFill>
                  <a:schemeClr val="tx1"/>
                </a:solidFill>
              </a:rPr>
              <a:t>Mekatronik</a:t>
            </a:r>
            <a:r>
              <a:rPr lang="tr-TR" dirty="0">
                <a:solidFill>
                  <a:schemeClr val="tx1"/>
                </a:solidFill>
              </a:rPr>
              <a:t> Mühendisliği</a:t>
            </a:r>
          </a:p>
          <a:p>
            <a:pPr lvl="1">
              <a:buFont typeface="Wingdings" panose="05000000000000000000" pitchFamily="2" charset="2"/>
              <a:buChar char="§"/>
            </a:pPr>
            <a:r>
              <a:rPr lang="tr-TR" dirty="0">
                <a:solidFill>
                  <a:schemeClr val="tx1"/>
                </a:solidFill>
              </a:rPr>
              <a:t>Teknoloji Fakültesi İmalat Mühendisliği</a:t>
            </a:r>
          </a:p>
          <a:p>
            <a:pPr lvl="1">
              <a:buFont typeface="Wingdings" panose="05000000000000000000" pitchFamily="2" charset="2"/>
              <a:buChar char="§"/>
            </a:pPr>
            <a:r>
              <a:rPr lang="tr-TR" dirty="0">
                <a:solidFill>
                  <a:schemeClr val="tx1"/>
                </a:solidFill>
              </a:rPr>
              <a:t>Mühendislik Fakültesi Makine Mühendisliği</a:t>
            </a:r>
          </a:p>
          <a:p>
            <a:pPr lvl="1">
              <a:buFont typeface="Wingdings" panose="05000000000000000000" pitchFamily="2" charset="2"/>
              <a:buChar char="§"/>
            </a:pPr>
            <a:r>
              <a:rPr lang="tr-TR" dirty="0">
                <a:solidFill>
                  <a:schemeClr val="tx1"/>
                </a:solidFill>
              </a:rPr>
              <a:t>Mühendislik Fakültesi Endüstri Mühendisliği</a:t>
            </a:r>
          </a:p>
        </p:txBody>
      </p:sp>
      <p:pic>
        <p:nvPicPr>
          <p:cNvPr id="6" name="Resim 5">
            <a:extLst>
              <a:ext uri="{FF2B5EF4-FFF2-40B4-BE49-F238E27FC236}">
                <a16:creationId xmlns:a16="http://schemas.microsoft.com/office/drawing/2014/main" id="{684A5C12-AEF8-4F0B-8209-388798316E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733513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5E0E09-6C95-482E-9003-E311AFB8767F}"/>
              </a:ext>
            </a:extLst>
          </p:cNvPr>
          <p:cNvSpPr>
            <a:spLocks noGrp="1"/>
          </p:cNvSpPr>
          <p:nvPr>
            <p:ph type="title"/>
          </p:nvPr>
        </p:nvSpPr>
        <p:spPr/>
        <p:txBody>
          <a:bodyPr/>
          <a:lstStyle/>
          <a:p>
            <a:r>
              <a:rPr lang="tr-TR" dirty="0"/>
              <a:t>Endüstriyel Tasarım Mühendisliği</a:t>
            </a:r>
          </a:p>
        </p:txBody>
      </p:sp>
      <p:sp>
        <p:nvSpPr>
          <p:cNvPr id="3" name="İçerik Yer Tutucusu 2">
            <a:extLst>
              <a:ext uri="{FF2B5EF4-FFF2-40B4-BE49-F238E27FC236}">
                <a16:creationId xmlns:a16="http://schemas.microsoft.com/office/drawing/2014/main" id="{5198AF68-1825-4793-B51F-A2B6A8C536E8}"/>
              </a:ext>
            </a:extLst>
          </p:cNvPr>
          <p:cNvSpPr>
            <a:spLocks noGrp="1"/>
          </p:cNvSpPr>
          <p:nvPr>
            <p:ph idx="1"/>
          </p:nvPr>
        </p:nvSpPr>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a:t>
            </a:r>
            <a:r>
              <a:rPr lang="en-GB" dirty="0"/>
              <a:t> De</a:t>
            </a:r>
            <a:r>
              <a:rPr lang="tr-TR" dirty="0" err="1"/>
              <a:t>recesi</a:t>
            </a:r>
            <a:endParaRPr lang="en-GB" dirty="0"/>
          </a:p>
          <a:p>
            <a:pPr lvl="1"/>
            <a:r>
              <a:rPr lang="tr-TR" dirty="0">
                <a:solidFill>
                  <a:schemeClr val="tx1"/>
                </a:solidFill>
              </a:rPr>
              <a:t>Endüstriyel Tasarım Mühendisliği</a:t>
            </a:r>
          </a:p>
          <a:p>
            <a:endParaRPr lang="tr-TR" dirty="0"/>
          </a:p>
        </p:txBody>
      </p:sp>
      <p:pic>
        <p:nvPicPr>
          <p:cNvPr id="4" name="Resim 3">
            <a:extLst>
              <a:ext uri="{FF2B5EF4-FFF2-40B4-BE49-F238E27FC236}">
                <a16:creationId xmlns:a16="http://schemas.microsoft.com/office/drawing/2014/main" id="{86A676E7-3F63-4075-843D-94C4FF91AB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042154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p:txBody>
          <a:bodyPr>
            <a:normAutofit lnSpcReduction="10000"/>
          </a:bodyPr>
          <a:lstStyle/>
          <a:p>
            <a:pPr marL="109728" indent="0">
              <a:buNone/>
            </a:pPr>
            <a:r>
              <a:rPr lang="tr-TR" b="1" dirty="0"/>
              <a:t>Fakülte Üyeleri</a:t>
            </a:r>
          </a:p>
          <a:p>
            <a:endParaRPr lang="tr-TR" dirty="0"/>
          </a:p>
          <a:p>
            <a:r>
              <a:rPr lang="tr-TR" dirty="0"/>
              <a:t>Profesör Sayısı	: 1</a:t>
            </a:r>
          </a:p>
          <a:p>
            <a:r>
              <a:rPr lang="tr-TR" dirty="0"/>
              <a:t>Doçent Sayısı: 2</a:t>
            </a:r>
          </a:p>
          <a:p>
            <a:r>
              <a:rPr lang="tr-TR" dirty="0"/>
              <a:t>Dr. Öğretim Üyesi Sayısı: 4</a:t>
            </a:r>
          </a:p>
          <a:p>
            <a:r>
              <a:rPr lang="tr-TR" dirty="0"/>
              <a:t>Araştırma Görevlisi Sayısı: 1</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6AD8AD1B-12B5-49A0-A12C-0A2C562E3D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658901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Yönetim</a:t>
            </a: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sp>
        <p:nvSpPr>
          <p:cNvPr id="8" name="7 Metin kutusu"/>
          <p:cNvSpPr txBox="1"/>
          <p:nvPr/>
        </p:nvSpPr>
        <p:spPr>
          <a:xfrm>
            <a:off x="3342028" y="3857628"/>
            <a:ext cx="2247538"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Doç. Dr. Suat ALTUN</a:t>
            </a:r>
          </a:p>
          <a:p>
            <a:pPr algn="ctr"/>
            <a:r>
              <a:rPr lang="tr-TR" dirty="0">
                <a:latin typeface="Times New Roman" pitchFamily="18" charset="0"/>
                <a:cs typeface="Times New Roman" pitchFamily="18" charset="0"/>
              </a:rPr>
              <a:t>Bölüm Başkanı</a:t>
            </a:r>
          </a:p>
        </p:txBody>
      </p:sp>
      <p:sp>
        <p:nvSpPr>
          <p:cNvPr id="9" name="8 Metin kutusu"/>
          <p:cNvSpPr txBox="1"/>
          <p:nvPr/>
        </p:nvSpPr>
        <p:spPr>
          <a:xfrm>
            <a:off x="806695" y="5662989"/>
            <a:ext cx="2602379" cy="369332"/>
          </a:xfrm>
          <a:prstGeom prst="rect">
            <a:avLst/>
          </a:prstGeom>
          <a:noFill/>
        </p:spPr>
        <p:txBody>
          <a:bodyPr wrap="none" rtlCol="0">
            <a:spAutoFit/>
          </a:bodyPr>
          <a:lstStyle/>
          <a:p>
            <a:pPr algn="ctr"/>
            <a:r>
              <a:rPr lang="tr-TR" dirty="0">
                <a:latin typeface="Times New Roman" pitchFamily="18" charset="0"/>
                <a:cs typeface="Times New Roman" pitchFamily="18" charset="0"/>
              </a:rPr>
              <a:t>Bölüm Başkan Yardımcısı</a:t>
            </a:r>
          </a:p>
        </p:txBody>
      </p:sp>
      <p:sp>
        <p:nvSpPr>
          <p:cNvPr id="10" name="9 Metin kutusu"/>
          <p:cNvSpPr txBox="1"/>
          <p:nvPr/>
        </p:nvSpPr>
        <p:spPr>
          <a:xfrm>
            <a:off x="4985072" y="5643578"/>
            <a:ext cx="3580917"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Dr. Öğretim Üyesi Musa YILDIRIM</a:t>
            </a:r>
          </a:p>
          <a:p>
            <a:pPr algn="ctr"/>
            <a:r>
              <a:rPr lang="tr-TR" dirty="0">
                <a:latin typeface="Times New Roman" pitchFamily="18" charset="0"/>
                <a:cs typeface="Times New Roman" pitchFamily="18" charset="0"/>
              </a:rPr>
              <a:t>Bölüm Başkan Yardımcısı</a:t>
            </a:r>
          </a:p>
        </p:txBody>
      </p:sp>
      <p:pic>
        <p:nvPicPr>
          <p:cNvPr id="14" name="Picture 2" descr="yrd.doç.dr. suat altun ile ilgili görsel sonucu">
            <a:extLst>
              <a:ext uri="{FF2B5EF4-FFF2-40B4-BE49-F238E27FC236}">
                <a16:creationId xmlns:a16="http://schemas.microsoft.com/office/drawing/2014/main" id="{FD519FA7-3AAF-40E4-BCC1-38885FE417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86" r="15517"/>
          <a:stretch/>
        </p:blipFill>
        <p:spPr bwMode="auto">
          <a:xfrm>
            <a:off x="3828032" y="2309628"/>
            <a:ext cx="1167617"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eknoloji.karabuk.edu.tr/yuklenen/resimler/126420201745433.png">
            <a:extLst>
              <a:ext uri="{FF2B5EF4-FFF2-40B4-BE49-F238E27FC236}">
                <a16:creationId xmlns:a16="http://schemas.microsoft.com/office/drawing/2014/main" id="{6938204F-0A09-4D14-A679-E70059379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331" y="407194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a:extLst>
              <a:ext uri="{FF2B5EF4-FFF2-40B4-BE49-F238E27FC236}">
                <a16:creationId xmlns:a16="http://schemas.microsoft.com/office/drawing/2014/main" id="{FB0458E5-2A85-4240-9D36-570266D141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3405386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06019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Prof.Dr</a:t>
            </a:r>
            <a:r>
              <a:rPr lang="tr-TR" sz="2000" b="1" dirty="0">
                <a:latin typeface="Times New Roman" pitchFamily="18" charset="0"/>
                <a:cs typeface="Times New Roman" pitchFamily="18" charset="0"/>
              </a:rPr>
              <a:t>. Mustafa YAŞAR</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myasar@karabuk.edu.tr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1009</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a:t>
            </a:r>
            <a:r>
              <a:rPr lang="en-US" dirty="0" err="1"/>
              <a:t>niversit</a:t>
            </a:r>
            <a:r>
              <a:rPr lang="tr-TR" dirty="0"/>
              <a:t>esi</a:t>
            </a:r>
            <a:r>
              <a:rPr lang="en-US" dirty="0"/>
              <a:t> </a:t>
            </a:r>
            <a:r>
              <a:rPr lang="en-US" dirty="0" err="1"/>
              <a:t>Te</a:t>
            </a:r>
            <a:r>
              <a:rPr lang="tr-TR" dirty="0" err="1"/>
              <a:t>knoloji</a:t>
            </a:r>
            <a:r>
              <a:rPr lang="en-US" dirty="0"/>
              <a:t> Fa</a:t>
            </a:r>
            <a:r>
              <a:rPr lang="tr-TR" dirty="0"/>
              <a:t>kültesi</a:t>
            </a:r>
            <a:r>
              <a:rPr lang="en-US" dirty="0"/>
              <a:t> </a:t>
            </a:r>
            <a:r>
              <a:rPr lang="tr-TR" dirty="0"/>
              <a:t>Endüstriyel Tasarım Mühendisliği 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dirty="0">
                <a:latin typeface="Times New Roman" pitchFamily="18" charset="0"/>
                <a:cs typeface="Times New Roman" pitchFamily="18" charset="0"/>
              </a:rPr>
              <a:t>Bilgisayar Destekli Tasarım. Metal Şekillendirme. Sonlu Elemanlar Analizi. Toz Metalürjisi.</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tr-TR" sz="1600" dirty="0">
                <a:latin typeface="Times New Roman" pitchFamily="18" charset="0"/>
                <a:cs typeface="Times New Roman" pitchFamily="18" charset="0"/>
              </a:rPr>
              <a:t>Şükrü şen, M. YAŞAR, and O. KOÇAR, “</a:t>
            </a:r>
            <a:r>
              <a:rPr lang="tr-TR" sz="1600" dirty="0" err="1">
                <a:latin typeface="Times New Roman" pitchFamily="18" charset="0"/>
                <a:cs typeface="Times New Roman" pitchFamily="18" charset="0"/>
              </a:rPr>
              <a:t>Dorse</a:t>
            </a:r>
            <a:r>
              <a:rPr lang="tr-TR" sz="1600" dirty="0">
                <a:latin typeface="Times New Roman" pitchFamily="18" charset="0"/>
                <a:cs typeface="Times New Roman" pitchFamily="18" charset="0"/>
              </a:rPr>
              <a:t> Tasarımında Stres Dağılım Analizi ve Topoloji Optimizasyonu,” Karaelmas </a:t>
            </a:r>
            <a:r>
              <a:rPr lang="tr-TR" sz="1600" dirty="0" err="1">
                <a:latin typeface="Times New Roman" pitchFamily="18" charset="0"/>
                <a:cs typeface="Times New Roman" pitchFamily="18" charset="0"/>
              </a:rPr>
              <a:t>Science</a:t>
            </a:r>
            <a:r>
              <a:rPr lang="tr-TR" sz="1600" dirty="0">
                <a:latin typeface="Times New Roman" pitchFamily="18" charset="0"/>
                <a:cs typeface="Times New Roman" pitchFamily="18" charset="0"/>
              </a:rPr>
              <a:t> and Engineering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8,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309–316, </a:t>
            </a:r>
            <a:r>
              <a:rPr lang="tr-TR" sz="1600" dirty="0" err="1">
                <a:latin typeface="Times New Roman" pitchFamily="18" charset="0"/>
                <a:cs typeface="Times New Roman" pitchFamily="18" charset="0"/>
              </a:rPr>
              <a:t>Jun</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Uğur </a:t>
            </a:r>
            <a:r>
              <a:rPr lang="tr-TR" sz="1600" dirty="0" err="1">
                <a:latin typeface="Times New Roman" pitchFamily="18" charset="0"/>
                <a:cs typeface="Times New Roman" pitchFamily="18" charset="0"/>
              </a:rPr>
              <a:t>bozali</a:t>
            </a:r>
            <a:r>
              <a:rPr lang="tr-TR" sz="1600" dirty="0">
                <a:latin typeface="Times New Roman" pitchFamily="18" charset="0"/>
                <a:cs typeface="Times New Roman" pitchFamily="18" charset="0"/>
              </a:rPr>
              <a:t>, M. YAŞAR, M. ÇETİN, V. V. ÇAY, and A. GÜNEN, “</a:t>
            </a:r>
            <a:r>
              <a:rPr lang="tr-TR" sz="1600" dirty="0" err="1">
                <a:latin typeface="Times New Roman" pitchFamily="18" charset="0"/>
                <a:cs typeface="Times New Roman" pitchFamily="18" charset="0"/>
              </a:rPr>
              <a:t>Investigation</a:t>
            </a:r>
            <a:r>
              <a:rPr lang="tr-TR" sz="1600" dirty="0">
                <a:latin typeface="Times New Roman" pitchFamily="18" charset="0"/>
                <a:cs typeface="Times New Roman" pitchFamily="18" charset="0"/>
              </a:rPr>
              <a:t> on </a:t>
            </a:r>
            <a:r>
              <a:rPr lang="tr-TR" sz="1600" dirty="0" err="1">
                <a:latin typeface="Times New Roman" pitchFamily="18" charset="0"/>
                <a:cs typeface="Times New Roman" pitchFamily="18" charset="0"/>
              </a:rPr>
              <a:t>wear</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mechanisms</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boronized</a:t>
            </a:r>
            <a:r>
              <a:rPr lang="tr-TR" sz="1600" dirty="0">
                <a:latin typeface="Times New Roman" pitchFamily="18" charset="0"/>
                <a:cs typeface="Times New Roman" pitchFamily="18" charset="0"/>
              </a:rPr>
              <a:t> AISI 4150 </a:t>
            </a:r>
            <a:r>
              <a:rPr lang="tr-TR" sz="1600" dirty="0" err="1">
                <a:latin typeface="Times New Roman" pitchFamily="18" charset="0"/>
                <a:cs typeface="Times New Roman" pitchFamily="18" charset="0"/>
              </a:rPr>
              <a:t>steel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Balkan </a:t>
            </a:r>
            <a:r>
              <a:rPr lang="tr-TR" sz="1600" dirty="0" err="1">
                <a:latin typeface="Times New Roman" pitchFamily="18" charset="0"/>
                <a:cs typeface="Times New Roman" pitchFamily="18" charset="0"/>
              </a:rPr>
              <a:t>Tribological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Association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23,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1–15, Jan. 2017. </a:t>
            </a:r>
          </a:p>
          <a:p>
            <a:pPr marL="285750" indent="-285750" algn="just">
              <a:buFont typeface="Arial" panose="020B0604020202020204" pitchFamily="34" charset="0"/>
              <a:buChar char="•"/>
            </a:pPr>
            <a:r>
              <a:rPr lang="en-US" sz="1600" dirty="0">
                <a:latin typeface="Times New Roman" pitchFamily="18" charset="0"/>
                <a:cs typeface="Times New Roman" pitchFamily="18" charset="0"/>
              </a:rPr>
              <a:t>Ş. BÜLBÜL, N. AKÇAKALE, H. GÖKMEŞE, O. GÖK, and M. YAŞAR, “The effect on hardness and density of filling materials in NR SBR rubber compounds,” INTERNATIONAL ADVANCED RESEARCHES and ENGINEERING JOURNAL, vol. 1, no. 1, pp. 1–4, Dec. 2017.</a:t>
            </a:r>
            <a:endParaRPr lang="tr-TR" sz="1600" dirty="0">
              <a:latin typeface="Times New Roman" pitchFamily="18" charset="0"/>
              <a:cs typeface="Times New Roman" pitchFamily="18" charset="0"/>
            </a:endParaRPr>
          </a:p>
        </p:txBody>
      </p:sp>
      <p:pic>
        <p:nvPicPr>
          <p:cNvPr id="17" name="Resim 16" descr="kişi, adam, iç mekan, kravat içeren bir resim&#10;&#10;Çok yüksek güvenilirlikle oluşturulmuş açıklama">
            <a:extLst>
              <a:ext uri="{FF2B5EF4-FFF2-40B4-BE49-F238E27FC236}">
                <a16:creationId xmlns:a16="http://schemas.microsoft.com/office/drawing/2014/main" id="{C219657D-AD94-4235-81FA-A538E2C7095D}"/>
              </a:ext>
            </a:extLst>
          </p:cNvPr>
          <p:cNvPicPr>
            <a:picLocks noChangeAspect="1"/>
          </p:cNvPicPr>
          <p:nvPr/>
        </p:nvPicPr>
        <p:blipFill rotWithShape="1">
          <a:blip r:embed="rId3">
            <a:extLst>
              <a:ext uri="{28A0092B-C50C-407E-A947-70E740481C1C}">
                <a14:useLocalDpi xmlns:a14="http://schemas.microsoft.com/office/drawing/2010/main" val="0"/>
              </a:ext>
            </a:extLst>
          </a:blip>
          <a:srcRect l="9425" r="7326"/>
          <a:stretch/>
        </p:blipFill>
        <p:spPr>
          <a:xfrm>
            <a:off x="890872" y="1988840"/>
            <a:ext cx="1088840" cy="1548000"/>
          </a:xfrm>
          <a:prstGeom prst="rect">
            <a:avLst/>
          </a:prstGeom>
        </p:spPr>
      </p:pic>
      <p:pic>
        <p:nvPicPr>
          <p:cNvPr id="18" name="Resim 17">
            <a:extLst>
              <a:ext uri="{FF2B5EF4-FFF2-40B4-BE49-F238E27FC236}">
                <a16:creationId xmlns:a16="http://schemas.microsoft.com/office/drawing/2014/main" id="{B9D79E30-8A64-4147-920C-3A34C5012F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176858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571217"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Suat ALTUN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saltun@karabuk.edu.tr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1063</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a:t>
            </a:r>
            <a:r>
              <a:rPr lang="en-US" dirty="0"/>
              <a:t> </a:t>
            </a:r>
            <a:r>
              <a:rPr lang="tr-TR" dirty="0"/>
              <a:t>Mühendisliği 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685074"/>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855720" y="4181018"/>
            <a:ext cx="7715304"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Mobilya Tasarımı. Ahşap ve Ahşap Esaslı Malzemeler ve </a:t>
            </a:r>
            <a:r>
              <a:rPr lang="tr-TR" sz="2000" dirty="0" err="1">
                <a:latin typeface="Times New Roman" pitchFamily="18" charset="0"/>
                <a:cs typeface="Times New Roman" pitchFamily="18" charset="0"/>
              </a:rPr>
              <a:t>Kompozitler</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045114"/>
            <a:ext cx="9144000" cy="1954381"/>
          </a:xfrm>
          <a:prstGeom prst="rect">
            <a:avLst/>
          </a:prstGeom>
          <a:noFill/>
        </p:spPr>
        <p:txBody>
          <a:bodyPr wrap="square" rtlCol="0">
            <a:spAutoFit/>
          </a:bodyPr>
          <a:lstStyle/>
          <a:p>
            <a:pPr marL="285750" indent="-285750" algn="just">
              <a:buFont typeface="Arial" panose="020B0604020202020204" pitchFamily="34" charset="0"/>
              <a:buChar char="•"/>
            </a:pPr>
            <a:r>
              <a:rPr lang="en-US" sz="1500" dirty="0">
                <a:latin typeface="Times New Roman" pitchFamily="18" charset="0"/>
                <a:cs typeface="Times New Roman" pitchFamily="18" charset="0"/>
              </a:rPr>
              <a:t>A. ÖZÇİFÇİ, E. S. KÖKTEN, N. AYRILMIŞ, G. ÖZBAY, and S. ALTUN, “Effects of catalysts on modulus of rupture and chemical structure of heat treated wood,” </a:t>
            </a:r>
            <a:r>
              <a:rPr lang="en-US" sz="1500" dirty="0" err="1">
                <a:latin typeface="Times New Roman" pitchFamily="18" charset="0"/>
                <a:cs typeface="Times New Roman" pitchFamily="18" charset="0"/>
              </a:rPr>
              <a:t>Drvna</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Industrija</a:t>
            </a:r>
            <a:r>
              <a:rPr lang="en-US" sz="1500" dirty="0">
                <a:latin typeface="Times New Roman" pitchFamily="18" charset="0"/>
                <a:cs typeface="Times New Roman" pitchFamily="18" charset="0"/>
              </a:rPr>
              <a:t>, vol. 69, no. 3, pp. 207–213, Oct. 2018.</a:t>
            </a:r>
            <a:endParaRPr lang="tr-TR" sz="15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Veysel TOKDEMİR, ‘</a:t>
            </a:r>
            <a:r>
              <a:rPr lang="tr-TR" sz="1500" dirty="0" err="1">
                <a:latin typeface="Times New Roman" pitchFamily="18" charset="0"/>
                <a:cs typeface="Times New Roman" pitchFamily="18" charset="0"/>
              </a:rPr>
              <a:t>Modification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with</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melamine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melamine-urea</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resin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to</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improve</a:t>
            </a:r>
            <a:r>
              <a:rPr lang="tr-TR" sz="1500" dirty="0">
                <a:latin typeface="Times New Roman" pitchFamily="18" charset="0"/>
                <a:cs typeface="Times New Roman" pitchFamily="18" charset="0"/>
              </a:rPr>
              <a:t> the </a:t>
            </a:r>
            <a:r>
              <a:rPr lang="tr-TR" sz="1500" dirty="0" err="1">
                <a:latin typeface="Times New Roman" pitchFamily="18" charset="0"/>
                <a:cs typeface="Times New Roman" pitchFamily="18" charset="0"/>
              </a:rPr>
              <a:t>physical</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mechanical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properties</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wood</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BioResources</a:t>
            </a:r>
            <a:r>
              <a:rPr lang="tr-TR" sz="1500" dirty="0">
                <a:latin typeface="Times New Roman" pitchFamily="18" charset="0"/>
                <a:cs typeface="Times New Roman" pitchFamily="18" charset="0"/>
              </a:rPr>
              <a:t>, Vol.12, No.1, 2017.</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Oğuzhan YÜKSEL, ‘</a:t>
            </a:r>
            <a:r>
              <a:rPr lang="tr-TR" sz="1500" dirty="0" err="1">
                <a:latin typeface="Times New Roman" pitchFamily="18" charset="0"/>
                <a:cs typeface="Times New Roman" pitchFamily="18" charset="0"/>
              </a:rPr>
              <a:t>Use</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after</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sales</a:t>
            </a:r>
            <a:r>
              <a:rPr lang="tr-TR" sz="1500" dirty="0">
                <a:latin typeface="Times New Roman" pitchFamily="18" charset="0"/>
                <a:cs typeface="Times New Roman" pitchFamily="18" charset="0"/>
              </a:rPr>
              <a:t> service data in </a:t>
            </a:r>
            <a:r>
              <a:rPr lang="tr-TR" sz="1500" dirty="0" err="1">
                <a:latin typeface="Times New Roman" pitchFamily="18" charset="0"/>
                <a:cs typeface="Times New Roman" pitchFamily="18" charset="0"/>
              </a:rPr>
              <a:t>production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management</a:t>
            </a:r>
            <a:r>
              <a:rPr lang="tr-TR" sz="1500" dirty="0">
                <a:latin typeface="Times New Roman" pitchFamily="18" charset="0"/>
                <a:cs typeface="Times New Roman" pitchFamily="18" charset="0"/>
              </a:rPr>
              <a:t>: A </a:t>
            </a:r>
            <a:r>
              <a:rPr lang="tr-TR" sz="1500" dirty="0" err="1">
                <a:latin typeface="Times New Roman" pitchFamily="18" charset="0"/>
                <a:cs typeface="Times New Roman" pitchFamily="18" charset="0"/>
              </a:rPr>
              <a:t>case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study</a:t>
            </a:r>
            <a:r>
              <a:rPr lang="tr-TR" sz="1500" dirty="0">
                <a:latin typeface="Times New Roman" pitchFamily="18" charset="0"/>
                <a:cs typeface="Times New Roman" pitchFamily="18" charset="0"/>
              </a:rPr>
              <a:t> in a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firm</a:t>
            </a:r>
            <a:r>
              <a:rPr lang="tr-TR" sz="1500" dirty="0">
                <a:latin typeface="Times New Roman" pitchFamily="18" charset="0"/>
                <a:cs typeface="Times New Roman" pitchFamily="18" charset="0"/>
              </a:rPr>
              <a:t>’, 2nd International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Congress</a:t>
            </a:r>
            <a:r>
              <a:rPr lang="tr-TR" sz="1500" dirty="0">
                <a:latin typeface="Times New Roman" pitchFamily="18" charset="0"/>
                <a:cs typeface="Times New Roman" pitchFamily="18" charset="0"/>
              </a:rPr>
              <a:t>, 2016.</a:t>
            </a:r>
          </a:p>
          <a:p>
            <a:pPr marL="285750" indent="-285750" algn="just">
              <a:buFont typeface="Arial" panose="020B0604020202020204" pitchFamily="34" charset="0"/>
              <a:buChar char="•"/>
            </a:pPr>
            <a:endParaRPr lang="tr-TR" sz="1600" dirty="0">
              <a:latin typeface="Times New Roman" pitchFamily="18" charset="0"/>
              <a:cs typeface="Times New Roman" pitchFamily="18" charset="0"/>
            </a:endParaRPr>
          </a:p>
        </p:txBody>
      </p:sp>
      <p:pic>
        <p:nvPicPr>
          <p:cNvPr id="17" name="Picture 2" descr="yrd.doç.dr. suat altun ile ilgili görsel sonucu">
            <a:extLst>
              <a:ext uri="{FF2B5EF4-FFF2-40B4-BE49-F238E27FC236}">
                <a16:creationId xmlns:a16="http://schemas.microsoft.com/office/drawing/2014/main" id="{B961FDFA-1B88-44BC-B066-E3514515244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31" r="12421"/>
          <a:stretch/>
        </p:blipFill>
        <p:spPr bwMode="auto">
          <a:xfrm>
            <a:off x="912237" y="1988840"/>
            <a:ext cx="113948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2C6F66EB-D9CE-405E-9344-8E00E91937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942812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718710"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Doç.Dr</a:t>
            </a:r>
            <a:r>
              <a:rPr lang="tr-TR" sz="2000" b="1" dirty="0">
                <a:latin typeface="Times New Roman" pitchFamily="18" charset="0"/>
                <a:cs typeface="Times New Roman" pitchFamily="18" charset="0"/>
              </a:rPr>
              <a:t>. Hatice AKGÜL EVLEN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hakgul@karabuk.edu.tr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1092</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 Mühendisliği 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369332"/>
          </a:xfrm>
          <a:prstGeom prst="rect">
            <a:avLst/>
          </a:prstGeom>
          <a:noFill/>
        </p:spPr>
        <p:txBody>
          <a:bodyPr wrap="square" rtlCol="0">
            <a:spAutoFit/>
          </a:bodyPr>
          <a:lstStyle/>
          <a:p>
            <a:pPr algn="ctr"/>
            <a:r>
              <a:rPr lang="tr-TR" dirty="0">
                <a:latin typeface="Times New Roman" pitchFamily="18" charset="0"/>
                <a:cs typeface="Times New Roman" pitchFamily="18" charset="0"/>
              </a:rPr>
              <a:t>Bilgisayar Destekli Tasarım. Metal Şekillendirme. 3D Yazıcılar. </a:t>
            </a:r>
            <a:r>
              <a:rPr lang="tr-TR" dirty="0" err="1">
                <a:latin typeface="Times New Roman" pitchFamily="18" charset="0"/>
                <a:cs typeface="Times New Roman" pitchFamily="18" charset="0"/>
              </a:rPr>
              <a:t>Biyo</a:t>
            </a:r>
            <a:r>
              <a:rPr lang="tr-TR" dirty="0">
                <a:latin typeface="Times New Roman" pitchFamily="18" charset="0"/>
                <a:cs typeface="Times New Roman" pitchFamily="18" charset="0"/>
              </a:rPr>
              <a:t>-malzemeler. </a:t>
            </a:r>
            <a:r>
              <a:rPr lang="tr-TR" dirty="0" err="1">
                <a:latin typeface="Times New Roman" pitchFamily="18" charset="0"/>
                <a:cs typeface="Times New Roman" pitchFamily="18" charset="0"/>
              </a:rPr>
              <a:t>Kompozitler</a:t>
            </a:r>
            <a:r>
              <a:rPr lang="tr-TR" dirty="0">
                <a:latin typeface="Times New Roman" pitchFamily="18" charset="0"/>
                <a:cs typeface="Times New Roman" pitchFamily="18" charset="0"/>
              </a:rPr>
              <a:t>.</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H. EVLEN, A. </a:t>
            </a:r>
            <a:r>
              <a:rPr lang="en-US" sz="1600" dirty="0" err="1">
                <a:latin typeface="Times New Roman" pitchFamily="18" charset="0"/>
                <a:cs typeface="Times New Roman" pitchFamily="18" charset="0"/>
              </a:rPr>
              <a:t>Çalışkan</a:t>
            </a:r>
            <a:r>
              <a:rPr lang="en-US" sz="1600" dirty="0">
                <a:latin typeface="Times New Roman" pitchFamily="18" charset="0"/>
                <a:cs typeface="Times New Roman" pitchFamily="18" charset="0"/>
              </a:rPr>
              <a:t>, and N. DEMİRKOL, “Production and characterization of ceramic materials in three dimensional printer,” Arabian Journal of Geosciences, vol. 11, no. 16, pp. 1–6, Aug.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“3 Boyutlu Yazıcı Tasarımı Ve Yazdırma Doluluk Oranının Mekanik Özellikler Üzerine Etkisinin İncelenmesi,” International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3D Printing and </a:t>
            </a:r>
            <a:r>
              <a:rPr lang="tr-TR" sz="1600" dirty="0" err="1">
                <a:latin typeface="Times New Roman" pitchFamily="18" charset="0"/>
                <a:cs typeface="Times New Roman" pitchFamily="18" charset="0"/>
              </a:rPr>
              <a:t>Digital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Industry</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23–31, Jan.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“Açık Ve Kapalı Sistem Tasarımının 3B Yazıcılarda Parça Mukavemetine Etkisinin İncelenmesi,” </a:t>
            </a:r>
            <a:r>
              <a:rPr lang="tr-TR" sz="1600" dirty="0" err="1">
                <a:latin typeface="Times New Roman" pitchFamily="18" charset="0"/>
                <a:cs typeface="Times New Roman" pitchFamily="18" charset="0"/>
              </a:rPr>
              <a:t>Politeknik</a:t>
            </a:r>
            <a:r>
              <a:rPr lang="tr-TR" sz="1600" dirty="0">
                <a:latin typeface="Times New Roman" pitchFamily="18" charset="0"/>
                <a:cs typeface="Times New Roman" pitchFamily="18" charset="0"/>
              </a:rPr>
              <a:t> Dergisi,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2018.</a:t>
            </a:r>
          </a:p>
        </p:txBody>
      </p:sp>
      <p:pic>
        <p:nvPicPr>
          <p:cNvPr id="17" name="Resim 16" descr="kişi, duvar, iç mekan, gözlük içeren bir resim&#10;&#10;Çok yüksek güvenilirlikle oluşturulmuş açıklama">
            <a:extLst>
              <a:ext uri="{FF2B5EF4-FFF2-40B4-BE49-F238E27FC236}">
                <a16:creationId xmlns:a16="http://schemas.microsoft.com/office/drawing/2014/main" id="{FC50F89C-F486-43C6-953E-E389CC4A210E}"/>
              </a:ext>
            </a:extLst>
          </p:cNvPr>
          <p:cNvPicPr>
            <a:picLocks noChangeAspect="1"/>
          </p:cNvPicPr>
          <p:nvPr/>
        </p:nvPicPr>
        <p:blipFill rotWithShape="1">
          <a:blip r:embed="rId4">
            <a:extLst>
              <a:ext uri="{28A0092B-C50C-407E-A947-70E740481C1C}">
                <a14:useLocalDpi xmlns:a14="http://schemas.microsoft.com/office/drawing/2010/main" val="0"/>
              </a:ext>
            </a:extLst>
          </a:blip>
          <a:srcRect l="9769" r="5500"/>
          <a:stretch/>
        </p:blipFill>
        <p:spPr>
          <a:xfrm>
            <a:off x="854297" y="1988840"/>
            <a:ext cx="1125415" cy="1512000"/>
          </a:xfrm>
          <a:prstGeom prst="rect">
            <a:avLst/>
          </a:prstGeom>
        </p:spPr>
      </p:pic>
      <p:pic>
        <p:nvPicPr>
          <p:cNvPr id="18" name="Resim 17">
            <a:extLst>
              <a:ext uri="{FF2B5EF4-FFF2-40B4-BE49-F238E27FC236}">
                <a16:creationId xmlns:a16="http://schemas.microsoft.com/office/drawing/2014/main" id="{F798C9EA-9B38-4C3D-ABBE-3B7D25F6CB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16553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9512" y="1340768"/>
            <a:ext cx="8413565" cy="4524315"/>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tr-TR" sz="2400" dirty="0"/>
              <a:t>Amaç; teknoloji fakültesi öğrencilerini, uygulama bilen mühendisler olarak yetiştirmek ve onları piyasada aktif ve ayrıcalıklı konumlara getirmektir.</a:t>
            </a:r>
          </a:p>
          <a:p>
            <a:pPr marL="342900" indent="-342900" algn="just">
              <a:buClr>
                <a:srgbClr val="0070C0"/>
              </a:buClr>
              <a:buFont typeface="Wingdings" panose="05000000000000000000" pitchFamily="2" charset="2"/>
              <a:buChar char="§"/>
            </a:pPr>
            <a:endParaRPr lang="tr-TR" sz="2400" dirty="0"/>
          </a:p>
          <a:p>
            <a:pPr marL="342900" indent="-342900" algn="just">
              <a:buClr>
                <a:srgbClr val="0070C0"/>
              </a:buClr>
              <a:buFont typeface="Wingdings" panose="05000000000000000000" pitchFamily="2" charset="2"/>
              <a:buChar char="§"/>
            </a:pPr>
            <a:r>
              <a:rPr lang="tr-TR" sz="2400" dirty="0"/>
              <a:t>Öğrencilerimiz; 7 yarıyıl teorik eğitimin ve ayrıca bir yarıyıl işyeri eğitimini tamamlayacaklardır.</a:t>
            </a:r>
          </a:p>
          <a:p>
            <a:pPr algn="just">
              <a:buClr>
                <a:srgbClr val="0070C0"/>
              </a:buClr>
            </a:pPr>
            <a:endParaRPr lang="tr-TR" sz="2400" dirty="0"/>
          </a:p>
          <a:p>
            <a:pPr marL="342900" indent="-342900" algn="just">
              <a:buClr>
                <a:srgbClr val="0070C0"/>
              </a:buClr>
              <a:buFont typeface="Wingdings" panose="05000000000000000000" pitchFamily="2" charset="2"/>
              <a:buChar char="§"/>
            </a:pPr>
            <a:r>
              <a:rPr lang="tr-TR" sz="2400" dirty="0"/>
              <a:t>Öğrencilerimizin; daha fazla uygulama yetenekleriyle ve işyeri eğitimi bilgisiyle donanması beklenmektedir.</a:t>
            </a:r>
          </a:p>
          <a:p>
            <a:pPr algn="just">
              <a:buClr>
                <a:srgbClr val="0070C0"/>
              </a:buClr>
            </a:pPr>
            <a:endParaRPr lang="tr-TR" sz="2400" dirty="0"/>
          </a:p>
          <a:p>
            <a:pPr marL="342900" indent="-342900" algn="just">
              <a:buClr>
                <a:srgbClr val="0070C0"/>
              </a:buClr>
              <a:buFont typeface="Wingdings" panose="05000000000000000000" pitchFamily="2" charset="2"/>
              <a:buChar char="§"/>
            </a:pPr>
            <a:r>
              <a:rPr lang="tr-TR" sz="2400" dirty="0"/>
              <a:t>Teorik bilgileri ile endüstriyel uygulamayı birleştirme fırsatına sahip olacaklardır.</a:t>
            </a:r>
            <a:endParaRPr lang="tr-TR" sz="2400" b="1" dirty="0"/>
          </a:p>
        </p:txBody>
      </p:sp>
    </p:spTree>
    <p:extLst>
      <p:ext uri="{BB962C8B-B14F-4D97-AF65-F5344CB8AC3E}">
        <p14:creationId xmlns:p14="http://schemas.microsoft.com/office/powerpoint/2010/main" val="3795772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394584"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Özkan ÖZ</a:t>
            </a:r>
          </a:p>
        </p:txBody>
      </p:sp>
      <p:sp>
        <p:nvSpPr>
          <p:cNvPr id="12" name="11 Metin kutusu"/>
          <p:cNvSpPr txBox="1"/>
          <p:nvPr/>
        </p:nvSpPr>
        <p:spPr>
          <a:xfrm>
            <a:off x="2500298" y="2357430"/>
            <a:ext cx="6643702" cy="1477328"/>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ooz@karabuk.edu.tr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1094</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t>
            </a:r>
            <a:r>
              <a:rPr lang="tr-TR" dirty="0" err="1"/>
              <a:t>akültesi</a:t>
            </a:r>
            <a:r>
              <a:rPr lang="en-US" dirty="0"/>
              <a:t> </a:t>
            </a:r>
            <a:r>
              <a:rPr lang="tr-TR" dirty="0"/>
              <a:t>Endüstriyel</a:t>
            </a:r>
            <a:r>
              <a:rPr lang="en-US" dirty="0"/>
              <a:t> 	</a:t>
            </a:r>
            <a:r>
              <a:rPr lang="tr-TR" dirty="0"/>
              <a:t>Tasarım</a:t>
            </a:r>
            <a:r>
              <a:rPr lang="en-US" dirty="0"/>
              <a:t> </a:t>
            </a:r>
            <a:r>
              <a:rPr lang="tr-TR" dirty="0"/>
              <a:t>Mühendisliği</a:t>
            </a:r>
            <a:r>
              <a:rPr lang="en-US" dirty="0"/>
              <a:t> </a:t>
            </a:r>
            <a:r>
              <a:rPr lang="tr-TR" dirty="0"/>
              <a:t>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86916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707886"/>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Mekanik. Cisimlerin Dayanımı. Yapıştırıcılar. Sonlu Elemanlar Yöntemi. Polimer </a:t>
            </a:r>
            <a:r>
              <a:rPr lang="tr-TR" sz="2000" dirty="0" err="1">
                <a:latin typeface="Times New Roman" pitchFamily="18" charset="0"/>
                <a:cs typeface="Times New Roman" pitchFamily="18" charset="0"/>
              </a:rPr>
              <a:t>Kompozitler</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229200"/>
            <a:ext cx="9144000" cy="1477328"/>
          </a:xfrm>
          <a:prstGeom prst="rect">
            <a:avLst/>
          </a:prstGeom>
          <a:noFill/>
        </p:spPr>
        <p:txBody>
          <a:bodyPr wrap="square" rtlCol="0">
            <a:spAutoFit/>
          </a:bodyPr>
          <a:lstStyle/>
          <a:p>
            <a:pPr marL="285750" indent="-285750" algn="just">
              <a:buFont typeface="Arial" panose="020B0604020202020204" pitchFamily="34" charset="0"/>
              <a:buChar char="•"/>
            </a:pPr>
            <a:r>
              <a:rPr lang="tr-TR" sz="1500" dirty="0">
                <a:latin typeface="Times New Roman" pitchFamily="18" charset="0"/>
                <a:cs typeface="Times New Roman" pitchFamily="18" charset="0"/>
              </a:rPr>
              <a:t>M. AYDIN and Ö. ÖZ, “APPLICATION OF DIGITAL IMAGE CORRELATION TECHNIQUE TO TENSILE TEST FOR PRINTED PLA SPECIMENS,”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1,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32–39, Mar. 2018.</a:t>
            </a:r>
          </a:p>
        </p:txBody>
      </p:sp>
      <p:pic>
        <p:nvPicPr>
          <p:cNvPr id="17" name="Resim 16" descr="kişi, adam, duvar, gök içeren bir resim&#10;&#10;Çok yüksek güvenilirlikle oluşturulmuş açıklama">
            <a:extLst>
              <a:ext uri="{FF2B5EF4-FFF2-40B4-BE49-F238E27FC236}">
                <a16:creationId xmlns:a16="http://schemas.microsoft.com/office/drawing/2014/main" id="{89A73C3F-122A-471A-8000-0646A1D0B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69" r="13818"/>
          <a:stretch/>
        </p:blipFill>
        <p:spPr>
          <a:xfrm>
            <a:off x="854296" y="1988840"/>
            <a:ext cx="1125416" cy="1620000"/>
          </a:xfrm>
          <a:prstGeom prst="rect">
            <a:avLst/>
          </a:prstGeom>
        </p:spPr>
      </p:pic>
      <p:pic>
        <p:nvPicPr>
          <p:cNvPr id="18" name="Resim 17">
            <a:extLst>
              <a:ext uri="{FF2B5EF4-FFF2-40B4-BE49-F238E27FC236}">
                <a16:creationId xmlns:a16="http://schemas.microsoft.com/office/drawing/2014/main" id="{8FF53004-D024-4FE6-AB1B-2AC6CB34E9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767200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4170565"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Musa YILDIRIM</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musayildirim@karabuk.edu.tr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1116</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a:t>
            </a:r>
            <a:r>
              <a:rPr lang="en-US" dirty="0"/>
              <a:t> </a:t>
            </a:r>
            <a:r>
              <a:rPr lang="tr-TR" dirty="0"/>
              <a:t>Mühendisliği</a:t>
            </a:r>
            <a:r>
              <a:rPr lang="en-US" dirty="0"/>
              <a:t> </a:t>
            </a:r>
            <a:r>
              <a:rPr lang="tr-TR" dirty="0"/>
              <a:t>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78904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9505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42240"/>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Toz Metalürjisi. Metal-Tabanlı </a:t>
            </a:r>
            <a:r>
              <a:rPr lang="tr-TR" sz="2000" dirty="0" err="1">
                <a:latin typeface="Times New Roman" pitchFamily="18" charset="0"/>
                <a:cs typeface="Times New Roman" pitchFamily="18" charset="0"/>
              </a:rPr>
              <a:t>Kompozit</a:t>
            </a:r>
            <a:r>
              <a:rPr lang="tr-TR" sz="2000" dirty="0">
                <a:latin typeface="Times New Roman" pitchFamily="18" charset="0"/>
                <a:cs typeface="Times New Roman" pitchFamily="18" charset="0"/>
              </a:rPr>
              <a:t> Malzemeler. Döküm Teknolojisi.</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55092"/>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M. YILDIRIM and D. ÖZYÜREK, “An Investigation of Wear Behaviors of AA7075 Al Hybrid Composites,” High Temperature Materials and Processes, vol. 37, no. 7, pp. 619–624, Jul.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T. TUNÇAY, and D. ŞİMŞEK, “MEKANİK ALAŞIMLAMA ÖĞÜTME YÖNTEMİ İLE ÜRETİLEN Al </a:t>
            </a:r>
            <a:r>
              <a:rPr lang="tr-TR" sz="1600" dirty="0" err="1">
                <a:latin typeface="Times New Roman" pitchFamily="18" charset="0"/>
                <a:cs typeface="Times New Roman" pitchFamily="18" charset="0"/>
              </a:rPr>
              <a:t>SiC</a:t>
            </a:r>
            <a:r>
              <a:rPr lang="tr-TR" sz="1600" dirty="0">
                <a:latin typeface="Times New Roman" pitchFamily="18" charset="0"/>
                <a:cs typeface="Times New Roman" pitchFamily="18" charset="0"/>
              </a:rPr>
              <a:t> KOMPOZİTLERİNİNCELENMESİ,” </a:t>
            </a:r>
            <a:r>
              <a:rPr lang="tr-TR" sz="1600" dirty="0" err="1">
                <a:latin typeface="Times New Roman" pitchFamily="18" charset="0"/>
                <a:cs typeface="Times New Roman" pitchFamily="18" charset="0"/>
              </a:rPr>
              <a:t>Technological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Applied</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Sciences</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a:t>
            </a:r>
            <a:r>
              <a:rPr lang="tr-TR" sz="1600" dirty="0" err="1">
                <a:latin typeface="Times New Roman" pitchFamily="18" charset="0"/>
                <a:cs typeface="Times New Roman" pitchFamily="18" charset="0"/>
              </a:rPr>
              <a:t>Apr</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and T. TUNÇAY, “AA7075 ALAŞIMININ T6 ISIL İŞLEMİNDE YAŞLANDIRMA SÜRESİNİN AŞINMA DAVRANIŞI ÜZERİNE ETKİSİ,” İleri Teknoloji Bilimleri Dergisi,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7,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42–49, 2018.</a:t>
            </a:r>
          </a:p>
        </p:txBody>
      </p:sp>
      <p:pic>
        <p:nvPicPr>
          <p:cNvPr id="17" name="Resim 16" descr="kişi, adam, kravat, takım içeren bir resim&#10;&#10;Çok yüksek güvenilirlikle oluşturulmuş açıklama">
            <a:extLst>
              <a:ext uri="{FF2B5EF4-FFF2-40B4-BE49-F238E27FC236}">
                <a16:creationId xmlns:a16="http://schemas.microsoft.com/office/drawing/2014/main" id="{2E436804-B7D8-47AB-AA65-B2F27735B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37" y="1988840"/>
            <a:ext cx="1135175" cy="1512168"/>
          </a:xfrm>
          <a:prstGeom prst="rect">
            <a:avLst/>
          </a:prstGeom>
        </p:spPr>
      </p:pic>
      <p:pic>
        <p:nvPicPr>
          <p:cNvPr id="18" name="Resim 17">
            <a:extLst>
              <a:ext uri="{FF2B5EF4-FFF2-40B4-BE49-F238E27FC236}">
                <a16:creationId xmlns:a16="http://schemas.microsoft.com/office/drawing/2014/main" id="{4D05796B-8CB5-4FA4-B2E4-C387C05E0C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181472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815340"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Murat AYDIN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murataydin@karabuk.edu.tr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1014</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 Tasarım Mühendisliği Bölümü</a:t>
            </a:r>
            <a:r>
              <a:rPr lang="en-US" dirty="0"/>
              <a:t> </a:t>
            </a:r>
            <a:r>
              <a:rPr lang="en-US" dirty="0" err="1"/>
              <a:t>Balıklarkayası</a:t>
            </a:r>
            <a:r>
              <a:rPr lang="en-US" dirty="0"/>
              <a:t> </a:t>
            </a:r>
            <a:r>
              <a:rPr lang="en-US" dirty="0" err="1"/>
              <a:t>Mevkii</a:t>
            </a:r>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338554"/>
          </a:xfrm>
          <a:prstGeom prst="rect">
            <a:avLst/>
          </a:prstGeom>
          <a:noFill/>
        </p:spPr>
        <p:txBody>
          <a:bodyPr wrap="square" rtlCol="0">
            <a:spAutoFit/>
          </a:bodyPr>
          <a:lstStyle/>
          <a:p>
            <a:pPr algn="ctr"/>
            <a:r>
              <a:rPr lang="tr-TR" sz="1600" dirty="0">
                <a:latin typeface="Times New Roman" pitchFamily="18" charset="0"/>
                <a:cs typeface="Times New Roman" pitchFamily="18" charset="0"/>
              </a:rPr>
              <a:t>Metal Şekillendirme. Sonlu Elemanlar Analizi. Dijital Görüntü Korelasyonu. 3 Boyutlu Yazıcılar</a:t>
            </a:r>
            <a:endParaRPr lang="tr-TR" sz="2000" dirty="0">
              <a:latin typeface="Times New Roman" pitchFamily="18" charset="0"/>
              <a:cs typeface="Times New Roman" pitchFamily="18" charset="0"/>
            </a:endParaRP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and Ö. ÖZ, “APPLICATION OF DIGITAL IMAGE CORRELATION TECHNIQUE TO TENSILE TEST FOR PRINTED PLA SPECIMENS,”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32–39, Mar.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X. WU, K. ÇETİNKAYA, İ. KADI, and M. YAŞAR, “Application of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Image </a:t>
            </a:r>
            <a:r>
              <a:rPr lang="tr-TR" sz="1400" dirty="0" err="1">
                <a:latin typeface="Times New Roman" pitchFamily="18" charset="0"/>
                <a:cs typeface="Times New Roman" pitchFamily="18" charset="0"/>
              </a:rPr>
              <a:t>Correlation</a:t>
            </a:r>
            <a:r>
              <a:rPr lang="tr-TR" sz="1400" dirty="0">
                <a:latin typeface="Times New Roman" pitchFamily="18" charset="0"/>
                <a:cs typeface="Times New Roman" pitchFamily="18" charset="0"/>
              </a:rPr>
              <a:t> in </a:t>
            </a:r>
            <a:r>
              <a:rPr lang="tr-TR" sz="1400" dirty="0" err="1">
                <a:latin typeface="Times New Roman" pitchFamily="18" charset="0"/>
                <a:cs typeface="Times New Roman" pitchFamily="18" charset="0"/>
              </a:rPr>
              <a:t>Uniaxial</a:t>
            </a:r>
            <a:r>
              <a:rPr lang="tr-TR" sz="1400" dirty="0">
                <a:latin typeface="Times New Roman" pitchFamily="18" charset="0"/>
                <a:cs typeface="Times New Roman" pitchFamily="18" charset="0"/>
              </a:rPr>
              <a:t> Tensile Test,” </a:t>
            </a:r>
            <a:r>
              <a:rPr lang="tr-TR" sz="1400" dirty="0" err="1">
                <a:latin typeface="Times New Roman" pitchFamily="18" charset="0"/>
                <a:cs typeface="Times New Roman" pitchFamily="18" charset="0"/>
              </a:rPr>
              <a:t>European</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Engineering and Natural </a:t>
            </a:r>
            <a:r>
              <a:rPr lang="tr-TR" sz="1400" dirty="0" err="1">
                <a:latin typeface="Times New Roman" pitchFamily="18" charset="0"/>
                <a:cs typeface="Times New Roman" pitchFamily="18" charset="0"/>
              </a:rPr>
              <a:t>Sciences</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23–32, Jan. 2016.</a:t>
            </a:r>
          </a:p>
        </p:txBody>
      </p:sp>
      <p:pic>
        <p:nvPicPr>
          <p:cNvPr id="17" name="Resim 16" descr="kişi, takım, adam, duvar içeren bir resim&#10;&#10;Çok yüksek güvenilirlikle oluşturulmuş açıklama">
            <a:extLst>
              <a:ext uri="{FF2B5EF4-FFF2-40B4-BE49-F238E27FC236}">
                <a16:creationId xmlns:a16="http://schemas.microsoft.com/office/drawing/2014/main" id="{361289E5-679A-4715-A2F6-8E4C0F8B14F0}"/>
              </a:ext>
            </a:extLst>
          </p:cNvPr>
          <p:cNvPicPr>
            <a:picLocks noChangeAspect="1"/>
          </p:cNvPicPr>
          <p:nvPr/>
        </p:nvPicPr>
        <p:blipFill rotWithShape="1">
          <a:blip r:embed="rId3">
            <a:extLst>
              <a:ext uri="{28A0092B-C50C-407E-A947-70E740481C1C}">
                <a14:useLocalDpi xmlns:a14="http://schemas.microsoft.com/office/drawing/2010/main" val="0"/>
              </a:ext>
            </a:extLst>
          </a:blip>
          <a:srcRect l="11373" r="13076"/>
          <a:stretch/>
        </p:blipFill>
        <p:spPr>
          <a:xfrm>
            <a:off x="899592" y="1916832"/>
            <a:ext cx="1055078" cy="1620000"/>
          </a:xfrm>
          <a:prstGeom prst="rect">
            <a:avLst/>
          </a:prstGeom>
        </p:spPr>
      </p:pic>
      <p:pic>
        <p:nvPicPr>
          <p:cNvPr id="18" name="Resim 17">
            <a:extLst>
              <a:ext uri="{FF2B5EF4-FFF2-40B4-BE49-F238E27FC236}">
                <a16:creationId xmlns:a16="http://schemas.microsoft.com/office/drawing/2014/main" id="{099E7AD9-039C-4F79-BA71-7026FEA5D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594542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4030142"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Dr.Öğr.Üyesi</a:t>
            </a:r>
            <a:r>
              <a:rPr lang="tr-TR" sz="2000" b="1" dirty="0">
                <a:latin typeface="Times New Roman" pitchFamily="18" charset="0"/>
                <a:cs typeface="Times New Roman" pitchFamily="18" charset="0"/>
              </a:rPr>
              <a:t> Abdürrahim TEMİZ</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abdurrahimtemiz@karabuk.edu.tr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1020</a:t>
            </a:r>
          </a:p>
          <a:p>
            <a:r>
              <a:rPr lang="en-US" dirty="0" err="1">
                <a:latin typeface="Times New Roman" pitchFamily="18" charset="0"/>
                <a:cs typeface="Times New Roman" pitchFamily="18" charset="0"/>
              </a:rPr>
              <a:t>Adres</a:t>
            </a:r>
            <a:r>
              <a:rPr lang="tr-TR" dirty="0"/>
              <a:t>:	</a:t>
            </a:r>
            <a:r>
              <a:rPr lang="en-US" dirty="0" err="1"/>
              <a:t>Karab</a:t>
            </a:r>
            <a:r>
              <a:rPr lang="tr-TR" dirty="0" err="1"/>
              <a:t>ük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 Mühendisliği</a:t>
            </a:r>
            <a:r>
              <a:rPr lang="en-US" dirty="0"/>
              <a:t> </a:t>
            </a:r>
            <a:r>
              <a:rPr lang="tr-TR" dirty="0"/>
              <a:t>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72417"/>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Metal Köpük. Isı Transferi. Sonlu Elemanlar Analizi. 3 Boyutlu Yazıcılar.</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err="1">
                <a:latin typeface="Times New Roman" pitchFamily="18" charset="0"/>
                <a:cs typeface="Times New Roman" pitchFamily="18" charset="0"/>
              </a:rPr>
              <a:t>Abdurrahim</a:t>
            </a:r>
            <a:r>
              <a:rPr lang="en-US" sz="1600" dirty="0">
                <a:latin typeface="Times New Roman" pitchFamily="18" charset="0"/>
                <a:cs typeface="Times New Roman" pitchFamily="18" charset="0"/>
              </a:rPr>
              <a:t> TEMİZ, </a:t>
            </a:r>
            <a:r>
              <a:rPr lang="en-US" sz="1600" dirty="0" err="1">
                <a:latin typeface="Times New Roman" pitchFamily="18" charset="0"/>
                <a:cs typeface="Times New Roman" pitchFamily="18" charset="0"/>
              </a:rPr>
              <a:t>Koray</a:t>
            </a:r>
            <a:r>
              <a:rPr lang="en-US" sz="1600" dirty="0">
                <a:latin typeface="Times New Roman" pitchFamily="18" charset="0"/>
                <a:cs typeface="Times New Roman" pitchFamily="18" charset="0"/>
              </a:rPr>
              <a:t> ÖZDEMİR, M. </a:t>
            </a:r>
            <a:r>
              <a:rPr lang="en-US" sz="1600" dirty="0" err="1">
                <a:latin typeface="Times New Roman" pitchFamily="18" charset="0"/>
                <a:cs typeface="Times New Roman" pitchFamily="18" charset="0"/>
              </a:rPr>
              <a:t>Sait</a:t>
            </a:r>
            <a:r>
              <a:rPr lang="en-US" sz="1600" dirty="0">
                <a:latin typeface="Times New Roman" pitchFamily="18" charset="0"/>
                <a:cs typeface="Times New Roman" pitchFamily="18" charset="0"/>
              </a:rPr>
              <a:t> Cay, </a:t>
            </a:r>
            <a:r>
              <a:rPr lang="en-US" sz="1600" dirty="0" err="1">
                <a:latin typeface="Times New Roman" pitchFamily="18" charset="0"/>
                <a:cs typeface="Times New Roman" pitchFamily="18" charset="0"/>
              </a:rPr>
              <a:t>Levent</a:t>
            </a:r>
            <a:r>
              <a:rPr lang="en-US" sz="1600" dirty="0">
                <a:latin typeface="Times New Roman" pitchFamily="18" charset="0"/>
                <a:cs typeface="Times New Roman" pitchFamily="18" charset="0"/>
              </a:rPr>
              <a:t> TURHAN, Mustafa YAŞAR “ALTIGEN BAL PETEĞİ METAL KÖPÜK KANATLARA SAHİP KOMPAKT ISI DEĞİŞTİRİCİ TEORİK ANALİZİ”, 14th International Combustion Symposium (INCOS2018), 163-168.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en-US" sz="1600" dirty="0">
                <a:latin typeface="Times New Roman" pitchFamily="18" charset="0"/>
                <a:cs typeface="Times New Roman" pitchFamily="18" charset="0"/>
              </a:rPr>
              <a:t>A. </a:t>
            </a:r>
            <a:r>
              <a:rPr lang="en-US" sz="1600" dirty="0" err="1">
                <a:latin typeface="Times New Roman" pitchFamily="18" charset="0"/>
                <a:cs typeface="Times New Roman" pitchFamily="18" charset="0"/>
              </a:rPr>
              <a:t>Temiz</a:t>
            </a:r>
            <a:r>
              <a:rPr lang="en-US" sz="1600" dirty="0">
                <a:latin typeface="Times New Roman" pitchFamily="18" charset="0"/>
                <a:cs typeface="Times New Roman" pitchFamily="18" charset="0"/>
              </a:rPr>
              <a:t> and K. ÇETİNKAYA, “DEVELOPMENT OF STRATEGIC CHANGES WITH DIGITAL INDUSTRY,” presented at the VIII International Scientific and Practical Conference “Strategic Priorities of the Socio-Economic Development in Terms of Institutional Transformations of the Global Environment” , 2018.</a:t>
            </a:r>
            <a:endParaRPr lang="tr-TR" sz="1600" dirty="0">
              <a:latin typeface="Times New Roman" pitchFamily="18" charset="0"/>
              <a:cs typeface="Times New Roman" pitchFamily="18" charset="0"/>
            </a:endParaRPr>
          </a:p>
        </p:txBody>
      </p:sp>
      <p:pic>
        <p:nvPicPr>
          <p:cNvPr id="18" name="Resim 17" descr="kişi, duvar, iç mekan, adam içeren bir resim&#10;&#10;Çok yüksek güvenilirlikle oluşturulmuş açıklama">
            <a:extLst>
              <a:ext uri="{FF2B5EF4-FFF2-40B4-BE49-F238E27FC236}">
                <a16:creationId xmlns:a16="http://schemas.microsoft.com/office/drawing/2014/main" id="{D8D5B087-D224-4D4F-8C69-DC1C55E91F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14" r="21569"/>
          <a:stretch/>
        </p:blipFill>
        <p:spPr>
          <a:xfrm>
            <a:off x="1043608" y="2025692"/>
            <a:ext cx="984738" cy="1476000"/>
          </a:xfrm>
          <a:prstGeom prst="rect">
            <a:avLst/>
          </a:prstGeom>
        </p:spPr>
      </p:pic>
      <p:pic>
        <p:nvPicPr>
          <p:cNvPr id="17" name="Resim 16">
            <a:extLst>
              <a:ext uri="{FF2B5EF4-FFF2-40B4-BE49-F238E27FC236}">
                <a16:creationId xmlns:a16="http://schemas.microsoft.com/office/drawing/2014/main" id="{79A897CA-515D-4AD9-8334-940EDDD850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43523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9778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latin typeface="Times New Roman" pitchFamily="18" charset="0"/>
                <a:cs typeface="Times New Roman" pitchFamily="18" charset="0"/>
              </a:rPr>
              <a:t>Arş. Gör</a:t>
            </a:r>
            <a:r>
              <a:rPr kumimoji="0" lang="tr-TR" sz="2000" b="1" i="0" u="none" strike="noStrike" kern="1200" cap="none" spc="0" normalizeH="0" baseline="0" noProof="0" dirty="0">
                <a:ln>
                  <a:noFill/>
                </a:ln>
                <a:effectLst/>
                <a:uLnTx/>
                <a:uFillTx/>
                <a:latin typeface="Times New Roman" pitchFamily="18" charset="0"/>
                <a:ea typeface="+mn-ea"/>
                <a:cs typeface="Times New Roman" pitchFamily="18" charset="0"/>
              </a:rPr>
              <a:t>. Fatih Huzeyfe ÖZTÜRK</a:t>
            </a:r>
          </a:p>
        </p:txBody>
      </p:sp>
      <p:sp>
        <p:nvSpPr>
          <p:cNvPr id="12" name="11 Metin kutusu"/>
          <p:cNvSpPr txBox="1"/>
          <p:nvPr/>
        </p:nvSpPr>
        <p:spPr>
          <a:xfrm>
            <a:off x="2500298" y="2357430"/>
            <a:ext cx="664370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effectLst/>
                <a:uLnTx/>
                <a:uFillTx/>
                <a:latin typeface="Times New Roman" pitchFamily="18" charset="0"/>
                <a:ea typeface="+mn-ea"/>
                <a:cs typeface="Times New Roman" pitchFamily="18" charset="0"/>
              </a:rPr>
              <a:t>E-mail: </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3"/>
              </a:rPr>
              <a:t>fhozturk@karabuk.edu.tr</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latin typeface="Times New Roman" pitchFamily="18" charset="0"/>
                <a:cs typeface="Times New Roman" pitchFamily="18" charset="0"/>
              </a:rPr>
              <a:t>Telefon</a:t>
            </a:r>
            <a:r>
              <a:rPr kumimoji="0" lang="tr-TR" sz="1800" b="0" i="0" u="none" strike="noStrike" kern="1200" cap="none" spc="0" normalizeH="0" baseline="0" noProof="0" dirty="0">
                <a:ln>
                  <a:noFill/>
                </a:ln>
                <a:effectLst/>
                <a:uLnTx/>
                <a:uFillTx/>
                <a:latin typeface="Times New Roman" pitchFamily="18" charset="0"/>
                <a:ea typeface="+mn-ea"/>
                <a:cs typeface="Times New Roman" pitchFamily="18" charset="0"/>
              </a:rPr>
              <a:t>:  	+90(370)4187100 / 1020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effectLst/>
                <a:uLnTx/>
                <a:uFillTx/>
                <a:latin typeface="Times New Roman" pitchFamily="18" charset="0"/>
                <a:ea typeface="+mn-ea"/>
                <a:cs typeface="Times New Roman" pitchFamily="18" charset="0"/>
              </a:rPr>
              <a:t>Adres</a:t>
            </a:r>
            <a:r>
              <a:rPr kumimoji="0" lang="tr-TR"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Karab</a:t>
            </a:r>
            <a:r>
              <a:rPr kumimoji="0" lang="tr-TR" sz="1800" b="0" i="0" u="none" strike="noStrike" kern="1200" cap="none" spc="0" normalizeH="0" baseline="0" noProof="0" dirty="0" err="1">
                <a:ln>
                  <a:noFill/>
                </a:ln>
                <a:effectLst/>
                <a:uLnTx/>
                <a:uFillTx/>
                <a:latin typeface="Georgia"/>
                <a:ea typeface="+mn-ea"/>
                <a:cs typeface="+mn-cs"/>
              </a:rPr>
              <a:t>ük</a:t>
            </a:r>
            <a:r>
              <a:rPr kumimoji="0" lang="tr-TR" sz="1800" b="0" i="0" u="none" strike="noStrike" kern="1200" cap="none" spc="0" normalizeH="0" baseline="0" noProof="0" dirty="0">
                <a:ln>
                  <a:noFill/>
                </a:ln>
                <a:effectLst/>
                <a:uLnTx/>
                <a:uFillTx/>
                <a:latin typeface="Georgia"/>
                <a:ea typeface="+mn-ea"/>
                <a:cs typeface="+mn-cs"/>
              </a:rPr>
              <a:t> </a:t>
            </a:r>
            <a:r>
              <a:rPr lang="tr-TR" dirty="0">
                <a:latin typeface="Georgia"/>
              </a:rPr>
              <a:t>Üniversitesi</a:t>
            </a:r>
            <a:r>
              <a:rPr kumimoji="0" lang="en-US"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Te</a:t>
            </a:r>
            <a:r>
              <a:rPr kumimoji="0" lang="tr-TR" sz="1800" b="0" i="0" u="none" strike="noStrike" kern="1200" cap="none" spc="0" normalizeH="0" baseline="0" noProof="0" dirty="0" err="1">
                <a:ln>
                  <a:noFill/>
                </a:ln>
                <a:effectLst/>
                <a:uLnTx/>
                <a:uFillTx/>
                <a:latin typeface="Georgia"/>
                <a:ea typeface="+mn-ea"/>
                <a:cs typeface="+mn-cs"/>
              </a:rPr>
              <a:t>knoloji</a:t>
            </a:r>
            <a:r>
              <a:rPr kumimoji="0" lang="en-US" sz="1800" b="0" i="0" u="none" strike="noStrike" kern="1200" cap="none" spc="0" normalizeH="0" baseline="0" noProof="0" dirty="0">
                <a:ln>
                  <a:noFill/>
                </a:ln>
                <a:effectLst/>
                <a:uLnTx/>
                <a:uFillTx/>
                <a:latin typeface="Georgia"/>
                <a:ea typeface="+mn-ea"/>
                <a:cs typeface="+mn-cs"/>
              </a:rPr>
              <a:t> Fa</a:t>
            </a:r>
            <a:r>
              <a:rPr kumimoji="0" lang="tr-TR" sz="1800" b="0" i="0" u="none" strike="noStrike" kern="1200" cap="none" spc="0" normalizeH="0" baseline="0" noProof="0" dirty="0">
                <a:ln>
                  <a:noFill/>
                </a:ln>
                <a:effectLst/>
                <a:uLnTx/>
                <a:uFillTx/>
                <a:latin typeface="Georgia"/>
                <a:ea typeface="+mn-ea"/>
                <a:cs typeface="+mn-cs"/>
              </a:rPr>
              <a:t>kültesi</a:t>
            </a:r>
            <a:r>
              <a:rPr kumimoji="0" lang="en-US" sz="1800" b="0" i="0" u="none" strike="noStrike" kern="1200" cap="none" spc="0" normalizeH="0" baseline="0" noProof="0" dirty="0">
                <a:ln>
                  <a:noFill/>
                </a:ln>
                <a:effectLst/>
                <a:uLnTx/>
                <a:uFillTx/>
                <a:latin typeface="Georgia"/>
                <a:ea typeface="+mn-ea"/>
                <a:cs typeface="+mn-cs"/>
              </a:rPr>
              <a:t> </a:t>
            </a:r>
            <a:r>
              <a:rPr kumimoji="0" lang="tr-TR" sz="1800" b="0" i="0" u="none" strike="noStrike" kern="1200" cap="none" spc="0" normalizeH="0" baseline="0" noProof="0" dirty="0">
                <a:ln>
                  <a:noFill/>
                </a:ln>
                <a:effectLst/>
                <a:uLnTx/>
                <a:uFillTx/>
                <a:latin typeface="Georgia"/>
                <a:ea typeface="+mn-ea"/>
                <a:cs typeface="+mn-cs"/>
              </a:rPr>
              <a:t>Endüstriyel</a:t>
            </a:r>
            <a:r>
              <a:rPr kumimoji="0" lang="en-US" sz="1800" b="0" i="0" u="none" strike="noStrike" kern="1200" cap="none" spc="0" normalizeH="0" baseline="0" noProof="0" dirty="0">
                <a:ln>
                  <a:noFill/>
                </a:ln>
                <a:effectLst/>
                <a:uLnTx/>
                <a:uFillTx/>
                <a:latin typeface="Georgia"/>
                <a:ea typeface="+mn-ea"/>
                <a:cs typeface="+mn-cs"/>
              </a:rPr>
              <a:t> 	</a:t>
            </a:r>
            <a:r>
              <a:rPr lang="tr-TR" dirty="0">
                <a:latin typeface="Georgia"/>
              </a:rPr>
              <a:t>Tasarım</a:t>
            </a:r>
            <a:r>
              <a:rPr kumimoji="0" lang="en-US" sz="1800" b="0" i="0" u="none" strike="noStrike" kern="1200" cap="none" spc="0" normalizeH="0" baseline="0" noProof="0" dirty="0">
                <a:ln>
                  <a:noFill/>
                </a:ln>
                <a:effectLst/>
                <a:uLnTx/>
                <a:uFillTx/>
                <a:latin typeface="Georgia"/>
                <a:ea typeface="+mn-ea"/>
                <a:cs typeface="+mn-cs"/>
              </a:rPr>
              <a:t> </a:t>
            </a:r>
            <a:r>
              <a:rPr kumimoji="0" lang="tr-TR" sz="1800" b="0" i="0" u="none" strike="noStrike" kern="1200" cap="none" spc="0" normalizeH="0" baseline="0" noProof="0" dirty="0">
                <a:ln>
                  <a:noFill/>
                </a:ln>
                <a:effectLst/>
                <a:uLnTx/>
                <a:uFillTx/>
                <a:latin typeface="Georgia"/>
                <a:ea typeface="+mn-ea"/>
                <a:cs typeface="+mn-cs"/>
              </a:rPr>
              <a:t>Mühendisliği</a:t>
            </a:r>
            <a:r>
              <a:rPr kumimoji="0" lang="en-US" sz="1800" b="0" i="0" u="none" strike="noStrike" kern="1200" cap="none" spc="0" normalizeH="0" baseline="0" noProof="0" dirty="0">
                <a:ln>
                  <a:noFill/>
                </a:ln>
                <a:effectLst/>
                <a:uLnTx/>
                <a:uFillTx/>
                <a:latin typeface="Georgia"/>
                <a:ea typeface="+mn-ea"/>
                <a:cs typeface="+mn-cs"/>
              </a:rPr>
              <a:t> </a:t>
            </a:r>
            <a:r>
              <a:rPr kumimoji="0" lang="tr-TR" sz="1800" b="0" i="0" u="none" strike="noStrike" kern="1200" cap="none" spc="0" normalizeH="0" baseline="0" noProof="0" dirty="0">
                <a:ln>
                  <a:noFill/>
                </a:ln>
                <a:effectLst/>
                <a:uLnTx/>
                <a:uFillTx/>
                <a:latin typeface="Georgia"/>
                <a:ea typeface="+mn-ea"/>
                <a:cs typeface="+mn-cs"/>
              </a:rPr>
              <a:t>Bölümü</a:t>
            </a:r>
            <a:r>
              <a:rPr kumimoji="0" lang="en-US"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Balıklarkayası</a:t>
            </a:r>
            <a:r>
              <a:rPr kumimoji="0" lang="en-US"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Mevkii</a:t>
            </a:r>
            <a:r>
              <a:rPr kumimoji="0" lang="en-US" sz="1800" b="0" i="0" u="none" strike="noStrike" kern="1200" cap="none" spc="0" normalizeH="0" baseline="0" noProof="0" dirty="0">
                <a:ln>
                  <a:noFill/>
                </a:ln>
                <a:effectLst/>
                <a:uLnTx/>
                <a:uFillTx/>
                <a:latin typeface="Georg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Georgia"/>
                <a:ea typeface="+mn-ea"/>
                <a:cs typeface="+mn-cs"/>
              </a:rPr>
              <a:t>	78050 Merkez/</a:t>
            </a:r>
            <a:r>
              <a:rPr kumimoji="0" lang="en-US" sz="1800" b="0" i="0" u="none" strike="noStrike" kern="1200" cap="none" spc="0" normalizeH="0" baseline="0" noProof="0" dirty="0" err="1">
                <a:ln>
                  <a:noFill/>
                </a:ln>
                <a:effectLst/>
                <a:uLnTx/>
                <a:uFillTx/>
                <a:latin typeface="Georgia"/>
                <a:ea typeface="+mn-ea"/>
                <a:cs typeface="+mn-cs"/>
              </a:rPr>
              <a:t>Karab</a:t>
            </a:r>
            <a:r>
              <a:rPr kumimoji="0" lang="tr-TR" sz="1800" b="0" i="0" u="none" strike="noStrike" kern="1200" cap="none" spc="0" normalizeH="0" baseline="0" noProof="0" dirty="0">
                <a:ln>
                  <a:noFill/>
                </a:ln>
                <a:effectLst/>
                <a:uLnTx/>
                <a:uFillTx/>
                <a:latin typeface="Georgia"/>
                <a:ea typeface="+mn-ea"/>
                <a:cs typeface="+mn-cs"/>
              </a:rPr>
              <a:t>ü</a:t>
            </a:r>
            <a:r>
              <a:rPr kumimoji="0" lang="en-US" sz="1800" b="0" i="0" u="none" strike="noStrike" kern="1200" cap="none" spc="0" normalizeH="0" baseline="0" noProof="0" dirty="0">
                <a:ln>
                  <a:noFill/>
                </a:ln>
                <a:effectLst/>
                <a:uLnTx/>
                <a:uFillTx/>
                <a:latin typeface="Georgia"/>
                <a:ea typeface="+mn-ea"/>
                <a:cs typeface="+mn-cs"/>
              </a:rPr>
              <a:t>k</a:t>
            </a:r>
            <a:r>
              <a:rPr kumimoji="0" lang="tr-TR" sz="1800" b="0" i="0" u="none" strike="noStrike" kern="1200" cap="none" spc="0" normalizeH="0" baseline="0" noProof="0" dirty="0">
                <a:ln>
                  <a:noFill/>
                </a:ln>
                <a:effectLst/>
                <a:uLnTx/>
                <a:uFillTx/>
                <a:latin typeface="Georgia"/>
                <a:ea typeface="+mn-ea"/>
                <a:cs typeface="+mn-cs"/>
              </a:rPr>
              <a:t>/TÜRKİYE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4" name="13 Metin kutusu"/>
          <p:cNvSpPr txBox="1"/>
          <p:nvPr/>
        </p:nvSpPr>
        <p:spPr>
          <a:xfrm>
            <a:off x="857224" y="3827818"/>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u="sng" dirty="0">
                <a:latin typeface="Times New Roman" pitchFamily="18" charset="0"/>
                <a:cs typeface="Times New Roman" pitchFamily="18" charset="0"/>
              </a:rPr>
              <a:t>Araştırma Alanları</a:t>
            </a:r>
            <a:endParaRPr kumimoji="0" lang="tr-TR" sz="20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15" name="14 Metin kutusu"/>
          <p:cNvSpPr txBox="1"/>
          <p:nvPr/>
        </p:nvSpPr>
        <p:spPr>
          <a:xfrm>
            <a:off x="857224" y="4572417"/>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u="sng" dirty="0">
                <a:latin typeface="Times New Roman" pitchFamily="18" charset="0"/>
                <a:cs typeface="Times New Roman" pitchFamily="18" charset="0"/>
              </a:rPr>
              <a:t>Son Akademik Çalışmalar</a:t>
            </a:r>
            <a:endParaRPr kumimoji="0" lang="tr-TR" sz="20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lvl="0" algn="ctr"/>
            <a:r>
              <a:rPr lang="tr-TR" sz="2000" dirty="0">
                <a:latin typeface="Times New Roman" pitchFamily="18" charset="0"/>
                <a:cs typeface="Times New Roman" pitchFamily="18" charset="0"/>
              </a:rPr>
              <a:t>Yapıştırıcılar. Sonlu Elemanlar Analizi</a:t>
            </a:r>
            <a:r>
              <a:rPr kumimoji="0" lang="tr-TR" sz="2000" b="0" i="0" u="none" strike="noStrike" kern="1200" cap="none" spc="0" normalizeH="0" baseline="0" noProof="0" dirty="0">
                <a:ln>
                  <a:noFill/>
                </a:ln>
                <a:effectLst/>
                <a:uLnTx/>
                <a:uFillTx/>
                <a:latin typeface="Times New Roman" pitchFamily="18" charset="0"/>
                <a:ea typeface="+mn-ea"/>
                <a:cs typeface="Times New Roman" pitchFamily="18" charset="0"/>
              </a:rPr>
              <a:t>.</a:t>
            </a:r>
            <a:r>
              <a:rPr lang="tr-TR" sz="2000" dirty="0">
                <a:latin typeface="Times New Roman" pitchFamily="18" charset="0"/>
                <a:cs typeface="Times New Roman" pitchFamily="18" charset="0"/>
              </a:rPr>
              <a:t> Mekanik</a:t>
            </a:r>
            <a:endParaRPr kumimoji="0" lang="tr-TR" sz="2000" b="0"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569660"/>
          </a:xfrm>
          <a:prstGeom prst="rect">
            <a:avLst/>
          </a:prstGeom>
          <a:noFill/>
        </p:spPr>
        <p:txBody>
          <a:bodyPr wrap="square" rtlCol="0">
            <a:spAutoFit/>
          </a:bodyPr>
          <a:lstStyle/>
          <a:p>
            <a:pPr marL="285750" lvl="0" indent="-285750" algn="just">
              <a:buFont typeface="Arial" panose="020B0604020202020204" pitchFamily="34" charset="0"/>
              <a:buChar char="•"/>
            </a:pPr>
            <a:r>
              <a:rPr lang="en-US" sz="1600" dirty="0">
                <a:latin typeface="Times New Roman" pitchFamily="18" charset="0"/>
                <a:cs typeface="Times New Roman" pitchFamily="18" charset="0"/>
              </a:rPr>
              <a:t>F. H. ÖZTÜRK, Ö. ÖZ, and K. ÇETİNKAYA, “THREE DIMENSIONAL POWDER AND GRANULA  MIXER PROTOTYPE AND MANUFACTURİNG,” presented at the 3rd International Congress on 3D Printing (Additive Manufacturing)Technologies and Digital Industry 2018, Antalya, 2018.</a:t>
            </a:r>
            <a:endParaRPr lang="tr-TR" sz="1600" dirty="0">
              <a:latin typeface="Times New Roman" pitchFamily="18" charset="0"/>
              <a:cs typeface="Times New Roman" pitchFamily="18" charset="0"/>
            </a:endParaRPr>
          </a:p>
          <a:p>
            <a:pPr marL="285750" lvl="0" indent="-285750" algn="just">
              <a:buFont typeface="Arial" panose="020B0604020202020204" pitchFamily="34" charset="0"/>
              <a:buChar char="•"/>
            </a:pPr>
            <a:r>
              <a:rPr lang="tr-TR" sz="1600" dirty="0">
                <a:latin typeface="Times New Roman" pitchFamily="18" charset="0"/>
                <a:cs typeface="Times New Roman" pitchFamily="18" charset="0"/>
              </a:rPr>
              <a:t>Ç. CEBECİ, M. AYDIN, F. H. ÖZTÜRK, U. CAH, and H. EVLEN, “3B KOMPRESÖRLÜ SERAMİK YAZICI TASARIMI VE PROTOTİP ÜRETİMİ,” </a:t>
            </a:r>
            <a:r>
              <a:rPr lang="tr-TR" sz="1600" dirty="0" err="1">
                <a:latin typeface="Times New Roman" pitchFamily="18" charset="0"/>
                <a:cs typeface="Times New Roman" pitchFamily="18" charset="0"/>
              </a:rPr>
              <a:t>presented</a:t>
            </a:r>
            <a:r>
              <a:rPr lang="tr-TR" sz="1600" dirty="0">
                <a:latin typeface="Times New Roman" pitchFamily="18" charset="0"/>
                <a:cs typeface="Times New Roman" pitchFamily="18" charset="0"/>
              </a:rPr>
              <a:t> at the 2nd INTERNATIONAL SYMPOSIUM ON 3D PRINTING TECHNOLOGIES , 2017.</a:t>
            </a:r>
            <a:endParaRPr kumimoji="0" lang="tr-TR" sz="1600" b="0" i="0" u="none" strike="noStrike" kern="1200" cap="none" spc="0" normalizeH="0" baseline="0" noProof="0" dirty="0">
              <a:ln>
                <a:noFill/>
              </a:ln>
              <a:effectLst/>
              <a:uLnTx/>
              <a:uFillTx/>
              <a:latin typeface="Times New Roman" pitchFamily="18" charset="0"/>
              <a:cs typeface="Times New Roman" pitchFamily="18" charset="0"/>
            </a:endParaRPr>
          </a:p>
        </p:txBody>
      </p:sp>
      <p:pic>
        <p:nvPicPr>
          <p:cNvPr id="2050" name="Picture 2" descr="http://teknoloji.karabuk.edu.tr/yuklenen/resimler/126116201940234.jpg">
            <a:extLst>
              <a:ext uri="{FF2B5EF4-FFF2-40B4-BE49-F238E27FC236}">
                <a16:creationId xmlns:a16="http://schemas.microsoft.com/office/drawing/2014/main" id="{095FB79A-0C77-45F1-9C40-491DC3C7B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762" y="2034086"/>
            <a:ext cx="1178560" cy="1431771"/>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6">
            <a:extLst>
              <a:ext uri="{FF2B5EF4-FFF2-40B4-BE49-F238E27FC236}">
                <a16:creationId xmlns:a16="http://schemas.microsoft.com/office/drawing/2014/main" id="{629ECD29-39E4-40A9-B252-D37C9E7BA9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5009341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4325112"/>
          </a:xfrm>
        </p:spPr>
        <p:txBody>
          <a:bodyPr>
            <a:normAutofit/>
          </a:bodyPr>
          <a:lstStyle/>
          <a:p>
            <a:pPr marL="109728" indent="0">
              <a:buNone/>
            </a:pPr>
            <a:r>
              <a:rPr lang="tr-TR" b="1" dirty="0"/>
              <a:t>Laboratuvarlar</a:t>
            </a:r>
          </a:p>
          <a:p>
            <a:endParaRPr lang="tr-TR" dirty="0"/>
          </a:p>
          <a:p>
            <a:r>
              <a:rPr lang="tr-TR" dirty="0"/>
              <a:t>Temel İşlemler </a:t>
            </a:r>
            <a:r>
              <a:rPr lang="tr-TR" dirty="0" err="1"/>
              <a:t>Lab</a:t>
            </a:r>
            <a:r>
              <a:rPr lang="tr-TR" dirty="0"/>
              <a:t>.</a:t>
            </a:r>
          </a:p>
          <a:p>
            <a:r>
              <a:rPr lang="tr-TR" dirty="0"/>
              <a:t>Polimer Geliştirme </a:t>
            </a:r>
            <a:r>
              <a:rPr lang="tr-TR" dirty="0" err="1"/>
              <a:t>Lab</a:t>
            </a:r>
            <a:r>
              <a:rPr lang="tr-TR" dirty="0"/>
              <a:t>.</a:t>
            </a:r>
          </a:p>
          <a:p>
            <a:r>
              <a:rPr lang="tr-TR" dirty="0"/>
              <a:t>Ürün Geliştirme </a:t>
            </a:r>
            <a:r>
              <a:rPr lang="tr-TR" dirty="0" err="1"/>
              <a:t>Lab</a:t>
            </a:r>
            <a:r>
              <a:rPr lang="tr-TR" dirty="0"/>
              <a:t>.</a:t>
            </a:r>
          </a:p>
          <a:p>
            <a:r>
              <a:rPr lang="tr-TR" dirty="0"/>
              <a:t>3 Boyutlu Yazıcı </a:t>
            </a:r>
            <a:r>
              <a:rPr lang="tr-TR" dirty="0" err="1"/>
              <a:t>Lab</a:t>
            </a:r>
            <a:r>
              <a:rPr lang="tr-TR" dirty="0"/>
              <a:t>.</a:t>
            </a:r>
          </a:p>
          <a:p>
            <a:r>
              <a:rPr lang="tr-TR" dirty="0"/>
              <a:t>Ölçme </a:t>
            </a:r>
            <a:r>
              <a:rPr lang="tr-TR" dirty="0" err="1"/>
              <a:t>Lab</a:t>
            </a:r>
            <a:r>
              <a:rPr lang="tr-TR" dirty="0"/>
              <a:t>.</a:t>
            </a:r>
          </a:p>
          <a:p>
            <a:r>
              <a:rPr lang="tr-TR" dirty="0"/>
              <a:t>CAD/CAM </a:t>
            </a:r>
            <a:r>
              <a:rPr lang="tr-TR" dirty="0" err="1"/>
              <a:t>Lab</a:t>
            </a:r>
            <a:r>
              <a:rPr lang="tr-TR" dirty="0"/>
              <a:t>.</a:t>
            </a:r>
          </a:p>
          <a:p>
            <a:endParaRPr lang="tr-TR" dirty="0"/>
          </a:p>
          <a:p>
            <a:endParaRPr lang="tr-TR" dirty="0"/>
          </a:p>
          <a:p>
            <a:endParaRPr lang="tr-TR" dirty="0"/>
          </a:p>
          <a:p>
            <a:pPr marL="82296" indent="0">
              <a:buNone/>
            </a:pPr>
            <a:endParaRPr lang="tr-TR" dirty="0"/>
          </a:p>
          <a:p>
            <a:endParaRPr lang="tr-TR" dirty="0"/>
          </a:p>
          <a:p>
            <a:endParaRPr lang="tr-TR" dirty="0"/>
          </a:p>
        </p:txBody>
      </p:sp>
      <p:pic>
        <p:nvPicPr>
          <p:cNvPr id="5" name="Resim 4">
            <a:extLst>
              <a:ext uri="{FF2B5EF4-FFF2-40B4-BE49-F238E27FC236}">
                <a16:creationId xmlns:a16="http://schemas.microsoft.com/office/drawing/2014/main" id="{667FFC8C-D583-4882-B480-AA3D3ED02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181527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Temel İşlemler </a:t>
            </a:r>
            <a:r>
              <a:rPr lang="tr-TR" dirty="0" err="1"/>
              <a:t>Lab</a:t>
            </a:r>
            <a:r>
              <a:rPr lang="tr-TR" dirty="0"/>
              <a:t>.</a:t>
            </a:r>
          </a:p>
        </p:txBody>
      </p:sp>
      <p:pic>
        <p:nvPicPr>
          <p:cNvPr id="2053" name="Picture 5" descr="http://lab.karabuk.edu.tr/cihazResim/F%C4%B1r%C4%B1n.jpg">
            <a:extLst>
              <a:ext uri="{FF2B5EF4-FFF2-40B4-BE49-F238E27FC236}">
                <a16:creationId xmlns:a16="http://schemas.microsoft.com/office/drawing/2014/main" id="{9E9D0E5B-486C-4B7E-B9B7-C8F14D662B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875" y="2882403"/>
            <a:ext cx="2649879" cy="18533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lab.karabuk.edu.tr/cihazResim/F%C4%B1r%C4%B1n_2.jpg">
            <a:extLst>
              <a:ext uri="{FF2B5EF4-FFF2-40B4-BE49-F238E27FC236}">
                <a16:creationId xmlns:a16="http://schemas.microsoft.com/office/drawing/2014/main" id="{83D71D45-C280-450B-B986-977B860FD4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119690"/>
            <a:ext cx="2857349" cy="323219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lab.karabuk.edu.tr/cihazResim/Vakum_Kar%C4%B1st%C4%B1r%C4%B1c%C4%B1.jpg">
            <a:extLst>
              <a:ext uri="{FF2B5EF4-FFF2-40B4-BE49-F238E27FC236}">
                <a16:creationId xmlns:a16="http://schemas.microsoft.com/office/drawing/2014/main" id="{C9D4DB39-507B-4ACA-809B-DF26CCCCD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71" y="4941168"/>
            <a:ext cx="2652883" cy="1853384"/>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6A28E9BF-EBD7-4095-87CA-0FFC2513AE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949530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Polimer Geliştirme </a:t>
            </a:r>
            <a:r>
              <a:rPr lang="tr-TR" dirty="0" err="1"/>
              <a:t>Lab</a:t>
            </a:r>
            <a:r>
              <a:rPr lang="tr-TR" dirty="0"/>
              <a:t>.</a:t>
            </a:r>
          </a:p>
        </p:txBody>
      </p:sp>
      <p:pic>
        <p:nvPicPr>
          <p:cNvPr id="3076" name="Picture 4" descr="http://lab.karabuk.edu.tr/cihazResim/Cift_Vidal%C4%B1_Extruder.jpg">
            <a:extLst>
              <a:ext uri="{FF2B5EF4-FFF2-40B4-BE49-F238E27FC236}">
                <a16:creationId xmlns:a16="http://schemas.microsoft.com/office/drawing/2014/main" id="{3D23428B-C2AF-4F86-9097-53894A937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68" y="2967620"/>
            <a:ext cx="7620863" cy="33870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924E3759-744D-48FD-B428-7D9144D31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031218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060848"/>
            <a:ext cx="8229600" cy="626704"/>
          </a:xfrm>
        </p:spPr>
        <p:txBody>
          <a:bodyPr/>
          <a:lstStyle/>
          <a:p>
            <a:r>
              <a:rPr lang="tr-TR" dirty="0"/>
              <a:t>Ürün Geliştirme </a:t>
            </a:r>
            <a:r>
              <a:rPr lang="tr-TR" dirty="0" err="1"/>
              <a:t>Lab</a:t>
            </a:r>
            <a:r>
              <a:rPr lang="tr-TR" dirty="0"/>
              <a:t>.</a:t>
            </a:r>
          </a:p>
          <a:p>
            <a:endParaRPr lang="tr-TR" dirty="0"/>
          </a:p>
        </p:txBody>
      </p:sp>
      <p:pic>
        <p:nvPicPr>
          <p:cNvPr id="6" name="Resim 5">
            <a:extLst>
              <a:ext uri="{FF2B5EF4-FFF2-40B4-BE49-F238E27FC236}">
                <a16:creationId xmlns:a16="http://schemas.microsoft.com/office/drawing/2014/main" id="{5E9BC2DD-13C3-4BE1-A609-E12F8209D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4" y="2564904"/>
            <a:ext cx="4424532" cy="1944216"/>
          </a:xfrm>
          <a:prstGeom prst="rect">
            <a:avLst/>
          </a:prstGeom>
        </p:spPr>
      </p:pic>
      <p:pic>
        <p:nvPicPr>
          <p:cNvPr id="8" name="Resim 7">
            <a:extLst>
              <a:ext uri="{FF2B5EF4-FFF2-40B4-BE49-F238E27FC236}">
                <a16:creationId xmlns:a16="http://schemas.microsoft.com/office/drawing/2014/main" id="{40525652-0959-457F-9163-25E6ED785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611" y="4574531"/>
            <a:ext cx="4424532" cy="2212266"/>
          </a:xfrm>
          <a:prstGeom prst="rect">
            <a:avLst/>
          </a:prstGeom>
        </p:spPr>
      </p:pic>
      <p:pic>
        <p:nvPicPr>
          <p:cNvPr id="10" name="Resim 9">
            <a:extLst>
              <a:ext uri="{FF2B5EF4-FFF2-40B4-BE49-F238E27FC236}">
                <a16:creationId xmlns:a16="http://schemas.microsoft.com/office/drawing/2014/main" id="{AC85883C-52B6-414A-A5AF-EAA0C684A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50" r="27163"/>
          <a:stretch/>
        </p:blipFill>
        <p:spPr>
          <a:xfrm>
            <a:off x="5292080" y="2552445"/>
            <a:ext cx="3118176" cy="3222104"/>
          </a:xfrm>
          <a:prstGeom prst="rect">
            <a:avLst/>
          </a:prstGeom>
        </p:spPr>
      </p:pic>
      <p:pic>
        <p:nvPicPr>
          <p:cNvPr id="9" name="Resim 8">
            <a:extLst>
              <a:ext uri="{FF2B5EF4-FFF2-40B4-BE49-F238E27FC236}">
                <a16:creationId xmlns:a16="http://schemas.microsoft.com/office/drawing/2014/main" id="{6282C7F4-2C3E-4093-B5BD-1858F71E32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26669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3 Boyutlu Yazıcı </a:t>
            </a:r>
            <a:r>
              <a:rPr lang="tr-TR" dirty="0" err="1"/>
              <a:t>Lab</a:t>
            </a:r>
            <a:r>
              <a:rPr lang="tr-TR" dirty="0"/>
              <a:t>.</a:t>
            </a:r>
          </a:p>
        </p:txBody>
      </p:sp>
      <p:pic>
        <p:nvPicPr>
          <p:cNvPr id="5" name="Resim 4" descr="iç mekan, yer, duvar, oda içeren bir resim&#10;&#10;Çok yüksek güvenilirlikle oluşturulmuş açıklama">
            <a:extLst>
              <a:ext uri="{FF2B5EF4-FFF2-40B4-BE49-F238E27FC236}">
                <a16:creationId xmlns:a16="http://schemas.microsoft.com/office/drawing/2014/main" id="{0B0C48BD-13F9-4706-896F-1B2F4B50A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091" y="2876128"/>
            <a:ext cx="3290344" cy="1850912"/>
          </a:xfrm>
          <a:prstGeom prst="rect">
            <a:avLst/>
          </a:prstGeom>
        </p:spPr>
      </p:pic>
      <p:pic>
        <p:nvPicPr>
          <p:cNvPr id="6" name="Resim 5" descr="iç mekan, duvar, yer, pencere içeren bir resim&#10;&#10;Çok yüksek güvenilirlikle oluşturulmuş açıklama">
            <a:extLst>
              <a:ext uri="{FF2B5EF4-FFF2-40B4-BE49-F238E27FC236}">
                <a16:creationId xmlns:a16="http://schemas.microsoft.com/office/drawing/2014/main" id="{A6DFF92C-A883-449F-B729-3C3725A77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3945" y="2876128"/>
            <a:ext cx="3290344" cy="1850912"/>
          </a:xfrm>
          <a:prstGeom prst="rect">
            <a:avLst/>
          </a:prstGeom>
        </p:spPr>
      </p:pic>
      <p:pic>
        <p:nvPicPr>
          <p:cNvPr id="7" name="Resim 6" descr="iç mekan, yer, pencere, tablo içeren bir resim&#10;&#10;Çok yüksek güvenilirlikle oluşturulmuş açıklama">
            <a:extLst>
              <a:ext uri="{FF2B5EF4-FFF2-40B4-BE49-F238E27FC236}">
                <a16:creationId xmlns:a16="http://schemas.microsoft.com/office/drawing/2014/main" id="{589A6F6F-D039-484E-976A-3E1A716467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67" t="19046" r="27170" b="24897"/>
          <a:stretch/>
        </p:blipFill>
        <p:spPr>
          <a:xfrm>
            <a:off x="2771800" y="4919501"/>
            <a:ext cx="3355115" cy="1921418"/>
          </a:xfrm>
          <a:prstGeom prst="rect">
            <a:avLst/>
          </a:prstGeom>
        </p:spPr>
      </p:pic>
      <p:pic>
        <p:nvPicPr>
          <p:cNvPr id="8" name="Resim 7">
            <a:extLst>
              <a:ext uri="{FF2B5EF4-FFF2-40B4-BE49-F238E27FC236}">
                <a16:creationId xmlns:a16="http://schemas.microsoft.com/office/drawing/2014/main" id="{E9AF2DDD-C617-437D-B625-F368D81518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92634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Şehir Hayatı">
  <a:themeElements>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Şehir Hayatı">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Şehir Hayatı">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6384</TotalTime>
  <Words>9643</Words>
  <Application>Microsoft Office PowerPoint</Application>
  <PresentationFormat>Ekran Gösterisi (4:3)</PresentationFormat>
  <Paragraphs>1218</Paragraphs>
  <Slides>143</Slides>
  <Notes>69</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143</vt:i4>
      </vt:variant>
    </vt:vector>
  </HeadingPairs>
  <TitlesOfParts>
    <vt:vector size="151" baseType="lpstr">
      <vt:lpstr>Arial</vt:lpstr>
      <vt:lpstr>Calibri</vt:lpstr>
      <vt:lpstr>Georgia</vt:lpstr>
      <vt:lpstr>Times New Roman</vt:lpstr>
      <vt:lpstr>Trebuchet MS</vt:lpstr>
      <vt:lpstr>Wingdings</vt:lpstr>
      <vt:lpstr>Wingdings 2</vt:lpstr>
      <vt:lpstr>Şehir Hayatı</vt:lpstr>
      <vt:lpstr>PowerPoint Sunusu</vt:lpstr>
      <vt:lpstr>PowerPoint Sunusu</vt:lpstr>
      <vt:lpstr>Teknoloji Fakülteleri Hakkında</vt:lpstr>
      <vt:lpstr>Vizyon</vt:lpstr>
      <vt:lpstr>Teknoloji Fakültesinin Misyonu</vt:lpstr>
      <vt:lpstr>BÖLÜMLER</vt:lpstr>
      <vt:lpstr>PowerPoint Sunusu</vt:lpstr>
      <vt:lpstr>İşletmede Mesleki Eğitim Uygulaması</vt:lpstr>
      <vt:lpstr>PowerPoint Sunusu</vt:lpstr>
      <vt:lpstr>PowerPoint Sunusu</vt:lpstr>
      <vt:lpstr>Mezuniyet Programları</vt:lpstr>
      <vt:lpstr>Mezuniyet Programları</vt:lpstr>
      <vt:lpstr>İMALAT MÜHENDİSLİĞİ BÖLÜMÜ</vt:lpstr>
      <vt:lpstr>İmalat Mühendisliği</vt:lpstr>
      <vt:lpstr>İmalat Mühendisliği</vt:lpstr>
      <vt:lpstr>İmalat Mühendisliği</vt:lpstr>
      <vt:lpstr>İmalat Mühendisliği</vt:lpstr>
      <vt:lpstr>İmalat Mühendisliği</vt:lpstr>
      <vt:lpstr>İmalat Mühendisliği</vt:lpstr>
      <vt:lpstr>İmalat Mühendisliği</vt:lpstr>
      <vt:lpstr>İmalat Mühendisliği</vt:lpstr>
      <vt:lpstr>İmalat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 (Araştırma Görevlileri)</vt:lpstr>
      <vt:lpstr>İmalat Mühendisliği</vt:lpstr>
      <vt:lpstr>İmalat Mühendisliği</vt:lpstr>
      <vt:lpstr>İmalat Mühendisliği</vt:lpstr>
      <vt:lpstr>İmalat Mühendisliği</vt:lpstr>
      <vt:lpstr>İmalat Mühendisliği</vt:lpstr>
      <vt:lpstr>İmalat Mühendisliği</vt:lpstr>
      <vt:lpstr>Projeler</vt:lpstr>
      <vt:lpstr>İş Alanları</vt:lpstr>
      <vt:lpstr>İmalat Mühendisliği</vt:lpstr>
      <vt:lpstr>ENERJİ SİSTEMLERİ MÜHENDİSLİĞİ BÖLÜMÜ</vt:lpstr>
      <vt:lpstr>Enerji Sistemleri Mühendisliği</vt:lpstr>
      <vt:lpstr>Enerji Sistemleri Mühendisliği</vt:lpstr>
      <vt:lpstr>Enerji Sistemleri Mühendisliği</vt:lpstr>
      <vt:lpstr>Enerji Sistemleri Mühendisliği Hakkında</vt:lpstr>
      <vt:lpstr>Enerji Sistemleri Mühendisliği Hakkında</vt:lpstr>
      <vt:lpstr>Enerji Sistemleri Mühendisliği</vt:lpstr>
      <vt:lpstr>Enerji Sistemleri Mühendisliği</vt:lpstr>
      <vt:lpstr>Enerji Sistemleri Mühendisliği</vt:lpstr>
      <vt:lpstr>Enerji Sistemleri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Enerji Sistemleri Mühendisliği</vt:lpstr>
      <vt:lpstr>Enerji Sistemleri Mühendisliği</vt:lpstr>
      <vt:lpstr>Enerji Sistemleri Mühendisliği</vt:lpstr>
      <vt:lpstr>Enerji Sistemleri Mühendisliği</vt:lpstr>
      <vt:lpstr>Enerji Sistemleri Mühendisliği</vt:lpstr>
      <vt:lpstr>Projeler</vt:lpstr>
      <vt:lpstr>Ödüller</vt:lpstr>
      <vt:lpstr>İş Alanları</vt:lpstr>
      <vt:lpstr>Enerji Sistemleri Mühendisliği</vt:lpstr>
      <vt:lpstr>ENDÜSTRİYEL TASARIM MÜHENDİSLİĞİ</vt:lpstr>
      <vt:lpstr>Endüstriyel Tasarım Mühendisliği</vt:lpstr>
      <vt:lpstr>Endüstriyel Tasarım Mühendisliği</vt:lpstr>
      <vt:lpstr>Endüstriyel Tasarım Mühendisliği</vt:lpstr>
      <vt:lpstr>Endüstriyel Tasarım Mühendisliği Hakkında</vt:lpstr>
      <vt:lpstr>Endüstriyel Tasarım Mühendisliği Hakkında</vt:lpstr>
      <vt:lpstr>Endüstriyel Tasarım Mühendisliği</vt:lpstr>
      <vt:lpstr>Endüstriyel Tasarım Mühendisliği</vt:lpstr>
      <vt:lpstr>Endüstriyel Tasarım Mühendisliği</vt:lpstr>
      <vt:lpstr>Endüstriyel Tasarım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Endüstriyel Tasarım Mühendisliği</vt:lpstr>
      <vt:lpstr>Endüstriyel Tasarım Mühendisliği</vt:lpstr>
      <vt:lpstr>Endüstriyel Tasarım Mühendisliği</vt:lpstr>
      <vt:lpstr>Endüstriyel Tasarım Mühendisliği</vt:lpstr>
      <vt:lpstr>Endüstriyel Tasarım Mühendisliği</vt:lpstr>
      <vt:lpstr>Endüstriyel Tasarım Mühendisliği</vt:lpstr>
      <vt:lpstr>Endüstriyel Tasarım Mühendisliği</vt:lpstr>
      <vt:lpstr>Projeler</vt:lpstr>
      <vt:lpstr>Endüstriyel Tasarım Mühendisliği</vt:lpstr>
      <vt:lpstr>MEKATRONİK MÜHENDİSLİĞİ BÖLÜMÜ</vt:lpstr>
      <vt:lpstr>Mekatronik Mühendisliği</vt:lpstr>
      <vt:lpstr>Mekatronik Mühendisliği</vt:lpstr>
      <vt:lpstr>Mekatronik Mühendisliği</vt:lpstr>
      <vt:lpstr>Mekatronik Mühendisliği Hakkında</vt:lpstr>
      <vt:lpstr>Mekatronik Mühendisliği Hakkında</vt:lpstr>
      <vt:lpstr>Mekatronik Mühendisliği</vt:lpstr>
      <vt:lpstr>Mekatronik Mühendisliği</vt:lpstr>
      <vt:lpstr>Mekatronik Mühendisliği</vt:lpstr>
      <vt:lpstr>Mekatronik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Mekatronik Mühendisliği</vt:lpstr>
      <vt:lpstr>Mekatronik Mühendisliği</vt:lpstr>
      <vt:lpstr>Mekatronik Mühendisliği</vt:lpstr>
      <vt:lpstr>Mekatronik Mühendisliği</vt:lpstr>
      <vt:lpstr>Mekatronik Mühendisliği</vt:lpstr>
      <vt:lpstr>Mechatronics Engineering</vt:lpstr>
      <vt:lpstr>Mekatronik Mühendisliği</vt:lpstr>
      <vt:lpstr>Mekatronik Mühendisliği</vt:lpstr>
      <vt:lpstr>Mekatronik Mühendisliği</vt:lpstr>
      <vt:lpstr>Mekatronik Mühendisliği</vt:lpstr>
      <vt:lpstr>Mekatronik Mühendisliği</vt:lpstr>
      <vt:lpstr>Seçili Bölüm Projeleri</vt:lpstr>
      <vt:lpstr>Seçili Bölüm Projeleri</vt:lpstr>
      <vt:lpstr>Seçili Bölüm Projeleri</vt:lpstr>
      <vt:lpstr>Seçili Bölüm Projeleri</vt:lpstr>
      <vt:lpstr>Ödüller</vt:lpstr>
      <vt:lpstr>Ödüller</vt:lpstr>
      <vt:lpstr>Ödüller</vt:lpstr>
      <vt:lpstr>Ödüller</vt:lpstr>
      <vt:lpstr>İş Alanları</vt:lpstr>
      <vt:lpstr>Mekatronik Mühendisliği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KARABUK UNIVERSITY  TECHNOLOGY FACULTY</dc:title>
  <dc:creator>nkahraman</dc:creator>
  <cp:lastModifiedBy>Ceyhun DEMİREL</cp:lastModifiedBy>
  <cp:revision>363</cp:revision>
  <dcterms:modified xsi:type="dcterms:W3CDTF">2023-12-07T07:33:52Z</dcterms:modified>
</cp:coreProperties>
</file>