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67" r:id="rId2"/>
    <p:sldId id="268" r:id="rId3"/>
    <p:sldId id="269" r:id="rId4"/>
    <p:sldId id="302" r:id="rId5"/>
    <p:sldId id="270" r:id="rId6"/>
    <p:sldId id="300" r:id="rId7"/>
    <p:sldId id="301" r:id="rId8"/>
    <p:sldId id="271" r:id="rId9"/>
    <p:sldId id="272" r:id="rId10"/>
    <p:sldId id="273" r:id="rId11"/>
    <p:sldId id="274" r:id="rId12"/>
    <p:sldId id="275" r:id="rId13"/>
    <p:sldId id="276" r:id="rId14"/>
    <p:sldId id="283" r:id="rId15"/>
    <p:sldId id="287" r:id="rId16"/>
    <p:sldId id="289" r:id="rId17"/>
    <p:sldId id="288" r:id="rId18"/>
    <p:sldId id="290" r:id="rId19"/>
    <p:sldId id="291" r:id="rId20"/>
    <p:sldId id="292" r:id="rId21"/>
    <p:sldId id="293" r:id="rId22"/>
    <p:sldId id="304" r:id="rId23"/>
    <p:sldId id="280" r:id="rId24"/>
    <p:sldId id="296" r:id="rId25"/>
    <p:sldId id="305" r:id="rId26"/>
    <p:sldId id="295" r:id="rId27"/>
    <p:sldId id="298" r:id="rId28"/>
    <p:sldId id="306" r:id="rId29"/>
    <p:sldId id="299" r:id="rId30"/>
    <p:sldId id="265" r:id="rId31"/>
    <p:sldId id="282"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10" autoAdjust="0"/>
  </p:normalViewPr>
  <p:slideViewPr>
    <p:cSldViewPr>
      <p:cViewPr varScale="1">
        <p:scale>
          <a:sx n="77" d="100"/>
          <a:sy n="77" d="100"/>
        </p:scale>
        <p:origin x="161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06D8F-4E28-46EB-BD8A-4354FCDC2C5E}" type="datetimeFigureOut">
              <a:rPr lang="tr-TR" smtClean="0"/>
              <a:t>25.03.2020</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8395B-EDDF-49E0-97F0-20EB4DA77B48}" type="slidenum">
              <a:rPr lang="tr-TR" smtClean="0"/>
              <a:t>‹#›</a:t>
            </a:fld>
            <a:endParaRPr lang="tr-TR"/>
          </a:p>
        </p:txBody>
      </p:sp>
    </p:spTree>
    <p:extLst>
      <p:ext uri="{BB962C8B-B14F-4D97-AF65-F5344CB8AC3E}">
        <p14:creationId xmlns:p14="http://schemas.microsoft.com/office/powerpoint/2010/main" val="369297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a:t>
            </a:fld>
            <a:endParaRPr lang="en-US"/>
          </a:p>
        </p:txBody>
      </p:sp>
    </p:spTree>
    <p:extLst>
      <p:ext uri="{BB962C8B-B14F-4D97-AF65-F5344CB8AC3E}">
        <p14:creationId xmlns:p14="http://schemas.microsoft.com/office/powerpoint/2010/main" val="2971311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2C8395B-EDDF-49E0-97F0-20EB4DA77B48}" type="slidenum">
              <a:rPr lang="tr-TR" smtClean="0"/>
              <a:t>18</a:t>
            </a:fld>
            <a:endParaRPr lang="tr-TR"/>
          </a:p>
        </p:txBody>
      </p:sp>
    </p:spTree>
    <p:extLst>
      <p:ext uri="{BB962C8B-B14F-4D97-AF65-F5344CB8AC3E}">
        <p14:creationId xmlns:p14="http://schemas.microsoft.com/office/powerpoint/2010/main" val="383021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2C8395B-EDDF-49E0-97F0-20EB4DA77B48}" type="slidenum">
              <a:rPr lang="tr-TR" smtClean="0"/>
              <a:t>19</a:t>
            </a:fld>
            <a:endParaRPr lang="tr-TR"/>
          </a:p>
        </p:txBody>
      </p:sp>
    </p:spTree>
    <p:extLst>
      <p:ext uri="{BB962C8B-B14F-4D97-AF65-F5344CB8AC3E}">
        <p14:creationId xmlns:p14="http://schemas.microsoft.com/office/powerpoint/2010/main" val="3379994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82C8395B-EDDF-49E0-97F0-20EB4DA77B48}" type="slidenum">
              <a:rPr lang="tr-TR" smtClean="0"/>
              <a:t>21</a:t>
            </a:fld>
            <a:endParaRPr lang="tr-TR"/>
          </a:p>
        </p:txBody>
      </p:sp>
    </p:spTree>
    <p:extLst>
      <p:ext uri="{BB962C8B-B14F-4D97-AF65-F5344CB8AC3E}">
        <p14:creationId xmlns:p14="http://schemas.microsoft.com/office/powerpoint/2010/main" val="177562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2C8395B-EDDF-49E0-97F0-20EB4DA77B48}" type="slidenum">
              <a:rPr lang="tr-TR" smtClean="0"/>
              <a:t>22</a:t>
            </a:fld>
            <a:endParaRPr lang="tr-TR"/>
          </a:p>
        </p:txBody>
      </p:sp>
    </p:spTree>
    <p:extLst>
      <p:ext uri="{BB962C8B-B14F-4D97-AF65-F5344CB8AC3E}">
        <p14:creationId xmlns:p14="http://schemas.microsoft.com/office/powerpoint/2010/main" val="3431236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23</a:t>
            </a:fld>
            <a:endParaRPr lang="en-US"/>
          </a:p>
        </p:txBody>
      </p:sp>
    </p:spTree>
    <p:extLst>
      <p:ext uri="{BB962C8B-B14F-4D97-AF65-F5344CB8AC3E}">
        <p14:creationId xmlns:p14="http://schemas.microsoft.com/office/powerpoint/2010/main" val="160052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24</a:t>
            </a:fld>
            <a:endParaRPr lang="en-US"/>
          </a:p>
        </p:txBody>
      </p:sp>
    </p:spTree>
    <p:extLst>
      <p:ext uri="{BB962C8B-B14F-4D97-AF65-F5344CB8AC3E}">
        <p14:creationId xmlns:p14="http://schemas.microsoft.com/office/powerpoint/2010/main" val="180356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EBFB8C-BBFF-4397-A51C-1E92596422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29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26</a:t>
            </a:fld>
            <a:endParaRPr lang="en-US"/>
          </a:p>
        </p:txBody>
      </p:sp>
    </p:spTree>
    <p:extLst>
      <p:ext uri="{BB962C8B-B14F-4D97-AF65-F5344CB8AC3E}">
        <p14:creationId xmlns:p14="http://schemas.microsoft.com/office/powerpoint/2010/main" val="1428907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27</a:t>
            </a:fld>
            <a:endParaRPr lang="en-US"/>
          </a:p>
        </p:txBody>
      </p:sp>
    </p:spTree>
    <p:extLst>
      <p:ext uri="{BB962C8B-B14F-4D97-AF65-F5344CB8AC3E}">
        <p14:creationId xmlns:p14="http://schemas.microsoft.com/office/powerpoint/2010/main" val="1819018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EBFB8C-BBFF-4397-A51C-1E92596422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982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noProof="0" dirty="0">
                <a:solidFill>
                  <a:schemeClr val="tx1"/>
                </a:solidFill>
                <a:latin typeface="+mn-lt"/>
                <a:ea typeface="+mn-ea"/>
                <a:cs typeface="+mn-cs"/>
              </a:rPr>
              <a:t>İpucu: Konuşmacı notlarınızı buraya ekleyin.</a:t>
            </a:r>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3</a:t>
            </a:fld>
            <a:endParaRPr lang="en-US" dirty="0"/>
          </a:p>
        </p:txBody>
      </p:sp>
    </p:spTree>
    <p:extLst>
      <p:ext uri="{BB962C8B-B14F-4D97-AF65-F5344CB8AC3E}">
        <p14:creationId xmlns:p14="http://schemas.microsoft.com/office/powerpoint/2010/main" val="416571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29</a:t>
            </a:fld>
            <a:endParaRPr lang="en-US"/>
          </a:p>
        </p:txBody>
      </p:sp>
    </p:spTree>
    <p:extLst>
      <p:ext uri="{BB962C8B-B14F-4D97-AF65-F5344CB8AC3E}">
        <p14:creationId xmlns:p14="http://schemas.microsoft.com/office/powerpoint/2010/main" val="1065538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31</a:t>
            </a:fld>
            <a:endParaRPr lang="en-US"/>
          </a:p>
        </p:txBody>
      </p:sp>
    </p:spTree>
    <p:extLst>
      <p:ext uri="{BB962C8B-B14F-4D97-AF65-F5344CB8AC3E}">
        <p14:creationId xmlns:p14="http://schemas.microsoft.com/office/powerpoint/2010/main" val="388339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9</a:t>
            </a:fld>
            <a:endParaRPr lang="en-US"/>
          </a:p>
        </p:txBody>
      </p:sp>
    </p:spTree>
    <p:extLst>
      <p:ext uri="{BB962C8B-B14F-4D97-AF65-F5344CB8AC3E}">
        <p14:creationId xmlns:p14="http://schemas.microsoft.com/office/powerpoint/2010/main" val="235943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10</a:t>
            </a:fld>
            <a:endParaRPr lang="en-US"/>
          </a:p>
        </p:txBody>
      </p:sp>
    </p:spTree>
    <p:extLst>
      <p:ext uri="{BB962C8B-B14F-4D97-AF65-F5344CB8AC3E}">
        <p14:creationId xmlns:p14="http://schemas.microsoft.com/office/powerpoint/2010/main" val="338435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11</a:t>
            </a:fld>
            <a:endParaRPr lang="en-US"/>
          </a:p>
        </p:txBody>
      </p:sp>
    </p:spTree>
    <p:extLst>
      <p:ext uri="{BB962C8B-B14F-4D97-AF65-F5344CB8AC3E}">
        <p14:creationId xmlns:p14="http://schemas.microsoft.com/office/powerpoint/2010/main" val="331377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12</a:t>
            </a:fld>
            <a:endParaRPr lang="en-US"/>
          </a:p>
        </p:txBody>
      </p:sp>
    </p:spTree>
    <p:extLst>
      <p:ext uri="{BB962C8B-B14F-4D97-AF65-F5344CB8AC3E}">
        <p14:creationId xmlns:p14="http://schemas.microsoft.com/office/powerpoint/2010/main" val="157086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13</a:t>
            </a:fld>
            <a:endParaRPr lang="en-US"/>
          </a:p>
        </p:txBody>
      </p:sp>
    </p:spTree>
    <p:extLst>
      <p:ext uri="{BB962C8B-B14F-4D97-AF65-F5344CB8AC3E}">
        <p14:creationId xmlns:p14="http://schemas.microsoft.com/office/powerpoint/2010/main" val="91680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2C8395B-EDDF-49E0-97F0-20EB4DA77B48}" type="slidenum">
              <a:rPr lang="tr-TR" smtClean="0"/>
              <a:t>16</a:t>
            </a:fld>
            <a:endParaRPr lang="tr-TR"/>
          </a:p>
        </p:txBody>
      </p:sp>
    </p:spTree>
    <p:extLst>
      <p:ext uri="{BB962C8B-B14F-4D97-AF65-F5344CB8AC3E}">
        <p14:creationId xmlns:p14="http://schemas.microsoft.com/office/powerpoint/2010/main" val="1741023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2C8395B-EDDF-49E0-97F0-20EB4DA77B48}" type="slidenum">
              <a:rPr lang="tr-TR" smtClean="0"/>
              <a:t>17</a:t>
            </a:fld>
            <a:endParaRPr lang="tr-TR"/>
          </a:p>
        </p:txBody>
      </p:sp>
    </p:spTree>
    <p:extLst>
      <p:ext uri="{BB962C8B-B14F-4D97-AF65-F5344CB8AC3E}">
        <p14:creationId xmlns:p14="http://schemas.microsoft.com/office/powerpoint/2010/main" val="248191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D9F75050-0E15-4C5B-92B0-66D068882F1F}" type="datetimeFigureOut">
              <a:rPr lang="tr-TR" smtClean="0"/>
              <a:pPr/>
              <a:t>25.03.2020</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6" name="25 Veri Yer Tutucusu"/>
          <p:cNvSpPr>
            <a:spLocks noGrp="1"/>
          </p:cNvSpPr>
          <p:nvPr>
            <p:ph type="dt" sz="half" idx="10"/>
          </p:nvPr>
        </p:nvSpPr>
        <p:spPr/>
        <p:txBody>
          <a:bodyPr rtlCol="0"/>
          <a:lstStyle/>
          <a:p>
            <a:fld id="{D9F75050-0E15-4C5B-92B0-66D068882F1F}" type="datetimeFigureOut">
              <a:rPr lang="tr-TR" smtClean="0"/>
              <a:pPr/>
              <a:t>25.03.2020</a:t>
            </a:fld>
            <a:endParaRPr lang="tr-TR"/>
          </a:p>
        </p:txBody>
      </p:sp>
      <p:sp>
        <p:nvSpPr>
          <p:cNvPr id="27" name="2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D9F75050-0E15-4C5B-92B0-66D068882F1F}" type="datetimeFigureOut">
              <a:rPr lang="tr-TR" smtClean="0"/>
              <a:pPr/>
              <a:t>25.03.2020</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25.03.2020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9F75050-0E15-4C5B-92B0-66D068882F1F}" type="datetimeFigureOut">
              <a:rPr lang="tr-TR" smtClean="0"/>
              <a:pPr/>
              <a:t>25.03.2020</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ibrahimkadi@karabuk.edu.tr"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yasar@karabuk.edu.tr"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hyperlink" Target="mailto:saltun@karabuk.edu.t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mailto:hakgul@karabuk.edu.t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mailto:ooz@karabuk.edu.t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mailto:musayildirim@karabuk.edu.t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urataydin@karabuk.edu.tr"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hyperlink" Target="mailto:abdurrahimtemiz@karabuk.edu.t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mailto:fhozturk@karabuk.edu.t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teknoloji.karabuk.edu.tr/endustriyeltasarim-e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teknolojifakultesi@karabuk.edu.t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32740" y="546194"/>
            <a:ext cx="6769585" cy="1470025"/>
          </a:xfrm>
        </p:spPr>
        <p:txBody>
          <a:bodyPr>
            <a:normAutofit/>
          </a:bodyPr>
          <a:lstStyle/>
          <a:p>
            <a:r>
              <a:rPr lang="tr-TR" sz="3600" dirty="0"/>
              <a:t>DEPARTMENT OF INDUSTRIAL DESIGN ENGINEERING</a:t>
            </a:r>
          </a:p>
        </p:txBody>
      </p:sp>
      <p:pic>
        <p:nvPicPr>
          <p:cNvPr id="3" name="Picture 2" descr="KARABÜK ÜNİVERSİTESİ LOGO ile ilgili görsel sonucu">
            <a:extLst>
              <a:ext uri="{FF2B5EF4-FFF2-40B4-BE49-F238E27FC236}">
                <a16:creationId xmlns:a16="http://schemas.microsoft.com/office/drawing/2014/main" id="{3C357424-9894-4E6C-9C82-BF0774A664E3}"/>
              </a:ext>
            </a:extLst>
          </p:cNvPr>
          <p:cNvPicPr>
            <a:picLocks noChangeAspect="1" noChangeArrowheads="1"/>
          </p:cNvPicPr>
          <p:nvPr/>
        </p:nvPicPr>
        <p:blipFill>
          <a:blip r:embed="rId2" cstate="print"/>
          <a:srcRect/>
          <a:stretch>
            <a:fillRect/>
          </a:stretch>
        </p:blipFill>
        <p:spPr bwMode="auto">
          <a:xfrm>
            <a:off x="467544" y="692696"/>
            <a:ext cx="1305872" cy="1470024"/>
          </a:xfrm>
          <a:prstGeom prst="rect">
            <a:avLst/>
          </a:prstGeom>
          <a:noFill/>
        </p:spPr>
      </p:pic>
    </p:spTree>
    <p:extLst>
      <p:ext uri="{BB962C8B-B14F-4D97-AF65-F5344CB8AC3E}">
        <p14:creationId xmlns:p14="http://schemas.microsoft.com/office/powerpoint/2010/main" val="129434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Content Placeholder 2"/>
          <p:cNvSpPr>
            <a:spLocks noGrp="1"/>
          </p:cNvSpPr>
          <p:nvPr>
            <p:ph idx="1"/>
          </p:nvPr>
        </p:nvSpPr>
        <p:spPr>
          <a:xfrm>
            <a:off x="457200" y="2249424"/>
            <a:ext cx="8229600" cy="1827648"/>
          </a:xfrm>
        </p:spPr>
        <p:txBody>
          <a:bodyPr/>
          <a:lstStyle/>
          <a:p>
            <a:r>
              <a:rPr lang="tr-TR" dirty="0" err="1"/>
              <a:t>Minor</a:t>
            </a:r>
            <a:r>
              <a:rPr lang="tr-TR" dirty="0"/>
              <a:t> Programs</a:t>
            </a:r>
          </a:p>
          <a:p>
            <a:pPr lvl="1"/>
            <a:r>
              <a:rPr lang="tr-TR" dirty="0" err="1"/>
              <a:t>Technology</a:t>
            </a:r>
            <a:r>
              <a:rPr lang="tr-TR" dirty="0"/>
              <a:t> </a:t>
            </a:r>
            <a:r>
              <a:rPr lang="tr-TR" dirty="0" err="1"/>
              <a:t>Faculty</a:t>
            </a:r>
            <a:r>
              <a:rPr lang="tr-TR" dirty="0"/>
              <a:t> </a:t>
            </a:r>
            <a:r>
              <a:rPr lang="tr-TR" dirty="0" err="1"/>
              <a:t>Energy</a:t>
            </a:r>
            <a:r>
              <a:rPr lang="tr-TR" dirty="0"/>
              <a:t> </a:t>
            </a:r>
            <a:r>
              <a:rPr lang="tr-TR" dirty="0" err="1"/>
              <a:t>Systems</a:t>
            </a:r>
            <a:r>
              <a:rPr lang="tr-TR" dirty="0"/>
              <a:t> </a:t>
            </a:r>
            <a:r>
              <a:rPr lang="tr-TR" dirty="0" err="1"/>
              <a:t>Engineering</a:t>
            </a:r>
            <a:endParaRPr lang="tr-TR" dirty="0"/>
          </a:p>
          <a:p>
            <a:pPr lvl="1"/>
            <a:r>
              <a:rPr lang="tr-TR" dirty="0" err="1"/>
              <a:t>Technology</a:t>
            </a:r>
            <a:r>
              <a:rPr lang="tr-TR" dirty="0"/>
              <a:t> </a:t>
            </a:r>
            <a:r>
              <a:rPr lang="tr-TR" dirty="0" err="1"/>
              <a:t>Faculty</a:t>
            </a:r>
            <a:r>
              <a:rPr lang="tr-TR" dirty="0"/>
              <a:t> </a:t>
            </a:r>
            <a:r>
              <a:rPr lang="tr-TR" dirty="0" err="1"/>
              <a:t>Mechatronics</a:t>
            </a:r>
            <a:r>
              <a:rPr lang="tr-TR" dirty="0"/>
              <a:t> </a:t>
            </a:r>
            <a:r>
              <a:rPr lang="tr-TR" dirty="0" err="1"/>
              <a:t>Engineering</a:t>
            </a:r>
            <a:endParaRPr lang="tr-TR" dirty="0"/>
          </a:p>
          <a:p>
            <a:pPr lvl="1"/>
            <a:r>
              <a:rPr lang="tr-TR" dirty="0" err="1"/>
              <a:t>Technology</a:t>
            </a:r>
            <a:r>
              <a:rPr lang="tr-TR" dirty="0"/>
              <a:t> </a:t>
            </a:r>
            <a:r>
              <a:rPr lang="tr-TR" dirty="0" err="1"/>
              <a:t>Faculty</a:t>
            </a:r>
            <a:r>
              <a:rPr lang="tr-TR" dirty="0"/>
              <a:t> </a:t>
            </a:r>
            <a:r>
              <a:rPr lang="tr-TR" dirty="0" err="1"/>
              <a:t>Manufacturing</a:t>
            </a:r>
            <a:r>
              <a:rPr lang="tr-TR" dirty="0"/>
              <a:t> </a:t>
            </a:r>
            <a:r>
              <a:rPr lang="tr-TR" dirty="0" err="1"/>
              <a:t>Engineering</a:t>
            </a:r>
            <a:endParaRPr lang="tr-TR" dirty="0"/>
          </a:p>
          <a:p>
            <a:endParaRPr lang="tr-TR" dirty="0"/>
          </a:p>
          <a:p>
            <a:endParaRPr lang="tr-TR" dirty="0"/>
          </a:p>
          <a:p>
            <a:endParaRPr lang="tr-TR" dirty="0"/>
          </a:p>
        </p:txBody>
      </p:sp>
      <p:pic>
        <p:nvPicPr>
          <p:cNvPr id="4" name="Picture 2" descr="KARABÜK ÜNİVERSİTESİ LOGO ile ilgili görsel sonucu">
            <a:extLst>
              <a:ext uri="{FF2B5EF4-FFF2-40B4-BE49-F238E27FC236}">
                <a16:creationId xmlns:a16="http://schemas.microsoft.com/office/drawing/2014/main" id="{A7078E6E-243F-4DAD-A71B-A766152A160F}"/>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5" name="Content Placeholder 2">
            <a:extLst>
              <a:ext uri="{FF2B5EF4-FFF2-40B4-BE49-F238E27FC236}">
                <a16:creationId xmlns:a16="http://schemas.microsoft.com/office/drawing/2014/main" id="{98994599-FEAC-488C-9533-B50D223F4E72}"/>
              </a:ext>
            </a:extLst>
          </p:cNvPr>
          <p:cNvSpPr txBox="1">
            <a:spLocks/>
          </p:cNvSpPr>
          <p:nvPr/>
        </p:nvSpPr>
        <p:spPr>
          <a:xfrm>
            <a:off x="457200" y="4072440"/>
            <a:ext cx="8229600" cy="2785560"/>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tr-TR" dirty="0" err="1"/>
              <a:t>Major</a:t>
            </a:r>
            <a:r>
              <a:rPr lang="tr-TR" dirty="0"/>
              <a:t> Programs</a:t>
            </a:r>
          </a:p>
          <a:p>
            <a:pPr lvl="1"/>
            <a:r>
              <a:rPr lang="tr-TR" dirty="0" err="1"/>
              <a:t>Technology</a:t>
            </a:r>
            <a:r>
              <a:rPr lang="tr-TR" dirty="0"/>
              <a:t> </a:t>
            </a:r>
            <a:r>
              <a:rPr lang="tr-TR" dirty="0" err="1"/>
              <a:t>Faculty</a:t>
            </a:r>
            <a:r>
              <a:rPr lang="tr-TR" dirty="0"/>
              <a:t> </a:t>
            </a:r>
            <a:r>
              <a:rPr lang="tr-TR" dirty="0" err="1"/>
              <a:t>Energy</a:t>
            </a:r>
            <a:r>
              <a:rPr lang="tr-TR" dirty="0"/>
              <a:t> </a:t>
            </a:r>
            <a:r>
              <a:rPr lang="tr-TR" dirty="0" err="1"/>
              <a:t>Systems</a:t>
            </a:r>
            <a:r>
              <a:rPr lang="tr-TR" dirty="0"/>
              <a:t> </a:t>
            </a:r>
            <a:r>
              <a:rPr lang="tr-TR" dirty="0" err="1"/>
              <a:t>Engineering</a:t>
            </a:r>
            <a:endParaRPr lang="tr-TR" dirty="0"/>
          </a:p>
          <a:p>
            <a:pPr lvl="1"/>
            <a:r>
              <a:rPr lang="tr-TR" dirty="0" err="1"/>
              <a:t>Technology</a:t>
            </a:r>
            <a:r>
              <a:rPr lang="tr-TR" dirty="0"/>
              <a:t> </a:t>
            </a:r>
            <a:r>
              <a:rPr lang="tr-TR" dirty="0" err="1"/>
              <a:t>Faculty</a:t>
            </a:r>
            <a:r>
              <a:rPr lang="tr-TR" dirty="0"/>
              <a:t> </a:t>
            </a:r>
            <a:r>
              <a:rPr lang="tr-TR" dirty="0" err="1"/>
              <a:t>Mechatronics</a:t>
            </a:r>
            <a:r>
              <a:rPr lang="tr-TR" dirty="0"/>
              <a:t> </a:t>
            </a:r>
            <a:r>
              <a:rPr lang="tr-TR" dirty="0" err="1"/>
              <a:t>Engineering</a:t>
            </a:r>
            <a:endParaRPr lang="tr-TR" dirty="0"/>
          </a:p>
          <a:p>
            <a:pPr lvl="1"/>
            <a:r>
              <a:rPr lang="tr-TR" dirty="0" err="1"/>
              <a:t>Technology</a:t>
            </a:r>
            <a:r>
              <a:rPr lang="tr-TR" dirty="0"/>
              <a:t> </a:t>
            </a:r>
            <a:r>
              <a:rPr lang="tr-TR" dirty="0" err="1"/>
              <a:t>Faculty</a:t>
            </a:r>
            <a:r>
              <a:rPr lang="tr-TR" dirty="0"/>
              <a:t> </a:t>
            </a:r>
            <a:r>
              <a:rPr lang="tr-TR" dirty="0" err="1"/>
              <a:t>Manufacturing</a:t>
            </a:r>
            <a:r>
              <a:rPr lang="tr-TR" dirty="0"/>
              <a:t> </a:t>
            </a:r>
            <a:r>
              <a:rPr lang="tr-TR" dirty="0" err="1"/>
              <a:t>Engineering</a:t>
            </a:r>
            <a:endParaRPr lang="tr-TR" dirty="0"/>
          </a:p>
          <a:p>
            <a:pPr lvl="1"/>
            <a:r>
              <a:rPr lang="tr-TR" dirty="0" err="1"/>
              <a:t>Engineering</a:t>
            </a:r>
            <a:r>
              <a:rPr lang="tr-TR" dirty="0"/>
              <a:t> </a:t>
            </a:r>
            <a:r>
              <a:rPr lang="tr-TR" dirty="0" err="1"/>
              <a:t>Faculty</a:t>
            </a:r>
            <a:r>
              <a:rPr lang="tr-TR" dirty="0"/>
              <a:t> </a:t>
            </a:r>
            <a:r>
              <a:rPr lang="tr-TR" dirty="0" err="1"/>
              <a:t>Mechanical</a:t>
            </a:r>
            <a:r>
              <a:rPr lang="tr-TR" dirty="0"/>
              <a:t> </a:t>
            </a:r>
            <a:r>
              <a:rPr lang="tr-TR" dirty="0" err="1"/>
              <a:t>Engineering</a:t>
            </a:r>
            <a:endParaRPr lang="tr-TR" dirty="0"/>
          </a:p>
          <a:p>
            <a:pPr lvl="1"/>
            <a:r>
              <a:rPr lang="tr-TR" dirty="0" err="1"/>
              <a:t>Enginnering</a:t>
            </a:r>
            <a:r>
              <a:rPr lang="tr-TR" dirty="0"/>
              <a:t> </a:t>
            </a:r>
            <a:r>
              <a:rPr lang="tr-TR" dirty="0" err="1"/>
              <a:t>Faculty</a:t>
            </a:r>
            <a:r>
              <a:rPr lang="tr-TR" dirty="0"/>
              <a:t> </a:t>
            </a:r>
            <a:r>
              <a:rPr lang="tr-TR" dirty="0" err="1"/>
              <a:t>Industrial</a:t>
            </a:r>
            <a:r>
              <a:rPr lang="tr-TR" dirty="0"/>
              <a:t> </a:t>
            </a:r>
            <a:r>
              <a:rPr lang="tr-TR" dirty="0" err="1"/>
              <a:t>Engineering</a:t>
            </a:r>
            <a:endParaRPr lang="tr-TR" dirty="0"/>
          </a:p>
        </p:txBody>
      </p:sp>
    </p:spTree>
    <p:extLst>
      <p:ext uri="{BB962C8B-B14F-4D97-AF65-F5344CB8AC3E}">
        <p14:creationId xmlns:p14="http://schemas.microsoft.com/office/powerpoint/2010/main" val="19175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Content Placeholder 2"/>
          <p:cNvSpPr>
            <a:spLocks noGrp="1"/>
          </p:cNvSpPr>
          <p:nvPr>
            <p:ph idx="1"/>
          </p:nvPr>
        </p:nvSpPr>
        <p:spPr/>
        <p:txBody>
          <a:bodyPr>
            <a:normAutofit/>
          </a:bodyPr>
          <a:lstStyle/>
          <a:p>
            <a:r>
              <a:rPr lang="tr-TR" dirty="0" err="1"/>
              <a:t>Graduate</a:t>
            </a:r>
            <a:r>
              <a:rPr lang="tr-TR" dirty="0"/>
              <a:t> Programs</a:t>
            </a:r>
          </a:p>
          <a:p>
            <a:endParaRPr lang="tr-TR" dirty="0"/>
          </a:p>
          <a:p>
            <a:r>
              <a:rPr lang="tr-TR" dirty="0" err="1"/>
              <a:t>Master’s</a:t>
            </a:r>
            <a:r>
              <a:rPr lang="tr-TR" dirty="0"/>
              <a:t> </a:t>
            </a:r>
            <a:r>
              <a:rPr lang="tr-TR" dirty="0" err="1"/>
              <a:t>Degree</a:t>
            </a:r>
            <a:r>
              <a:rPr lang="tr-TR" dirty="0"/>
              <a:t> </a:t>
            </a:r>
          </a:p>
          <a:p>
            <a:pPr marL="82296" indent="0">
              <a:buNone/>
            </a:pPr>
            <a:r>
              <a:rPr lang="tr-TR" dirty="0"/>
              <a:t>	</a:t>
            </a:r>
            <a:r>
              <a:rPr lang="tr-TR" dirty="0" err="1"/>
              <a:t>Have</a:t>
            </a:r>
            <a:r>
              <a:rPr lang="tr-TR" dirty="0"/>
              <a:t> </a:t>
            </a:r>
            <a:r>
              <a:rPr lang="tr-TR" dirty="0" err="1"/>
              <a:t>valid</a:t>
            </a:r>
            <a:r>
              <a:rPr lang="tr-TR" dirty="0"/>
              <a:t> </a:t>
            </a:r>
            <a:r>
              <a:rPr lang="tr-TR" dirty="0" err="1"/>
              <a:t>Bachelor’s</a:t>
            </a:r>
            <a:r>
              <a:rPr lang="tr-TR" dirty="0"/>
              <a:t> </a:t>
            </a:r>
            <a:r>
              <a:rPr lang="tr-TR" dirty="0" err="1"/>
              <a:t>Degree</a:t>
            </a:r>
            <a:endParaRPr lang="tr-TR" dirty="0"/>
          </a:p>
          <a:p>
            <a:pPr marL="82296" indent="0">
              <a:buNone/>
            </a:pPr>
            <a:r>
              <a:rPr lang="tr-TR" dirty="0"/>
              <a:t>	</a:t>
            </a:r>
            <a:r>
              <a:rPr lang="tr-TR" dirty="0" err="1"/>
              <a:t>Students</a:t>
            </a:r>
            <a:r>
              <a:rPr lang="tr-TR" dirty="0"/>
              <a:t> </a:t>
            </a:r>
            <a:r>
              <a:rPr lang="tr-TR" dirty="0" err="1"/>
              <a:t>take</a:t>
            </a:r>
            <a:r>
              <a:rPr lang="tr-TR" dirty="0"/>
              <a:t> 21 </a:t>
            </a:r>
            <a:r>
              <a:rPr lang="tr-TR" dirty="0" err="1"/>
              <a:t>Credits</a:t>
            </a:r>
            <a:r>
              <a:rPr lang="tr-TR" dirty="0"/>
              <a:t> (60 ECTS) </a:t>
            </a:r>
            <a:r>
              <a:rPr lang="tr-TR" dirty="0" err="1"/>
              <a:t>courses</a:t>
            </a:r>
            <a:endParaRPr lang="tr-TR" dirty="0"/>
          </a:p>
          <a:p>
            <a:pPr marL="82296" indent="0">
              <a:buNone/>
            </a:pPr>
            <a:r>
              <a:rPr lang="tr-TR" dirty="0"/>
              <a:t>	</a:t>
            </a:r>
            <a:r>
              <a:rPr lang="tr-TR" dirty="0" err="1"/>
              <a:t>Defend</a:t>
            </a:r>
            <a:r>
              <a:rPr lang="tr-TR" dirty="0"/>
              <a:t> a </a:t>
            </a:r>
            <a:r>
              <a:rPr lang="tr-TR" dirty="0" err="1"/>
              <a:t>thesis</a:t>
            </a:r>
            <a:endParaRPr lang="tr-TR" dirty="0"/>
          </a:p>
          <a:p>
            <a:pPr marL="82296" indent="0">
              <a:buNone/>
            </a:pPr>
            <a:endParaRPr lang="tr-TR" dirty="0"/>
          </a:p>
          <a:p>
            <a:pPr marL="82296" indent="0">
              <a:buNone/>
            </a:pPr>
            <a:r>
              <a:rPr lang="tr-TR" dirty="0"/>
              <a:t>		</a:t>
            </a:r>
          </a:p>
          <a:p>
            <a:endParaRPr lang="tr-TR" dirty="0"/>
          </a:p>
          <a:p>
            <a:endParaRPr lang="tr-TR" dirty="0"/>
          </a:p>
          <a:p>
            <a:endParaRPr lang="tr-TR" dirty="0"/>
          </a:p>
        </p:txBody>
      </p:sp>
      <p:pic>
        <p:nvPicPr>
          <p:cNvPr id="4" name="Picture 2" descr="KARABÜK ÜNİVERSİTESİ LOGO ile ilgili görsel sonucu">
            <a:extLst>
              <a:ext uri="{FF2B5EF4-FFF2-40B4-BE49-F238E27FC236}">
                <a16:creationId xmlns:a16="http://schemas.microsoft.com/office/drawing/2014/main" id="{F9EE181B-FFB1-41A3-B604-8817B4C2E692}"/>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227905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Content Placeholder 2"/>
          <p:cNvSpPr>
            <a:spLocks noGrp="1"/>
          </p:cNvSpPr>
          <p:nvPr>
            <p:ph idx="1"/>
          </p:nvPr>
        </p:nvSpPr>
        <p:spPr>
          <a:xfrm>
            <a:off x="457200" y="2249424"/>
            <a:ext cx="8686800" cy="4325112"/>
          </a:xfrm>
        </p:spPr>
        <p:txBody>
          <a:bodyPr>
            <a:normAutofit/>
          </a:bodyPr>
          <a:lstStyle/>
          <a:p>
            <a:r>
              <a:rPr lang="tr-TR" dirty="0" err="1"/>
              <a:t>Graduate</a:t>
            </a:r>
            <a:r>
              <a:rPr lang="tr-TR" dirty="0"/>
              <a:t> Programs</a:t>
            </a:r>
          </a:p>
          <a:p>
            <a:endParaRPr lang="tr-TR" dirty="0"/>
          </a:p>
          <a:p>
            <a:r>
              <a:rPr lang="tr-TR" dirty="0" err="1"/>
              <a:t>Doctorate</a:t>
            </a:r>
            <a:r>
              <a:rPr lang="tr-TR" dirty="0"/>
              <a:t> (</a:t>
            </a:r>
            <a:r>
              <a:rPr lang="tr-TR" dirty="0" err="1"/>
              <a:t>Ph.D</a:t>
            </a:r>
            <a:r>
              <a:rPr lang="tr-TR" dirty="0"/>
              <a:t>.) </a:t>
            </a:r>
            <a:r>
              <a:rPr lang="tr-TR" dirty="0" err="1"/>
              <a:t>Degree</a:t>
            </a:r>
            <a:r>
              <a:rPr lang="tr-TR" dirty="0"/>
              <a:t> </a:t>
            </a:r>
          </a:p>
          <a:p>
            <a:pPr marL="82296" indent="0">
              <a:buNone/>
            </a:pPr>
            <a:r>
              <a:rPr lang="tr-TR" dirty="0"/>
              <a:t>	</a:t>
            </a:r>
            <a:r>
              <a:rPr lang="en-US" dirty="0"/>
              <a:t>Have valid Bachelor’s Degree or M.Sc. Degree</a:t>
            </a:r>
          </a:p>
          <a:p>
            <a:pPr marL="82296" indent="0">
              <a:buNone/>
            </a:pPr>
            <a:r>
              <a:rPr lang="en-US" dirty="0"/>
              <a:t>	Have valid English Score</a:t>
            </a:r>
            <a:r>
              <a:rPr lang="tr-TR" dirty="0"/>
              <a:t> </a:t>
            </a:r>
            <a:r>
              <a:rPr lang="en-US" dirty="0"/>
              <a:t>(TOEFL/YDS-min.55 score)</a:t>
            </a:r>
          </a:p>
          <a:p>
            <a:pPr marL="82296" indent="0">
              <a:buNone/>
            </a:pPr>
            <a:r>
              <a:rPr lang="en-US" dirty="0"/>
              <a:t>	Students take 60 Credits (60 ECTS) courses</a:t>
            </a:r>
          </a:p>
          <a:p>
            <a:pPr marL="82296" indent="0">
              <a:buNone/>
            </a:pPr>
            <a:r>
              <a:rPr lang="en-US" dirty="0"/>
              <a:t>	Pass the Proficiency Exam</a:t>
            </a:r>
          </a:p>
          <a:p>
            <a:pPr marL="82296" indent="0">
              <a:buNone/>
            </a:pPr>
            <a:r>
              <a:rPr lang="en-US" dirty="0"/>
              <a:t>	Defend a thesis</a:t>
            </a:r>
          </a:p>
        </p:txBody>
      </p:sp>
      <p:pic>
        <p:nvPicPr>
          <p:cNvPr id="4" name="Picture 2" descr="KARABÜK ÜNİVERSİTESİ LOGO ile ilgili görsel sonucu">
            <a:extLst>
              <a:ext uri="{FF2B5EF4-FFF2-40B4-BE49-F238E27FC236}">
                <a16:creationId xmlns:a16="http://schemas.microsoft.com/office/drawing/2014/main" id="{B394EF4F-C5B6-4A4A-A82A-808432212F32}"/>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352505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Content Placeholder 2"/>
          <p:cNvSpPr>
            <a:spLocks noGrp="1"/>
          </p:cNvSpPr>
          <p:nvPr>
            <p:ph idx="1"/>
          </p:nvPr>
        </p:nvSpPr>
        <p:spPr/>
        <p:txBody>
          <a:bodyPr>
            <a:normAutofit lnSpcReduction="10000"/>
          </a:bodyPr>
          <a:lstStyle/>
          <a:p>
            <a:r>
              <a:rPr lang="tr-TR" dirty="0"/>
              <a:t>Department </a:t>
            </a:r>
            <a:r>
              <a:rPr lang="tr-TR" dirty="0" err="1"/>
              <a:t>Members</a:t>
            </a:r>
            <a:endParaRPr lang="tr-TR" dirty="0"/>
          </a:p>
          <a:p>
            <a:endParaRPr lang="tr-TR" dirty="0"/>
          </a:p>
          <a:p>
            <a:r>
              <a:rPr lang="tr-TR" dirty="0" err="1"/>
              <a:t>Number</a:t>
            </a:r>
            <a:r>
              <a:rPr lang="tr-TR" dirty="0"/>
              <a:t> of </a:t>
            </a:r>
            <a:r>
              <a:rPr lang="tr-TR" dirty="0" err="1"/>
              <a:t>Professor</a:t>
            </a:r>
            <a:r>
              <a:rPr lang="tr-TR" dirty="0"/>
              <a:t>	: 2</a:t>
            </a:r>
          </a:p>
          <a:p>
            <a:r>
              <a:rPr lang="tr-TR" dirty="0" err="1"/>
              <a:t>Number</a:t>
            </a:r>
            <a:r>
              <a:rPr lang="tr-TR" dirty="0"/>
              <a:t> of </a:t>
            </a:r>
            <a:r>
              <a:rPr lang="tr-TR" dirty="0" err="1"/>
              <a:t>Associate</a:t>
            </a:r>
            <a:r>
              <a:rPr lang="tr-TR" dirty="0"/>
              <a:t> </a:t>
            </a:r>
            <a:r>
              <a:rPr lang="tr-TR" dirty="0" err="1"/>
              <a:t>Professor</a:t>
            </a:r>
            <a:r>
              <a:rPr lang="tr-TR" dirty="0"/>
              <a:t>: 1</a:t>
            </a:r>
          </a:p>
          <a:p>
            <a:r>
              <a:rPr lang="tr-TR" dirty="0" err="1"/>
              <a:t>Number</a:t>
            </a:r>
            <a:r>
              <a:rPr lang="tr-TR" dirty="0"/>
              <a:t> of </a:t>
            </a:r>
            <a:r>
              <a:rPr lang="tr-TR" dirty="0" err="1"/>
              <a:t>Assistant</a:t>
            </a:r>
            <a:r>
              <a:rPr lang="tr-TR" dirty="0"/>
              <a:t> </a:t>
            </a:r>
            <a:r>
              <a:rPr lang="tr-TR" dirty="0" err="1"/>
              <a:t>Professor</a:t>
            </a:r>
            <a:r>
              <a:rPr lang="tr-TR" dirty="0"/>
              <a:t>: 3</a:t>
            </a:r>
          </a:p>
          <a:p>
            <a:r>
              <a:rPr lang="tr-TR" dirty="0" err="1"/>
              <a:t>Number</a:t>
            </a:r>
            <a:r>
              <a:rPr lang="tr-TR" dirty="0"/>
              <a:t> of </a:t>
            </a:r>
            <a:r>
              <a:rPr lang="tr-TR" dirty="0" err="1"/>
              <a:t>Research</a:t>
            </a:r>
            <a:r>
              <a:rPr lang="tr-TR" dirty="0"/>
              <a:t> </a:t>
            </a:r>
            <a:r>
              <a:rPr lang="tr-TR" dirty="0" err="1"/>
              <a:t>Assistant</a:t>
            </a:r>
            <a:r>
              <a:rPr lang="tr-TR" dirty="0"/>
              <a:t> : 3</a:t>
            </a:r>
          </a:p>
          <a:p>
            <a:endParaRPr lang="tr-TR" dirty="0"/>
          </a:p>
          <a:p>
            <a:endParaRPr lang="tr-TR" dirty="0"/>
          </a:p>
          <a:p>
            <a:endParaRPr lang="tr-TR" dirty="0"/>
          </a:p>
          <a:p>
            <a:pPr marL="82296" indent="0">
              <a:buNone/>
            </a:pPr>
            <a:r>
              <a:rPr lang="tr-TR" dirty="0"/>
              <a:t>	</a:t>
            </a:r>
          </a:p>
          <a:p>
            <a:endParaRPr lang="tr-TR" dirty="0"/>
          </a:p>
          <a:p>
            <a:endParaRPr lang="tr-TR" dirty="0"/>
          </a:p>
          <a:p>
            <a:endParaRPr lang="tr-TR" dirty="0"/>
          </a:p>
        </p:txBody>
      </p:sp>
      <p:pic>
        <p:nvPicPr>
          <p:cNvPr id="4" name="Picture 2" descr="KARABÜK ÜNİVERSİTESİ LOGO ile ilgili görsel sonucu">
            <a:extLst>
              <a:ext uri="{FF2B5EF4-FFF2-40B4-BE49-F238E27FC236}">
                <a16:creationId xmlns:a16="http://schemas.microsoft.com/office/drawing/2014/main" id="{429D5D4E-5CBB-408B-9950-006837294382}"/>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1135454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sp>
        <p:nvSpPr>
          <p:cNvPr id="11" name="10 Metin kutusu"/>
          <p:cNvSpPr txBox="1"/>
          <p:nvPr/>
        </p:nvSpPr>
        <p:spPr>
          <a:xfrm>
            <a:off x="2500298" y="1928802"/>
            <a:ext cx="2777427"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Prof.Dr</a:t>
            </a:r>
            <a:r>
              <a:rPr lang="tr-TR" sz="2000" b="1" dirty="0">
                <a:latin typeface="Times New Roman" pitchFamily="18" charset="0"/>
                <a:cs typeface="Times New Roman" pitchFamily="18" charset="0"/>
              </a:rPr>
              <a:t>. İbrahim KADI</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2"/>
              </a:rPr>
              <a:t>ibrahimkadi@karabuk.edu.tr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Phone:  	+90(370)418 9066</a:t>
            </a:r>
          </a:p>
          <a:p>
            <a:r>
              <a:rPr lang="en-US" dirty="0">
                <a:latin typeface="Times New Roman" pitchFamily="18" charset="0"/>
                <a:cs typeface="Times New Roman" pitchFamily="18" charset="0"/>
              </a:rPr>
              <a:t>Address</a:t>
            </a:r>
            <a:r>
              <a:rPr lang="tr-TR" dirty="0"/>
              <a:t>:	</a:t>
            </a:r>
            <a:r>
              <a:rPr lang="en-US" dirty="0" err="1"/>
              <a:t>Karabuk</a:t>
            </a:r>
            <a:r>
              <a:rPr lang="tr-TR" dirty="0"/>
              <a:t> </a:t>
            </a:r>
            <a:r>
              <a:rPr lang="en-US" dirty="0"/>
              <a:t>University Technology Faculty Industrial 	Design Engineering Department </a:t>
            </a:r>
            <a:r>
              <a:rPr lang="en-US" dirty="0" err="1"/>
              <a:t>Balıklarkayası</a:t>
            </a:r>
            <a:r>
              <a:rPr lang="en-US" dirty="0"/>
              <a:t> </a:t>
            </a:r>
            <a:r>
              <a:rPr lang="en-US" dirty="0" err="1"/>
              <a:t>Mevkii</a:t>
            </a:r>
            <a:r>
              <a:rPr lang="en-US" dirty="0"/>
              <a:t> </a:t>
            </a:r>
          </a:p>
          <a:p>
            <a:r>
              <a:rPr lang="en-US" dirty="0"/>
              <a:t>	78050 </a:t>
            </a:r>
            <a:r>
              <a:rPr lang="en-US" dirty="0" err="1"/>
              <a:t>Merkez</a:t>
            </a:r>
            <a:r>
              <a:rPr lang="en-US" dirty="0"/>
              <a:t>/</a:t>
            </a:r>
            <a:r>
              <a:rPr lang="en-US" dirty="0" err="1"/>
              <a:t>Karabuk</a:t>
            </a:r>
            <a:r>
              <a:rPr lang="tr-TR" dirty="0"/>
              <a:t>/TURKEY</a:t>
            </a:r>
          </a:p>
          <a:p>
            <a:endParaRPr lang="tr-TR" dirty="0"/>
          </a:p>
        </p:txBody>
      </p:sp>
      <p:sp>
        <p:nvSpPr>
          <p:cNvPr id="14" name="13 Metin kutusu"/>
          <p:cNvSpPr txBox="1"/>
          <p:nvPr/>
        </p:nvSpPr>
        <p:spPr>
          <a:xfrm>
            <a:off x="857224" y="3827818"/>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Research</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Interests</a:t>
            </a:r>
            <a:endParaRPr lang="tr-TR" sz="2000" b="1" u="sng" dirty="0">
              <a:latin typeface="Times New Roman" pitchFamily="18" charset="0"/>
              <a:cs typeface="Times New Roman" pitchFamily="18" charset="0"/>
            </a:endParaRPr>
          </a:p>
        </p:txBody>
      </p:sp>
      <p:sp>
        <p:nvSpPr>
          <p:cNvPr id="15" name="14 Metin kutusu"/>
          <p:cNvSpPr txBox="1"/>
          <p:nvPr/>
        </p:nvSpPr>
        <p:spPr>
          <a:xfrm>
            <a:off x="857224" y="4685074"/>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Recent</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Academic</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Studies</a:t>
            </a: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pic>
        <p:nvPicPr>
          <p:cNvPr id="10" name="Resim 9" descr="kişi, adam, takım, duvar içeren bir resim&#10;&#10;Çok yüksek güvenilirlikle oluşturulmuş açıklama">
            <a:extLst>
              <a:ext uri="{FF2B5EF4-FFF2-40B4-BE49-F238E27FC236}">
                <a16:creationId xmlns:a16="http://schemas.microsoft.com/office/drawing/2014/main" id="{3314C320-B53A-4DE3-8EFA-5E265E93F4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912" y="1988840"/>
            <a:ext cx="1162800" cy="1500665"/>
          </a:xfrm>
          <a:prstGeom prst="rect">
            <a:avLst/>
          </a:prstGeom>
        </p:spPr>
      </p:pic>
      <p:sp>
        <p:nvSpPr>
          <p:cNvPr id="13" name="13 Metin kutusu">
            <a:extLst>
              <a:ext uri="{FF2B5EF4-FFF2-40B4-BE49-F238E27FC236}">
                <a16:creationId xmlns:a16="http://schemas.microsoft.com/office/drawing/2014/main" id="{6CC48D96-61F0-4B27-8023-CF60B4279D82}"/>
              </a:ext>
            </a:extLst>
          </p:cNvPr>
          <p:cNvSpPr txBox="1"/>
          <p:nvPr/>
        </p:nvSpPr>
        <p:spPr>
          <a:xfrm>
            <a:off x="855720" y="4181018"/>
            <a:ext cx="7715304" cy="400110"/>
          </a:xfrm>
          <a:prstGeom prst="rect">
            <a:avLst/>
          </a:prstGeom>
          <a:noFill/>
        </p:spPr>
        <p:txBody>
          <a:bodyPr wrap="square" rtlCol="0">
            <a:spAutoFit/>
          </a:bodyPr>
          <a:lstStyle/>
          <a:p>
            <a:pPr algn="ctr"/>
            <a:r>
              <a:rPr lang="tr-TR" sz="2000" dirty="0">
                <a:latin typeface="Times New Roman" pitchFamily="18" charset="0"/>
                <a:cs typeface="Times New Roman" pitchFamily="18" charset="0"/>
              </a:rPr>
              <a:t>Machine Design. </a:t>
            </a:r>
            <a:r>
              <a:rPr lang="tr-TR" sz="2000" dirty="0" err="1">
                <a:latin typeface="Times New Roman" pitchFamily="18" charset="0"/>
                <a:cs typeface="Times New Roman" pitchFamily="18" charset="0"/>
              </a:rPr>
              <a:t>Computer</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Aided</a:t>
            </a:r>
            <a:r>
              <a:rPr lang="tr-TR" sz="2000" dirty="0">
                <a:latin typeface="Times New Roman" pitchFamily="18" charset="0"/>
                <a:cs typeface="Times New Roman" pitchFamily="18" charset="0"/>
              </a:rPr>
              <a:t> Design. Metal </a:t>
            </a:r>
            <a:r>
              <a:rPr lang="tr-TR" sz="2000" dirty="0" err="1">
                <a:latin typeface="Times New Roman" pitchFamily="18" charset="0"/>
                <a:cs typeface="Times New Roman" pitchFamily="18" charset="0"/>
              </a:rPr>
              <a:t>Forming</a:t>
            </a:r>
            <a:r>
              <a:rPr lang="tr-TR" sz="2000" dirty="0">
                <a:latin typeface="Times New Roman" pitchFamily="18" charset="0"/>
                <a:cs typeface="Times New Roman" pitchFamily="18" charset="0"/>
              </a:rPr>
              <a:t>. </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5045114"/>
            <a:ext cx="9144000" cy="1631216"/>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latin typeface="Times New Roman" pitchFamily="18" charset="0"/>
                <a:cs typeface="Times New Roman" pitchFamily="18" charset="0"/>
              </a:rPr>
              <a:t>Mustafa YAŞAR, İbrahim KADI, ‘High </a:t>
            </a:r>
            <a:r>
              <a:rPr lang="tr-TR" sz="1600" dirty="0" err="1">
                <a:latin typeface="Times New Roman" pitchFamily="18" charset="0"/>
                <a:cs typeface="Times New Roman" pitchFamily="18" charset="0"/>
              </a:rPr>
              <a:t>velocity</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forming</a:t>
            </a:r>
            <a:r>
              <a:rPr lang="tr-TR" sz="1600" dirty="0">
                <a:latin typeface="Times New Roman" pitchFamily="18" charset="0"/>
                <a:cs typeface="Times New Roman" pitchFamily="18" charset="0"/>
              </a:rPr>
              <a:t> of </a:t>
            </a:r>
            <a:r>
              <a:rPr lang="tr-TR" sz="1600" dirty="0" err="1">
                <a:latin typeface="Times New Roman" pitchFamily="18" charset="0"/>
                <a:cs typeface="Times New Roman" pitchFamily="18" charset="0"/>
              </a:rPr>
              <a:t>aluminum</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cylindrical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cups-experiments</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numerical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simulations</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Journal</a:t>
            </a:r>
            <a:r>
              <a:rPr lang="tr-TR" sz="1600" dirty="0">
                <a:latin typeface="Times New Roman" pitchFamily="18" charset="0"/>
                <a:cs typeface="Times New Roman" pitchFamily="18" charset="0"/>
              </a:rPr>
              <a:t> of </a:t>
            </a:r>
            <a:r>
              <a:rPr lang="tr-TR" sz="1600" dirty="0" err="1">
                <a:latin typeface="Times New Roman" pitchFamily="18" charset="0"/>
                <a:cs typeface="Times New Roman" pitchFamily="18" charset="0"/>
              </a:rPr>
              <a:t>Materials</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Science</a:t>
            </a:r>
            <a:r>
              <a:rPr lang="tr-TR" sz="1600" dirty="0">
                <a:latin typeface="Times New Roman" pitchFamily="18" charset="0"/>
                <a:cs typeface="Times New Roman" pitchFamily="18" charset="0"/>
              </a:rPr>
              <a:t> &amp; </a:t>
            </a:r>
            <a:r>
              <a:rPr lang="tr-TR" sz="1600" dirty="0" err="1">
                <a:latin typeface="Times New Roman" pitchFamily="18" charset="0"/>
                <a:cs typeface="Times New Roman" pitchFamily="18" charset="0"/>
              </a:rPr>
              <a:t>Technology</a:t>
            </a:r>
            <a:r>
              <a:rPr lang="tr-TR" sz="1600" dirty="0">
                <a:latin typeface="Times New Roman" pitchFamily="18" charset="0"/>
                <a:cs typeface="Times New Roman" pitchFamily="18" charset="0"/>
              </a:rPr>
              <a:t>, Vol.23, No.2, 2007.</a:t>
            </a:r>
          </a:p>
          <a:p>
            <a:pPr marL="285750" indent="-285750" algn="just">
              <a:buFont typeface="Arial" panose="020B0604020202020204" pitchFamily="34" charset="0"/>
              <a:buChar char="•"/>
            </a:pPr>
            <a:r>
              <a:rPr lang="tr-TR" sz="1600" dirty="0">
                <a:latin typeface="Times New Roman" pitchFamily="18" charset="0"/>
                <a:cs typeface="Times New Roman" pitchFamily="18" charset="0"/>
              </a:rPr>
              <a:t>Mustafa YAŞAR, İbrahim KADI, ‘Bir saf </a:t>
            </a:r>
            <a:r>
              <a:rPr lang="tr-TR" sz="1600" dirty="0" err="1">
                <a:latin typeface="Times New Roman" pitchFamily="18" charset="0"/>
                <a:cs typeface="Times New Roman" pitchFamily="18" charset="0"/>
              </a:rPr>
              <a:t>detonasyon</a:t>
            </a:r>
            <a:r>
              <a:rPr lang="tr-TR" sz="1600" dirty="0">
                <a:latin typeface="Times New Roman" pitchFamily="18" charset="0"/>
                <a:cs typeface="Times New Roman" pitchFamily="18" charset="0"/>
              </a:rPr>
              <a:t> motorunun su içerisindeki tepkisinin deneysel olarak incelenmesi’, </a:t>
            </a:r>
            <a:r>
              <a:rPr lang="tr-TR" sz="1600" dirty="0" err="1">
                <a:latin typeface="Times New Roman" pitchFamily="18" charset="0"/>
                <a:cs typeface="Times New Roman" pitchFamily="18" charset="0"/>
              </a:rPr>
              <a:t>Journal</a:t>
            </a:r>
            <a:r>
              <a:rPr lang="tr-TR" sz="1600" dirty="0">
                <a:latin typeface="Times New Roman" pitchFamily="18" charset="0"/>
                <a:cs typeface="Times New Roman" pitchFamily="18" charset="0"/>
              </a:rPr>
              <a:t> of </a:t>
            </a:r>
            <a:r>
              <a:rPr lang="tr-TR" sz="1600" dirty="0" err="1">
                <a:latin typeface="Times New Roman" pitchFamily="18" charset="0"/>
                <a:cs typeface="Times New Roman" pitchFamily="18" charset="0"/>
              </a:rPr>
              <a:t>Faculty</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Engineering</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Arch</a:t>
            </a:r>
            <a:r>
              <a:rPr lang="tr-TR" sz="1600" dirty="0">
                <a:latin typeface="Times New Roman" pitchFamily="18" charset="0"/>
                <a:cs typeface="Times New Roman" pitchFamily="18" charset="0"/>
              </a:rPr>
              <a:t>. Gazi </a:t>
            </a:r>
            <a:r>
              <a:rPr lang="tr-TR" sz="1600" dirty="0" err="1">
                <a:latin typeface="Times New Roman" pitchFamily="18" charset="0"/>
                <a:cs typeface="Times New Roman" pitchFamily="18" charset="0"/>
              </a:rPr>
              <a:t>Üniv</a:t>
            </a:r>
            <a:r>
              <a:rPr lang="tr-TR" sz="1600" dirty="0">
                <a:latin typeface="Times New Roman" pitchFamily="18" charset="0"/>
                <a:cs typeface="Times New Roman" pitchFamily="18" charset="0"/>
              </a:rPr>
              <a:t>., Vol.21, No.3, 2006.</a:t>
            </a:r>
          </a:p>
          <a:p>
            <a:pPr marL="285750" indent="-285750" algn="just">
              <a:buFont typeface="Arial" panose="020B0604020202020204" pitchFamily="34" charset="0"/>
              <a:buChar char="•"/>
            </a:pPr>
            <a:r>
              <a:rPr lang="tr-TR" sz="1600" dirty="0">
                <a:latin typeface="Times New Roman" pitchFamily="18" charset="0"/>
                <a:cs typeface="Times New Roman" pitchFamily="18" charset="0"/>
              </a:rPr>
              <a:t>Elmas AŞKAR, İbrahim KADI, Mustafa YAŞAR, ‘Small </a:t>
            </a:r>
            <a:r>
              <a:rPr lang="tr-TR" sz="1600" dirty="0" err="1">
                <a:latin typeface="Times New Roman" pitchFamily="18" charset="0"/>
                <a:cs typeface="Times New Roman" pitchFamily="18" charset="0"/>
              </a:rPr>
              <a:t>diameter</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hydrostatic</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forming</a:t>
            </a:r>
            <a:r>
              <a:rPr lang="tr-TR" sz="1600" dirty="0">
                <a:latin typeface="Times New Roman" pitchFamily="18" charset="0"/>
                <a:cs typeface="Times New Roman" pitchFamily="18" charset="0"/>
              </a:rPr>
              <a:t> of AL5754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AL1050 </a:t>
            </a:r>
            <a:r>
              <a:rPr lang="tr-TR" sz="1600" dirty="0" err="1">
                <a:latin typeface="Times New Roman" pitchFamily="18" charset="0"/>
                <a:cs typeface="Times New Roman" pitchFamily="18" charset="0"/>
              </a:rPr>
              <a:t>sheets</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Technology</a:t>
            </a:r>
            <a:r>
              <a:rPr lang="tr-TR" sz="1600" dirty="0">
                <a:latin typeface="Times New Roman" pitchFamily="18" charset="0"/>
                <a:cs typeface="Times New Roman" pitchFamily="18" charset="0"/>
              </a:rPr>
              <a:t>, Vol.13, No.1, 2010.</a:t>
            </a:r>
          </a:p>
        </p:txBody>
      </p:sp>
    </p:spTree>
    <p:extLst>
      <p:ext uri="{BB962C8B-B14F-4D97-AF65-F5344CB8AC3E}">
        <p14:creationId xmlns:p14="http://schemas.microsoft.com/office/powerpoint/2010/main" val="295834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sp>
        <p:nvSpPr>
          <p:cNvPr id="11" name="10 Metin kutusu"/>
          <p:cNvSpPr txBox="1"/>
          <p:nvPr/>
        </p:nvSpPr>
        <p:spPr>
          <a:xfrm>
            <a:off x="2500298" y="1928802"/>
            <a:ext cx="3060197"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Prof.Dr</a:t>
            </a:r>
            <a:r>
              <a:rPr lang="tr-TR" sz="2000" b="1" dirty="0">
                <a:latin typeface="Times New Roman" pitchFamily="18" charset="0"/>
                <a:cs typeface="Times New Roman" pitchFamily="18" charset="0"/>
              </a:rPr>
              <a:t>. Mustafa YAŞAR</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2"/>
              </a:rPr>
              <a:t>myasar@karabuk.edu.tr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Phone:  	+90(370)418 9009</a:t>
            </a:r>
          </a:p>
          <a:p>
            <a:r>
              <a:rPr lang="en-US" dirty="0">
                <a:latin typeface="Times New Roman" pitchFamily="18" charset="0"/>
                <a:cs typeface="Times New Roman" pitchFamily="18" charset="0"/>
              </a:rPr>
              <a:t>Address</a:t>
            </a:r>
            <a:r>
              <a:rPr lang="tr-TR" dirty="0"/>
              <a:t>:	</a:t>
            </a:r>
            <a:r>
              <a:rPr lang="en-US" dirty="0" err="1"/>
              <a:t>Karabuk</a:t>
            </a:r>
            <a:r>
              <a:rPr lang="tr-TR" dirty="0"/>
              <a:t> </a:t>
            </a:r>
            <a:r>
              <a:rPr lang="en-US" dirty="0"/>
              <a:t>University Technology Faculty Industrial 	Design Engineering Department </a:t>
            </a:r>
            <a:r>
              <a:rPr lang="en-US" dirty="0" err="1"/>
              <a:t>Balıklarkayası</a:t>
            </a:r>
            <a:r>
              <a:rPr lang="en-US" dirty="0"/>
              <a:t> </a:t>
            </a:r>
            <a:r>
              <a:rPr lang="en-US" dirty="0" err="1"/>
              <a:t>Mevkii</a:t>
            </a:r>
            <a:r>
              <a:rPr lang="en-US" dirty="0"/>
              <a:t> </a:t>
            </a:r>
          </a:p>
          <a:p>
            <a:r>
              <a:rPr lang="en-US" dirty="0"/>
              <a:t>	78050 </a:t>
            </a:r>
            <a:r>
              <a:rPr lang="en-US" dirty="0" err="1"/>
              <a:t>Merkez</a:t>
            </a:r>
            <a:r>
              <a:rPr lang="en-US" dirty="0"/>
              <a:t>/</a:t>
            </a:r>
            <a:r>
              <a:rPr lang="en-US" dirty="0" err="1"/>
              <a:t>Karabuk</a:t>
            </a:r>
            <a:r>
              <a:rPr lang="tr-TR" dirty="0"/>
              <a:t>/TURKEY</a:t>
            </a:r>
          </a:p>
          <a:p>
            <a:endParaRPr lang="tr-TR" dirty="0"/>
          </a:p>
        </p:txBody>
      </p:sp>
      <p:sp>
        <p:nvSpPr>
          <p:cNvPr id="14" name="13 Metin kutusu"/>
          <p:cNvSpPr txBox="1"/>
          <p:nvPr/>
        </p:nvSpPr>
        <p:spPr>
          <a:xfrm>
            <a:off x="857224" y="3827818"/>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Research</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Interests</a:t>
            </a:r>
            <a:endParaRPr lang="tr-TR" sz="2000" b="1" u="sng" dirty="0">
              <a:latin typeface="Times New Roman" pitchFamily="18" charset="0"/>
              <a:cs typeface="Times New Roman" pitchFamily="18" charset="0"/>
            </a:endParaRPr>
          </a:p>
        </p:txBody>
      </p:sp>
      <p:sp>
        <p:nvSpPr>
          <p:cNvPr id="15" name="14 Metin kutusu"/>
          <p:cNvSpPr txBox="1"/>
          <p:nvPr/>
        </p:nvSpPr>
        <p:spPr>
          <a:xfrm>
            <a:off x="857224" y="4509120"/>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Recent</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Academic</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Studies</a:t>
            </a: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13" name="13 Metin kutusu">
            <a:extLst>
              <a:ext uri="{FF2B5EF4-FFF2-40B4-BE49-F238E27FC236}">
                <a16:creationId xmlns:a16="http://schemas.microsoft.com/office/drawing/2014/main" id="{6CC48D96-61F0-4B27-8023-CF60B4279D82}"/>
              </a:ext>
            </a:extLst>
          </p:cNvPr>
          <p:cNvSpPr txBox="1"/>
          <p:nvPr/>
        </p:nvSpPr>
        <p:spPr>
          <a:xfrm>
            <a:off x="0" y="4181018"/>
            <a:ext cx="9144000" cy="400110"/>
          </a:xfrm>
          <a:prstGeom prst="rect">
            <a:avLst/>
          </a:prstGeom>
          <a:noFill/>
        </p:spPr>
        <p:txBody>
          <a:bodyPr wrap="square" rtlCol="0">
            <a:spAutoFit/>
          </a:bodyPr>
          <a:lstStyle/>
          <a:p>
            <a:pPr algn="ctr"/>
            <a:r>
              <a:rPr lang="tr-TR" sz="2000" dirty="0" err="1">
                <a:latin typeface="Times New Roman" pitchFamily="18" charset="0"/>
                <a:cs typeface="Times New Roman" pitchFamily="18" charset="0"/>
              </a:rPr>
              <a:t>Computer</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Aided</a:t>
            </a:r>
            <a:r>
              <a:rPr lang="tr-TR" sz="2000" dirty="0">
                <a:latin typeface="Times New Roman" pitchFamily="18" charset="0"/>
                <a:cs typeface="Times New Roman" pitchFamily="18" charset="0"/>
              </a:rPr>
              <a:t> Design. Metal </a:t>
            </a:r>
            <a:r>
              <a:rPr lang="tr-TR" sz="2000" dirty="0" err="1">
                <a:latin typeface="Times New Roman" pitchFamily="18" charset="0"/>
                <a:cs typeface="Times New Roman" pitchFamily="18" charset="0"/>
              </a:rPr>
              <a:t>Forming</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Finite</a:t>
            </a:r>
            <a:r>
              <a:rPr lang="tr-TR" sz="2000" dirty="0">
                <a:latin typeface="Times New Roman" pitchFamily="18" charset="0"/>
                <a:cs typeface="Times New Roman" pitchFamily="18" charset="0"/>
              </a:rPr>
              <a:t> Element Analysis. </a:t>
            </a:r>
            <a:r>
              <a:rPr lang="tr-TR" sz="2000" dirty="0" err="1">
                <a:latin typeface="Times New Roman" pitchFamily="18" charset="0"/>
                <a:cs typeface="Times New Roman" pitchFamily="18" charset="0"/>
              </a:rPr>
              <a:t>Powder</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Metallurgy</a:t>
            </a:r>
            <a:r>
              <a:rPr lang="tr-TR" sz="2000" dirty="0">
                <a:latin typeface="Times New Roman" pitchFamily="18" charset="0"/>
                <a:cs typeface="Times New Roman" pitchFamily="18" charset="0"/>
              </a:rPr>
              <a:t>. </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4869160"/>
            <a:ext cx="9144000" cy="2062103"/>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latin typeface="Times New Roman" pitchFamily="18" charset="0"/>
                <a:cs typeface="Times New Roman" pitchFamily="18" charset="0"/>
              </a:rPr>
              <a:t>Şükrü şen, M. YAŞAR,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O. KOÇAR, “</a:t>
            </a:r>
            <a:r>
              <a:rPr lang="tr-TR" sz="1600" dirty="0" err="1">
                <a:latin typeface="Times New Roman" pitchFamily="18" charset="0"/>
                <a:cs typeface="Times New Roman" pitchFamily="18" charset="0"/>
              </a:rPr>
              <a:t>Dorse</a:t>
            </a:r>
            <a:r>
              <a:rPr lang="tr-TR" sz="1600" dirty="0">
                <a:latin typeface="Times New Roman" pitchFamily="18" charset="0"/>
                <a:cs typeface="Times New Roman" pitchFamily="18" charset="0"/>
              </a:rPr>
              <a:t> Tasarımında Stres Dağılım Analizi ve Topoloji Optimizasyonu,” Karaelmas </a:t>
            </a:r>
            <a:r>
              <a:rPr lang="tr-TR" sz="1600" dirty="0" err="1">
                <a:latin typeface="Times New Roman" pitchFamily="18" charset="0"/>
                <a:cs typeface="Times New Roman" pitchFamily="18" charset="0"/>
              </a:rPr>
              <a:t>Science</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Engineering </a:t>
            </a:r>
            <a:r>
              <a:rPr lang="tr-TR" sz="1600" dirty="0" err="1">
                <a:latin typeface="Times New Roman" pitchFamily="18" charset="0"/>
                <a:cs typeface="Times New Roman" pitchFamily="18" charset="0"/>
              </a:rPr>
              <a:t>Journal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vol</a:t>
            </a:r>
            <a:r>
              <a:rPr lang="tr-TR" sz="1600" dirty="0">
                <a:latin typeface="Times New Roman" pitchFamily="18" charset="0"/>
                <a:cs typeface="Times New Roman" pitchFamily="18" charset="0"/>
              </a:rPr>
              <a:t>. 8, </a:t>
            </a:r>
            <a:r>
              <a:rPr lang="tr-TR" sz="1600" dirty="0" err="1">
                <a:latin typeface="Times New Roman" pitchFamily="18" charset="0"/>
                <a:cs typeface="Times New Roman" pitchFamily="18" charset="0"/>
              </a:rPr>
              <a:t>no</a:t>
            </a:r>
            <a:r>
              <a:rPr lang="tr-TR" sz="1600" dirty="0">
                <a:latin typeface="Times New Roman" pitchFamily="18" charset="0"/>
                <a:cs typeface="Times New Roman" pitchFamily="18" charset="0"/>
              </a:rPr>
              <a:t>. 1, </a:t>
            </a:r>
            <a:r>
              <a:rPr lang="tr-TR" sz="1600" dirty="0" err="1">
                <a:latin typeface="Times New Roman" pitchFamily="18" charset="0"/>
                <a:cs typeface="Times New Roman" pitchFamily="18" charset="0"/>
              </a:rPr>
              <a:t>pp</a:t>
            </a:r>
            <a:r>
              <a:rPr lang="tr-TR" sz="1600" dirty="0">
                <a:latin typeface="Times New Roman" pitchFamily="18" charset="0"/>
                <a:cs typeface="Times New Roman" pitchFamily="18" charset="0"/>
              </a:rPr>
              <a:t>. 309–316, </a:t>
            </a:r>
            <a:r>
              <a:rPr lang="tr-TR" sz="1600" dirty="0" err="1">
                <a:latin typeface="Times New Roman" pitchFamily="18" charset="0"/>
                <a:cs typeface="Times New Roman" pitchFamily="18" charset="0"/>
              </a:rPr>
              <a:t>Jun</a:t>
            </a:r>
            <a:r>
              <a:rPr lang="tr-TR" sz="1600" dirty="0">
                <a:latin typeface="Times New Roman" pitchFamily="18" charset="0"/>
                <a:cs typeface="Times New Roman" pitchFamily="18" charset="0"/>
              </a:rPr>
              <a:t>. 2018.</a:t>
            </a:r>
          </a:p>
          <a:p>
            <a:pPr marL="285750" indent="-285750" algn="just">
              <a:buFont typeface="Arial" panose="020B0604020202020204" pitchFamily="34" charset="0"/>
              <a:buChar char="•"/>
            </a:pPr>
            <a:r>
              <a:rPr lang="tr-TR" sz="1600" dirty="0">
                <a:latin typeface="Times New Roman" pitchFamily="18" charset="0"/>
                <a:cs typeface="Times New Roman" pitchFamily="18" charset="0"/>
              </a:rPr>
              <a:t>uğur </a:t>
            </a:r>
            <a:r>
              <a:rPr lang="tr-TR" sz="1600" dirty="0" err="1">
                <a:latin typeface="Times New Roman" pitchFamily="18" charset="0"/>
                <a:cs typeface="Times New Roman" pitchFamily="18" charset="0"/>
              </a:rPr>
              <a:t>bozali</a:t>
            </a:r>
            <a:r>
              <a:rPr lang="tr-TR" sz="1600" dirty="0">
                <a:latin typeface="Times New Roman" pitchFamily="18" charset="0"/>
                <a:cs typeface="Times New Roman" pitchFamily="18" charset="0"/>
              </a:rPr>
              <a:t>, M. YAŞAR, M. ÇETİN, V. V. ÇAY,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A. GÜNEN, “</a:t>
            </a:r>
            <a:r>
              <a:rPr lang="tr-TR" sz="1600" dirty="0" err="1">
                <a:latin typeface="Times New Roman" pitchFamily="18" charset="0"/>
                <a:cs typeface="Times New Roman" pitchFamily="18" charset="0"/>
              </a:rPr>
              <a:t>Investigation</a:t>
            </a:r>
            <a:r>
              <a:rPr lang="tr-TR" sz="1600" dirty="0">
                <a:latin typeface="Times New Roman" pitchFamily="18" charset="0"/>
                <a:cs typeface="Times New Roman" pitchFamily="18" charset="0"/>
              </a:rPr>
              <a:t> on </a:t>
            </a:r>
            <a:r>
              <a:rPr lang="tr-TR" sz="1600" dirty="0" err="1">
                <a:latin typeface="Times New Roman" pitchFamily="18" charset="0"/>
                <a:cs typeface="Times New Roman" pitchFamily="18" charset="0"/>
              </a:rPr>
              <a:t>wear</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mechanisms</a:t>
            </a:r>
            <a:r>
              <a:rPr lang="tr-TR" sz="1600" dirty="0">
                <a:latin typeface="Times New Roman" pitchFamily="18" charset="0"/>
                <a:cs typeface="Times New Roman" pitchFamily="18" charset="0"/>
              </a:rPr>
              <a:t> of </a:t>
            </a:r>
            <a:r>
              <a:rPr lang="tr-TR" sz="1600" dirty="0" err="1">
                <a:latin typeface="Times New Roman" pitchFamily="18" charset="0"/>
                <a:cs typeface="Times New Roman" pitchFamily="18" charset="0"/>
              </a:rPr>
              <a:t>boronized</a:t>
            </a:r>
            <a:r>
              <a:rPr lang="tr-TR" sz="1600" dirty="0">
                <a:latin typeface="Times New Roman" pitchFamily="18" charset="0"/>
                <a:cs typeface="Times New Roman" pitchFamily="18" charset="0"/>
              </a:rPr>
              <a:t> AISI 4150 </a:t>
            </a:r>
            <a:r>
              <a:rPr lang="tr-TR" sz="1600" dirty="0" err="1">
                <a:latin typeface="Times New Roman" pitchFamily="18" charset="0"/>
                <a:cs typeface="Times New Roman" pitchFamily="18" charset="0"/>
              </a:rPr>
              <a:t>steel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Journal</a:t>
            </a:r>
            <a:r>
              <a:rPr lang="tr-TR" sz="1600" dirty="0">
                <a:latin typeface="Times New Roman" pitchFamily="18" charset="0"/>
                <a:cs typeface="Times New Roman" pitchFamily="18" charset="0"/>
              </a:rPr>
              <a:t> of Balkan </a:t>
            </a:r>
            <a:r>
              <a:rPr lang="tr-TR" sz="1600" dirty="0" err="1">
                <a:latin typeface="Times New Roman" pitchFamily="18" charset="0"/>
                <a:cs typeface="Times New Roman" pitchFamily="18" charset="0"/>
              </a:rPr>
              <a:t>Tribological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Association</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vol</a:t>
            </a:r>
            <a:r>
              <a:rPr lang="tr-TR" sz="1600" dirty="0">
                <a:latin typeface="Times New Roman" pitchFamily="18" charset="0"/>
                <a:cs typeface="Times New Roman" pitchFamily="18" charset="0"/>
              </a:rPr>
              <a:t>. 23, </a:t>
            </a:r>
            <a:r>
              <a:rPr lang="tr-TR" sz="1600" dirty="0" err="1">
                <a:latin typeface="Times New Roman" pitchFamily="18" charset="0"/>
                <a:cs typeface="Times New Roman" pitchFamily="18" charset="0"/>
              </a:rPr>
              <a:t>no</a:t>
            </a:r>
            <a:r>
              <a:rPr lang="tr-TR" sz="1600" dirty="0">
                <a:latin typeface="Times New Roman" pitchFamily="18" charset="0"/>
                <a:cs typeface="Times New Roman" pitchFamily="18" charset="0"/>
              </a:rPr>
              <a:t>. 1, </a:t>
            </a:r>
            <a:r>
              <a:rPr lang="tr-TR" sz="1600" dirty="0" err="1">
                <a:latin typeface="Times New Roman" pitchFamily="18" charset="0"/>
                <a:cs typeface="Times New Roman" pitchFamily="18" charset="0"/>
              </a:rPr>
              <a:t>pp</a:t>
            </a:r>
            <a:r>
              <a:rPr lang="tr-TR" sz="1600" dirty="0">
                <a:latin typeface="Times New Roman" pitchFamily="18" charset="0"/>
                <a:cs typeface="Times New Roman" pitchFamily="18" charset="0"/>
              </a:rPr>
              <a:t>. 1–15, Jan. 2017. </a:t>
            </a:r>
          </a:p>
          <a:p>
            <a:pPr marL="285750" indent="-285750" algn="just">
              <a:buFont typeface="Arial" panose="020B0604020202020204" pitchFamily="34" charset="0"/>
              <a:buChar char="•"/>
            </a:pPr>
            <a:r>
              <a:rPr lang="en-US" sz="1600" dirty="0">
                <a:latin typeface="Times New Roman" pitchFamily="18" charset="0"/>
                <a:cs typeface="Times New Roman" pitchFamily="18" charset="0"/>
              </a:rPr>
              <a:t>Ş. BÜLBÜL, N. AKÇAKALE, H. GÖKMEŞE, O. GÖK, and M. YAŞAR, “The effect on hardness and density of filling materials in NR SBR rubber compounds,” INTERNATIONAL ADVANCED RESEARCHES and ENGINEERING JOURNAL, vol. 1, no. 1, pp. 1–4, Dec. 2017.</a:t>
            </a:r>
            <a:endParaRPr lang="tr-TR" sz="1600" dirty="0">
              <a:latin typeface="Times New Roman" pitchFamily="18" charset="0"/>
              <a:cs typeface="Times New Roman" pitchFamily="18" charset="0"/>
            </a:endParaRPr>
          </a:p>
        </p:txBody>
      </p:sp>
      <p:pic>
        <p:nvPicPr>
          <p:cNvPr id="17" name="Resim 16" descr="kişi, adam, iç mekan, kravat içeren bir resim&#10;&#10;Çok yüksek güvenilirlikle oluşturulmuş açıklama">
            <a:extLst>
              <a:ext uri="{FF2B5EF4-FFF2-40B4-BE49-F238E27FC236}">
                <a16:creationId xmlns:a16="http://schemas.microsoft.com/office/drawing/2014/main" id="{C219657D-AD94-4235-81FA-A538E2C7095D}"/>
              </a:ext>
            </a:extLst>
          </p:cNvPr>
          <p:cNvPicPr>
            <a:picLocks noChangeAspect="1"/>
          </p:cNvPicPr>
          <p:nvPr/>
        </p:nvPicPr>
        <p:blipFill rotWithShape="1">
          <a:blip r:embed="rId4">
            <a:extLst>
              <a:ext uri="{28A0092B-C50C-407E-A947-70E740481C1C}">
                <a14:useLocalDpi xmlns:a14="http://schemas.microsoft.com/office/drawing/2010/main" val="0"/>
              </a:ext>
            </a:extLst>
          </a:blip>
          <a:srcRect l="9425" r="7326"/>
          <a:stretch/>
        </p:blipFill>
        <p:spPr>
          <a:xfrm>
            <a:off x="890872" y="1988840"/>
            <a:ext cx="1088840" cy="1548000"/>
          </a:xfrm>
          <a:prstGeom prst="rect">
            <a:avLst/>
          </a:prstGeom>
        </p:spPr>
      </p:pic>
    </p:spTree>
    <p:extLst>
      <p:ext uri="{BB962C8B-B14F-4D97-AF65-F5344CB8AC3E}">
        <p14:creationId xmlns:p14="http://schemas.microsoft.com/office/powerpoint/2010/main" val="401768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sp>
        <p:nvSpPr>
          <p:cNvPr id="11" name="10 Metin kutusu"/>
          <p:cNvSpPr txBox="1"/>
          <p:nvPr/>
        </p:nvSpPr>
        <p:spPr>
          <a:xfrm>
            <a:off x="2500298" y="1928802"/>
            <a:ext cx="3249479"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Assoc.Prof.Dr</a:t>
            </a:r>
            <a:r>
              <a:rPr lang="tr-TR" sz="2000" b="1" dirty="0">
                <a:latin typeface="Times New Roman" pitchFamily="18" charset="0"/>
                <a:cs typeface="Times New Roman" pitchFamily="18" charset="0"/>
              </a:rPr>
              <a:t>. Suat ALTUN</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3"/>
              </a:rPr>
              <a:t>saltun@karabuk.edu.tr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Phone:  	+90(370)418 9073</a:t>
            </a:r>
          </a:p>
          <a:p>
            <a:r>
              <a:rPr lang="en-US" dirty="0">
                <a:latin typeface="Times New Roman" pitchFamily="18" charset="0"/>
                <a:cs typeface="Times New Roman" pitchFamily="18" charset="0"/>
              </a:rPr>
              <a:t>Address</a:t>
            </a:r>
            <a:r>
              <a:rPr lang="tr-TR" dirty="0"/>
              <a:t>:	</a:t>
            </a:r>
            <a:r>
              <a:rPr lang="en-US" dirty="0" err="1"/>
              <a:t>Karabuk</a:t>
            </a:r>
            <a:r>
              <a:rPr lang="tr-TR" dirty="0"/>
              <a:t> </a:t>
            </a:r>
            <a:r>
              <a:rPr lang="en-US" dirty="0"/>
              <a:t>University Technology Faculty Industrial 	Design Engineering Department </a:t>
            </a:r>
            <a:r>
              <a:rPr lang="en-US" dirty="0" err="1"/>
              <a:t>Balıklarkayası</a:t>
            </a:r>
            <a:r>
              <a:rPr lang="en-US" dirty="0"/>
              <a:t> </a:t>
            </a:r>
            <a:r>
              <a:rPr lang="en-US" dirty="0" err="1"/>
              <a:t>Mevkii</a:t>
            </a:r>
            <a:r>
              <a:rPr lang="en-US" dirty="0"/>
              <a:t> </a:t>
            </a:r>
          </a:p>
          <a:p>
            <a:r>
              <a:rPr lang="en-US" dirty="0"/>
              <a:t>	78050 </a:t>
            </a:r>
            <a:r>
              <a:rPr lang="en-US" dirty="0" err="1"/>
              <a:t>Merkez</a:t>
            </a:r>
            <a:r>
              <a:rPr lang="en-US" dirty="0"/>
              <a:t>/</a:t>
            </a:r>
            <a:r>
              <a:rPr lang="en-US" dirty="0" err="1"/>
              <a:t>Karabuk</a:t>
            </a:r>
            <a:r>
              <a:rPr lang="tr-TR" dirty="0"/>
              <a:t>/TURKEY</a:t>
            </a:r>
          </a:p>
          <a:p>
            <a:endParaRPr lang="tr-TR" dirty="0"/>
          </a:p>
        </p:txBody>
      </p:sp>
      <p:sp>
        <p:nvSpPr>
          <p:cNvPr id="14" name="13 Metin kutusu"/>
          <p:cNvSpPr txBox="1"/>
          <p:nvPr/>
        </p:nvSpPr>
        <p:spPr>
          <a:xfrm>
            <a:off x="857224" y="3827818"/>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Research</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Interests</a:t>
            </a:r>
            <a:endParaRPr lang="tr-TR" sz="2000" b="1" u="sng" dirty="0">
              <a:latin typeface="Times New Roman" pitchFamily="18" charset="0"/>
              <a:cs typeface="Times New Roman" pitchFamily="18" charset="0"/>
            </a:endParaRPr>
          </a:p>
        </p:txBody>
      </p:sp>
      <p:sp>
        <p:nvSpPr>
          <p:cNvPr id="15" name="14 Metin kutusu"/>
          <p:cNvSpPr txBox="1"/>
          <p:nvPr/>
        </p:nvSpPr>
        <p:spPr>
          <a:xfrm>
            <a:off x="857224" y="4685074"/>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Recent</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Academic</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Studies</a:t>
            </a: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4"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4" cstate="print"/>
          <a:srcRect/>
          <a:stretch>
            <a:fillRect/>
          </a:stretch>
        </p:blipFill>
        <p:spPr bwMode="auto">
          <a:xfrm>
            <a:off x="428596" y="476672"/>
            <a:ext cx="824990" cy="928694"/>
          </a:xfrm>
          <a:prstGeom prst="rect">
            <a:avLst/>
          </a:prstGeom>
          <a:noFill/>
        </p:spPr>
      </p:pic>
      <p:sp>
        <p:nvSpPr>
          <p:cNvPr id="13" name="13 Metin kutusu">
            <a:extLst>
              <a:ext uri="{FF2B5EF4-FFF2-40B4-BE49-F238E27FC236}">
                <a16:creationId xmlns:a16="http://schemas.microsoft.com/office/drawing/2014/main" id="{6CC48D96-61F0-4B27-8023-CF60B4279D82}"/>
              </a:ext>
            </a:extLst>
          </p:cNvPr>
          <p:cNvSpPr txBox="1"/>
          <p:nvPr/>
        </p:nvSpPr>
        <p:spPr>
          <a:xfrm>
            <a:off x="855720" y="4181018"/>
            <a:ext cx="7715304" cy="400110"/>
          </a:xfrm>
          <a:prstGeom prst="rect">
            <a:avLst/>
          </a:prstGeom>
          <a:noFill/>
        </p:spPr>
        <p:txBody>
          <a:bodyPr wrap="square" rtlCol="0">
            <a:spAutoFit/>
          </a:bodyPr>
          <a:lstStyle/>
          <a:p>
            <a:pPr algn="ctr"/>
            <a:r>
              <a:rPr lang="tr-TR" sz="2000" dirty="0" err="1">
                <a:latin typeface="Times New Roman" pitchFamily="18" charset="0"/>
                <a:cs typeface="Times New Roman" pitchFamily="18" charset="0"/>
              </a:rPr>
              <a:t>Furniture</a:t>
            </a:r>
            <a:r>
              <a:rPr lang="tr-TR" sz="2000" dirty="0">
                <a:latin typeface="Times New Roman" pitchFamily="18" charset="0"/>
                <a:cs typeface="Times New Roman" pitchFamily="18" charset="0"/>
              </a:rPr>
              <a:t> Design. </a:t>
            </a:r>
            <a:r>
              <a:rPr lang="tr-TR" sz="2000" dirty="0" err="1">
                <a:latin typeface="Times New Roman" pitchFamily="18" charset="0"/>
                <a:cs typeface="Times New Roman" pitchFamily="18" charset="0"/>
              </a:rPr>
              <a:t>Wood</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and</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Wood-Based</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Materials</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and</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Composites</a:t>
            </a:r>
            <a:r>
              <a:rPr lang="tr-TR" sz="2000" dirty="0">
                <a:latin typeface="Times New Roman" pitchFamily="18" charset="0"/>
                <a:cs typeface="Times New Roman" pitchFamily="18" charset="0"/>
              </a:rPr>
              <a:t>. </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5045114"/>
            <a:ext cx="9144000" cy="1954381"/>
          </a:xfrm>
          <a:prstGeom prst="rect">
            <a:avLst/>
          </a:prstGeom>
          <a:noFill/>
        </p:spPr>
        <p:txBody>
          <a:bodyPr wrap="square" rtlCol="0">
            <a:spAutoFit/>
          </a:bodyPr>
          <a:lstStyle/>
          <a:p>
            <a:pPr marL="285750" indent="-285750" algn="just">
              <a:buFont typeface="Arial" panose="020B0604020202020204" pitchFamily="34" charset="0"/>
              <a:buChar char="•"/>
            </a:pPr>
            <a:r>
              <a:rPr lang="en-US" sz="1500" dirty="0">
                <a:latin typeface="Times New Roman" pitchFamily="18" charset="0"/>
                <a:cs typeface="Times New Roman" pitchFamily="18" charset="0"/>
              </a:rPr>
              <a:t>A. ÖZÇİFÇİ, E. S. KÖKTEN, N. AYRILMIŞ, G. ÖZBAY, and S. ALTUN, “Effects of catalysts on modulus of rupture and chemical structure of heat treated wood,” </a:t>
            </a:r>
            <a:r>
              <a:rPr lang="en-US" sz="1500" dirty="0" err="1">
                <a:latin typeface="Times New Roman" pitchFamily="18" charset="0"/>
                <a:cs typeface="Times New Roman" pitchFamily="18" charset="0"/>
              </a:rPr>
              <a:t>Drvna</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Industrija</a:t>
            </a:r>
            <a:r>
              <a:rPr lang="en-US" sz="1500" dirty="0">
                <a:latin typeface="Times New Roman" pitchFamily="18" charset="0"/>
                <a:cs typeface="Times New Roman" pitchFamily="18" charset="0"/>
              </a:rPr>
              <a:t>, vol. 69, no. 3, pp. 207–213, Oct. 2018.</a:t>
            </a:r>
            <a:endParaRPr lang="tr-TR" sz="1500" dirty="0">
              <a:latin typeface="Times New Roman" pitchFamily="18" charset="0"/>
              <a:cs typeface="Times New Roman" pitchFamily="18" charset="0"/>
            </a:endParaRPr>
          </a:p>
          <a:p>
            <a:pPr marL="285750" indent="-285750" algn="just">
              <a:buFont typeface="Arial" panose="020B0604020202020204" pitchFamily="34" charset="0"/>
              <a:buChar char="•"/>
            </a:pPr>
            <a:r>
              <a:rPr lang="tr-TR" sz="1500" dirty="0">
                <a:latin typeface="Times New Roman" pitchFamily="18" charset="0"/>
                <a:cs typeface="Times New Roman" pitchFamily="18" charset="0"/>
              </a:rPr>
              <a:t>Suat ALTUN, Veysel TOKDEMİR, ‘</a:t>
            </a:r>
            <a:r>
              <a:rPr lang="tr-TR" sz="1500" dirty="0" err="1">
                <a:latin typeface="Times New Roman" pitchFamily="18" charset="0"/>
                <a:cs typeface="Times New Roman" pitchFamily="18" charset="0"/>
              </a:rPr>
              <a:t>Modification</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with</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melamine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formaldehyde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and</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melamine-urea</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formaldehyde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resin</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to</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improve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the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physical</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and</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mechanical</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properties</a:t>
            </a:r>
            <a:r>
              <a:rPr lang="tr-TR" sz="1500" dirty="0">
                <a:latin typeface="Times New Roman" pitchFamily="18" charset="0"/>
                <a:cs typeface="Times New Roman" pitchFamily="18" charset="0"/>
              </a:rPr>
              <a:t> of </a:t>
            </a:r>
            <a:r>
              <a:rPr lang="tr-TR" sz="1500" dirty="0" err="1">
                <a:latin typeface="Times New Roman" pitchFamily="18" charset="0"/>
                <a:cs typeface="Times New Roman" pitchFamily="18" charset="0"/>
              </a:rPr>
              <a:t>wood</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BioResources</a:t>
            </a:r>
            <a:r>
              <a:rPr lang="tr-TR" sz="1500" dirty="0">
                <a:latin typeface="Times New Roman" pitchFamily="18" charset="0"/>
                <a:cs typeface="Times New Roman" pitchFamily="18" charset="0"/>
              </a:rPr>
              <a:t>, Vol.12, No.1, 2017.</a:t>
            </a:r>
          </a:p>
          <a:p>
            <a:pPr marL="285750" indent="-285750" algn="just">
              <a:buFont typeface="Arial" panose="020B0604020202020204" pitchFamily="34" charset="0"/>
              <a:buChar char="•"/>
            </a:pPr>
            <a:r>
              <a:rPr lang="tr-TR" sz="1500" dirty="0">
                <a:latin typeface="Times New Roman" pitchFamily="18" charset="0"/>
                <a:cs typeface="Times New Roman" pitchFamily="18" charset="0"/>
              </a:rPr>
              <a:t>Suat ALTUN, Oğuzhan YÜKSEL, ‘</a:t>
            </a:r>
            <a:r>
              <a:rPr lang="tr-TR" sz="1500" dirty="0" err="1">
                <a:latin typeface="Times New Roman" pitchFamily="18" charset="0"/>
                <a:cs typeface="Times New Roman" pitchFamily="18" charset="0"/>
              </a:rPr>
              <a:t>Use</a:t>
            </a:r>
            <a:r>
              <a:rPr lang="tr-TR" sz="1500" dirty="0">
                <a:latin typeface="Times New Roman" pitchFamily="18" charset="0"/>
                <a:cs typeface="Times New Roman" pitchFamily="18" charset="0"/>
              </a:rPr>
              <a:t> of </a:t>
            </a:r>
            <a:r>
              <a:rPr lang="tr-TR" sz="1500" dirty="0" err="1">
                <a:latin typeface="Times New Roman" pitchFamily="18" charset="0"/>
                <a:cs typeface="Times New Roman" pitchFamily="18" charset="0"/>
              </a:rPr>
              <a:t>after</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sales</a:t>
            </a:r>
            <a:r>
              <a:rPr lang="tr-TR" sz="1500" dirty="0">
                <a:latin typeface="Times New Roman" pitchFamily="18" charset="0"/>
                <a:cs typeface="Times New Roman" pitchFamily="18" charset="0"/>
              </a:rPr>
              <a:t> service data in </a:t>
            </a:r>
            <a:r>
              <a:rPr lang="tr-TR" sz="1500" dirty="0" err="1">
                <a:latin typeface="Times New Roman" pitchFamily="18" charset="0"/>
                <a:cs typeface="Times New Roman" pitchFamily="18" charset="0"/>
              </a:rPr>
              <a:t>production</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management</a:t>
            </a:r>
            <a:r>
              <a:rPr lang="tr-TR" sz="1500" dirty="0">
                <a:latin typeface="Times New Roman" pitchFamily="18" charset="0"/>
                <a:cs typeface="Times New Roman" pitchFamily="18" charset="0"/>
              </a:rPr>
              <a:t>: A </a:t>
            </a:r>
            <a:r>
              <a:rPr lang="tr-TR" sz="1500" dirty="0" err="1">
                <a:latin typeface="Times New Roman" pitchFamily="18" charset="0"/>
                <a:cs typeface="Times New Roman" pitchFamily="18" charset="0"/>
              </a:rPr>
              <a:t>case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study</a:t>
            </a:r>
            <a:r>
              <a:rPr lang="tr-TR" sz="1500" dirty="0">
                <a:latin typeface="Times New Roman" pitchFamily="18" charset="0"/>
                <a:cs typeface="Times New Roman" pitchFamily="18" charset="0"/>
              </a:rPr>
              <a:t> in a </a:t>
            </a:r>
            <a:r>
              <a:rPr lang="tr-TR" sz="1500" dirty="0" err="1">
                <a:latin typeface="Times New Roman" pitchFamily="18" charset="0"/>
                <a:cs typeface="Times New Roman" pitchFamily="18" charset="0"/>
              </a:rPr>
              <a:t>furniture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firm</a:t>
            </a:r>
            <a:r>
              <a:rPr lang="tr-TR" sz="1500" dirty="0">
                <a:latin typeface="Times New Roman" pitchFamily="18" charset="0"/>
                <a:cs typeface="Times New Roman" pitchFamily="18" charset="0"/>
              </a:rPr>
              <a:t>’, 2nd International </a:t>
            </a:r>
            <a:r>
              <a:rPr lang="tr-TR" sz="1500" dirty="0" err="1">
                <a:latin typeface="Times New Roman" pitchFamily="18" charset="0"/>
                <a:cs typeface="Times New Roman" pitchFamily="18" charset="0"/>
              </a:rPr>
              <a:t>Furniture</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Congress</a:t>
            </a:r>
            <a:r>
              <a:rPr lang="tr-TR" sz="1500" dirty="0">
                <a:latin typeface="Times New Roman" pitchFamily="18" charset="0"/>
                <a:cs typeface="Times New Roman" pitchFamily="18" charset="0"/>
              </a:rPr>
              <a:t>, 2016.</a:t>
            </a:r>
          </a:p>
          <a:p>
            <a:pPr marL="285750" indent="-285750" algn="just">
              <a:buFont typeface="Arial" panose="020B0604020202020204" pitchFamily="34" charset="0"/>
              <a:buChar char="•"/>
            </a:pPr>
            <a:endParaRPr lang="tr-TR" sz="1600" dirty="0">
              <a:latin typeface="Times New Roman" pitchFamily="18" charset="0"/>
              <a:cs typeface="Times New Roman" pitchFamily="18" charset="0"/>
            </a:endParaRPr>
          </a:p>
        </p:txBody>
      </p:sp>
      <p:pic>
        <p:nvPicPr>
          <p:cNvPr id="17" name="Picture 2" descr="yrd.doç.dr. suat altun ile ilgili görsel sonucu">
            <a:extLst>
              <a:ext uri="{FF2B5EF4-FFF2-40B4-BE49-F238E27FC236}">
                <a16:creationId xmlns:a16="http://schemas.microsoft.com/office/drawing/2014/main" id="{B961FDFA-1B88-44BC-B066-E3514515244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731" r="12421"/>
          <a:stretch/>
        </p:blipFill>
        <p:spPr bwMode="auto">
          <a:xfrm>
            <a:off x="912237" y="1988840"/>
            <a:ext cx="1139483"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28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sp>
        <p:nvSpPr>
          <p:cNvPr id="11" name="10 Metin kutusu"/>
          <p:cNvSpPr txBox="1"/>
          <p:nvPr/>
        </p:nvSpPr>
        <p:spPr>
          <a:xfrm>
            <a:off x="2500298" y="1928802"/>
            <a:ext cx="4573303"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Assist.Prof.Dr</a:t>
            </a:r>
            <a:r>
              <a:rPr lang="tr-TR" sz="2000" b="1" dirty="0">
                <a:latin typeface="Times New Roman" pitchFamily="18" charset="0"/>
                <a:cs typeface="Times New Roman" pitchFamily="18" charset="0"/>
              </a:rPr>
              <a:t>. Hatice AKGÜL EVLEN</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3"/>
              </a:rPr>
              <a:t>hakgul@karabuk.edu.tr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Phone:  	+90(370)418 9092</a:t>
            </a:r>
          </a:p>
          <a:p>
            <a:r>
              <a:rPr lang="en-US" dirty="0">
                <a:latin typeface="Times New Roman" pitchFamily="18" charset="0"/>
                <a:cs typeface="Times New Roman" pitchFamily="18" charset="0"/>
              </a:rPr>
              <a:t>Address</a:t>
            </a:r>
            <a:r>
              <a:rPr lang="tr-TR" dirty="0"/>
              <a:t>:	</a:t>
            </a:r>
            <a:r>
              <a:rPr lang="en-US" dirty="0" err="1"/>
              <a:t>Karabuk</a:t>
            </a:r>
            <a:r>
              <a:rPr lang="tr-TR" dirty="0"/>
              <a:t> </a:t>
            </a:r>
            <a:r>
              <a:rPr lang="en-US" dirty="0"/>
              <a:t>University Technology Faculty Industrial 	Design Engineering Department </a:t>
            </a:r>
            <a:r>
              <a:rPr lang="en-US" dirty="0" err="1"/>
              <a:t>Balıklarkayası</a:t>
            </a:r>
            <a:r>
              <a:rPr lang="en-US" dirty="0"/>
              <a:t> </a:t>
            </a:r>
            <a:r>
              <a:rPr lang="en-US" dirty="0" err="1"/>
              <a:t>Mevkii</a:t>
            </a:r>
            <a:r>
              <a:rPr lang="en-US" dirty="0"/>
              <a:t> </a:t>
            </a:r>
          </a:p>
          <a:p>
            <a:r>
              <a:rPr lang="en-US" dirty="0"/>
              <a:t>	78050 </a:t>
            </a:r>
            <a:r>
              <a:rPr lang="en-US" dirty="0" err="1"/>
              <a:t>Merkez</a:t>
            </a:r>
            <a:r>
              <a:rPr lang="en-US" dirty="0"/>
              <a:t>/</a:t>
            </a:r>
            <a:r>
              <a:rPr lang="en-US" dirty="0" err="1"/>
              <a:t>Karabuk</a:t>
            </a:r>
            <a:r>
              <a:rPr lang="tr-TR" dirty="0"/>
              <a:t>/TURKEY</a:t>
            </a:r>
          </a:p>
          <a:p>
            <a:endParaRPr lang="tr-TR" dirty="0"/>
          </a:p>
        </p:txBody>
      </p:sp>
      <p:sp>
        <p:nvSpPr>
          <p:cNvPr id="14" name="13 Metin kutusu"/>
          <p:cNvSpPr txBox="1"/>
          <p:nvPr/>
        </p:nvSpPr>
        <p:spPr>
          <a:xfrm>
            <a:off x="857224" y="3827818"/>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Research</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Interests</a:t>
            </a:r>
            <a:endParaRPr lang="tr-TR" sz="2000" b="1" u="sng" dirty="0">
              <a:latin typeface="Times New Roman" pitchFamily="18" charset="0"/>
              <a:cs typeface="Times New Roman" pitchFamily="18" charset="0"/>
            </a:endParaRPr>
          </a:p>
        </p:txBody>
      </p:sp>
      <p:sp>
        <p:nvSpPr>
          <p:cNvPr id="15" name="14 Metin kutusu"/>
          <p:cNvSpPr txBox="1"/>
          <p:nvPr/>
        </p:nvSpPr>
        <p:spPr>
          <a:xfrm>
            <a:off x="857224" y="4509120"/>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Recent</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Academic</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Studies</a:t>
            </a: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4"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4" cstate="print"/>
          <a:srcRect/>
          <a:stretch>
            <a:fillRect/>
          </a:stretch>
        </p:blipFill>
        <p:spPr bwMode="auto">
          <a:xfrm>
            <a:off x="428596" y="476672"/>
            <a:ext cx="824990" cy="928694"/>
          </a:xfrm>
          <a:prstGeom prst="rect">
            <a:avLst/>
          </a:prstGeom>
          <a:noFill/>
        </p:spPr>
      </p:pic>
      <p:sp>
        <p:nvSpPr>
          <p:cNvPr id="13" name="13 Metin kutusu">
            <a:extLst>
              <a:ext uri="{FF2B5EF4-FFF2-40B4-BE49-F238E27FC236}">
                <a16:creationId xmlns:a16="http://schemas.microsoft.com/office/drawing/2014/main" id="{6CC48D96-61F0-4B27-8023-CF60B4279D82}"/>
              </a:ext>
            </a:extLst>
          </p:cNvPr>
          <p:cNvSpPr txBox="1"/>
          <p:nvPr/>
        </p:nvSpPr>
        <p:spPr>
          <a:xfrm>
            <a:off x="0" y="4181018"/>
            <a:ext cx="9144000" cy="400110"/>
          </a:xfrm>
          <a:prstGeom prst="rect">
            <a:avLst/>
          </a:prstGeom>
          <a:noFill/>
        </p:spPr>
        <p:txBody>
          <a:bodyPr wrap="square" rtlCol="0">
            <a:spAutoFit/>
          </a:bodyPr>
          <a:lstStyle/>
          <a:p>
            <a:pPr algn="ctr"/>
            <a:r>
              <a:rPr lang="tr-TR" sz="2000" dirty="0" err="1">
                <a:latin typeface="Times New Roman" pitchFamily="18" charset="0"/>
                <a:cs typeface="Times New Roman" pitchFamily="18" charset="0"/>
              </a:rPr>
              <a:t>Computer</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Aided</a:t>
            </a:r>
            <a:r>
              <a:rPr lang="tr-TR" sz="2000" dirty="0">
                <a:latin typeface="Times New Roman" pitchFamily="18" charset="0"/>
                <a:cs typeface="Times New Roman" pitchFamily="18" charset="0"/>
              </a:rPr>
              <a:t> Design. Metal </a:t>
            </a:r>
            <a:r>
              <a:rPr lang="tr-TR" sz="2000" dirty="0" err="1">
                <a:latin typeface="Times New Roman" pitchFamily="18" charset="0"/>
                <a:cs typeface="Times New Roman" pitchFamily="18" charset="0"/>
              </a:rPr>
              <a:t>Forming</a:t>
            </a:r>
            <a:r>
              <a:rPr lang="tr-TR" sz="2000" dirty="0">
                <a:latin typeface="Times New Roman" pitchFamily="18" charset="0"/>
                <a:cs typeface="Times New Roman" pitchFamily="18" charset="0"/>
              </a:rPr>
              <a:t>. 3D </a:t>
            </a:r>
            <a:r>
              <a:rPr lang="tr-TR" sz="2000" dirty="0" err="1">
                <a:latin typeface="Times New Roman" pitchFamily="18" charset="0"/>
                <a:cs typeface="Times New Roman" pitchFamily="18" charset="0"/>
              </a:rPr>
              <a:t>Printers</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Bio-Materials</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Composites</a:t>
            </a:r>
            <a:r>
              <a:rPr lang="tr-TR" sz="2000" dirty="0">
                <a:latin typeface="Times New Roman" pitchFamily="18" charset="0"/>
                <a:cs typeface="Times New Roman" pitchFamily="18" charset="0"/>
              </a:rPr>
              <a:t>.</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4869160"/>
            <a:ext cx="9144000" cy="1815882"/>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latin typeface="Times New Roman" pitchFamily="18" charset="0"/>
                <a:cs typeface="Times New Roman" pitchFamily="18" charset="0"/>
              </a:rPr>
              <a:t>H. EVLEN, A. </a:t>
            </a:r>
            <a:r>
              <a:rPr lang="en-US" sz="1600" dirty="0" err="1">
                <a:latin typeface="Times New Roman" pitchFamily="18" charset="0"/>
                <a:cs typeface="Times New Roman" pitchFamily="18" charset="0"/>
              </a:rPr>
              <a:t>Çalışkan</a:t>
            </a:r>
            <a:r>
              <a:rPr lang="en-US" sz="1600" dirty="0">
                <a:latin typeface="Times New Roman" pitchFamily="18" charset="0"/>
                <a:cs typeface="Times New Roman" pitchFamily="18" charset="0"/>
              </a:rPr>
              <a:t>, and N. DEMİRKOL, “Production and characterization of ceramic materials in three dimensional printer,” Arabian Journal of Geosciences, vol. 11, no. 16, pp. 1–6, Aug. 2018.</a:t>
            </a:r>
            <a:endParaRPr lang="tr-TR" sz="1600" dirty="0">
              <a:latin typeface="Times New Roman" pitchFamily="18" charset="0"/>
              <a:cs typeface="Times New Roman" pitchFamily="18" charset="0"/>
            </a:endParaRPr>
          </a:p>
          <a:p>
            <a:pPr marL="285750" indent="-285750" algn="just">
              <a:buFont typeface="Arial" panose="020B0604020202020204" pitchFamily="34" charset="0"/>
              <a:buChar char="•"/>
            </a:pPr>
            <a:r>
              <a:rPr lang="tr-TR" sz="1600" dirty="0">
                <a:latin typeface="Times New Roman" pitchFamily="18" charset="0"/>
                <a:cs typeface="Times New Roman" pitchFamily="18" charset="0"/>
              </a:rPr>
              <a:t>H. EVLEN, </a:t>
            </a:r>
            <a:r>
              <a:rPr lang="tr-TR" sz="1600" dirty="0" err="1">
                <a:latin typeface="Times New Roman" pitchFamily="18" charset="0"/>
                <a:cs typeface="Times New Roman" pitchFamily="18" charset="0"/>
              </a:rPr>
              <a:t>gülçin</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erel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elif yılmaz, “3 Boyutlu Yazıcı Tasarımı Ve Yazdırma Doluluk Oranının Mekanik Özellikler Üzerine Etkisinin İncelenmesi,” International </a:t>
            </a:r>
            <a:r>
              <a:rPr lang="tr-TR" sz="1600" dirty="0" err="1">
                <a:latin typeface="Times New Roman" pitchFamily="18" charset="0"/>
                <a:cs typeface="Times New Roman" pitchFamily="18" charset="0"/>
              </a:rPr>
              <a:t>Journal</a:t>
            </a:r>
            <a:r>
              <a:rPr lang="tr-TR" sz="1600" dirty="0">
                <a:latin typeface="Times New Roman" pitchFamily="18" charset="0"/>
                <a:cs typeface="Times New Roman" pitchFamily="18" charset="0"/>
              </a:rPr>
              <a:t> of 3D Printing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Digital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Industry</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vol</a:t>
            </a:r>
            <a:r>
              <a:rPr lang="tr-TR" sz="1600" dirty="0">
                <a:latin typeface="Times New Roman" pitchFamily="18" charset="0"/>
                <a:cs typeface="Times New Roman" pitchFamily="18" charset="0"/>
              </a:rPr>
              <a:t>. 2, </a:t>
            </a:r>
            <a:r>
              <a:rPr lang="tr-TR" sz="1600" dirty="0" err="1">
                <a:latin typeface="Times New Roman" pitchFamily="18" charset="0"/>
                <a:cs typeface="Times New Roman" pitchFamily="18" charset="0"/>
              </a:rPr>
              <a:t>no</a:t>
            </a:r>
            <a:r>
              <a:rPr lang="tr-TR" sz="1600" dirty="0">
                <a:latin typeface="Times New Roman" pitchFamily="18" charset="0"/>
                <a:cs typeface="Times New Roman" pitchFamily="18" charset="0"/>
              </a:rPr>
              <a:t>. 1, </a:t>
            </a:r>
            <a:r>
              <a:rPr lang="tr-TR" sz="1600" dirty="0" err="1">
                <a:latin typeface="Times New Roman" pitchFamily="18" charset="0"/>
                <a:cs typeface="Times New Roman" pitchFamily="18" charset="0"/>
              </a:rPr>
              <a:t>pp</a:t>
            </a:r>
            <a:r>
              <a:rPr lang="tr-TR" sz="1600" dirty="0">
                <a:latin typeface="Times New Roman" pitchFamily="18" charset="0"/>
                <a:cs typeface="Times New Roman" pitchFamily="18" charset="0"/>
              </a:rPr>
              <a:t>. 23–31, Jan. 2018.</a:t>
            </a:r>
          </a:p>
          <a:p>
            <a:pPr marL="285750" indent="-285750" algn="just">
              <a:buFont typeface="Arial" panose="020B0604020202020204" pitchFamily="34" charset="0"/>
              <a:buChar char="•"/>
            </a:pPr>
            <a:r>
              <a:rPr lang="tr-TR" sz="1600" dirty="0">
                <a:latin typeface="Times New Roman" pitchFamily="18" charset="0"/>
                <a:cs typeface="Times New Roman" pitchFamily="18" charset="0"/>
              </a:rPr>
              <a:t>H. EVLEN, </a:t>
            </a:r>
            <a:r>
              <a:rPr lang="tr-TR" sz="1600" dirty="0" err="1">
                <a:latin typeface="Times New Roman" pitchFamily="18" charset="0"/>
                <a:cs typeface="Times New Roman" pitchFamily="18" charset="0"/>
              </a:rPr>
              <a:t>gülçin</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erel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elif yılmaz, “Açık Ve Kapalı Sistem Tasarımının 3B Yazıcılarda Parça Mukavemetine Etkisinin İncelenmesi,” </a:t>
            </a:r>
            <a:r>
              <a:rPr lang="tr-TR" sz="1600" dirty="0" err="1">
                <a:latin typeface="Times New Roman" pitchFamily="18" charset="0"/>
                <a:cs typeface="Times New Roman" pitchFamily="18" charset="0"/>
              </a:rPr>
              <a:t>Politeknik</a:t>
            </a:r>
            <a:r>
              <a:rPr lang="tr-TR" sz="1600" dirty="0">
                <a:latin typeface="Times New Roman" pitchFamily="18" charset="0"/>
                <a:cs typeface="Times New Roman" pitchFamily="18" charset="0"/>
              </a:rPr>
              <a:t> Dergisi, </a:t>
            </a:r>
            <a:r>
              <a:rPr lang="tr-TR" sz="1600" dirty="0" err="1">
                <a:latin typeface="Times New Roman" pitchFamily="18" charset="0"/>
                <a:cs typeface="Times New Roman" pitchFamily="18" charset="0"/>
              </a:rPr>
              <a:t>pp</a:t>
            </a:r>
            <a:r>
              <a:rPr lang="tr-TR" sz="1600" dirty="0">
                <a:latin typeface="Times New Roman" pitchFamily="18" charset="0"/>
                <a:cs typeface="Times New Roman" pitchFamily="18" charset="0"/>
              </a:rPr>
              <a:t>. 0–0, 2018.</a:t>
            </a:r>
          </a:p>
        </p:txBody>
      </p:sp>
      <p:pic>
        <p:nvPicPr>
          <p:cNvPr id="17" name="Resim 16" descr="kişi, duvar, iç mekan, gözlük içeren bir resim&#10;&#10;Çok yüksek güvenilirlikle oluşturulmuş açıklama">
            <a:extLst>
              <a:ext uri="{FF2B5EF4-FFF2-40B4-BE49-F238E27FC236}">
                <a16:creationId xmlns:a16="http://schemas.microsoft.com/office/drawing/2014/main" id="{FC50F89C-F486-43C6-953E-E389CC4A210E}"/>
              </a:ext>
            </a:extLst>
          </p:cNvPr>
          <p:cNvPicPr>
            <a:picLocks noChangeAspect="1"/>
          </p:cNvPicPr>
          <p:nvPr/>
        </p:nvPicPr>
        <p:blipFill rotWithShape="1">
          <a:blip r:embed="rId5">
            <a:extLst>
              <a:ext uri="{28A0092B-C50C-407E-A947-70E740481C1C}">
                <a14:useLocalDpi xmlns:a14="http://schemas.microsoft.com/office/drawing/2010/main" val="0"/>
              </a:ext>
            </a:extLst>
          </a:blip>
          <a:srcRect l="9769" r="5500"/>
          <a:stretch/>
        </p:blipFill>
        <p:spPr>
          <a:xfrm>
            <a:off x="854297" y="1988840"/>
            <a:ext cx="1125415" cy="1512000"/>
          </a:xfrm>
          <a:prstGeom prst="rect">
            <a:avLst/>
          </a:prstGeom>
        </p:spPr>
      </p:pic>
    </p:spTree>
    <p:extLst>
      <p:ext uri="{BB962C8B-B14F-4D97-AF65-F5344CB8AC3E}">
        <p14:creationId xmlns:p14="http://schemas.microsoft.com/office/powerpoint/2010/main" val="716553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sp>
        <p:nvSpPr>
          <p:cNvPr id="11" name="10 Metin kutusu"/>
          <p:cNvSpPr txBox="1"/>
          <p:nvPr/>
        </p:nvSpPr>
        <p:spPr>
          <a:xfrm>
            <a:off x="2500298" y="1928802"/>
            <a:ext cx="3096425"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Assist.Prof.Dr</a:t>
            </a:r>
            <a:r>
              <a:rPr lang="tr-TR" sz="2000" b="1" dirty="0">
                <a:latin typeface="Times New Roman" pitchFamily="18" charset="0"/>
                <a:cs typeface="Times New Roman" pitchFamily="18" charset="0"/>
              </a:rPr>
              <a:t>. Özkan ÖZ</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3"/>
              </a:rPr>
              <a:t>ooz@karabuk.edu.tr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Phone:  	+90(370)418 9094</a:t>
            </a:r>
          </a:p>
          <a:p>
            <a:r>
              <a:rPr lang="en-US" dirty="0">
                <a:latin typeface="Times New Roman" pitchFamily="18" charset="0"/>
                <a:cs typeface="Times New Roman" pitchFamily="18" charset="0"/>
              </a:rPr>
              <a:t>Address</a:t>
            </a:r>
            <a:r>
              <a:rPr lang="tr-TR" dirty="0"/>
              <a:t>:	</a:t>
            </a:r>
            <a:r>
              <a:rPr lang="en-US" dirty="0" err="1"/>
              <a:t>Karabuk</a:t>
            </a:r>
            <a:r>
              <a:rPr lang="tr-TR" dirty="0"/>
              <a:t> </a:t>
            </a:r>
            <a:r>
              <a:rPr lang="en-US" dirty="0"/>
              <a:t>University Technology Faculty Industrial 	Design Engineering Department </a:t>
            </a:r>
            <a:r>
              <a:rPr lang="en-US" dirty="0" err="1"/>
              <a:t>Balıklarkayası</a:t>
            </a:r>
            <a:r>
              <a:rPr lang="en-US" dirty="0"/>
              <a:t> </a:t>
            </a:r>
            <a:r>
              <a:rPr lang="en-US" dirty="0" err="1"/>
              <a:t>Mevkii</a:t>
            </a:r>
            <a:r>
              <a:rPr lang="en-US" dirty="0"/>
              <a:t> </a:t>
            </a:r>
          </a:p>
          <a:p>
            <a:r>
              <a:rPr lang="en-US" dirty="0"/>
              <a:t>	78050 </a:t>
            </a:r>
            <a:r>
              <a:rPr lang="en-US" dirty="0" err="1"/>
              <a:t>Merkez</a:t>
            </a:r>
            <a:r>
              <a:rPr lang="en-US" dirty="0"/>
              <a:t>/</a:t>
            </a:r>
            <a:r>
              <a:rPr lang="en-US" dirty="0" err="1"/>
              <a:t>Karabuk</a:t>
            </a:r>
            <a:r>
              <a:rPr lang="tr-TR" dirty="0"/>
              <a:t>/TURKEY</a:t>
            </a:r>
          </a:p>
          <a:p>
            <a:endParaRPr lang="tr-TR" dirty="0"/>
          </a:p>
        </p:txBody>
      </p:sp>
      <p:sp>
        <p:nvSpPr>
          <p:cNvPr id="14" name="13 Metin kutusu"/>
          <p:cNvSpPr txBox="1"/>
          <p:nvPr/>
        </p:nvSpPr>
        <p:spPr>
          <a:xfrm>
            <a:off x="857224" y="3827818"/>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Research</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Interests</a:t>
            </a:r>
            <a:endParaRPr lang="tr-TR" sz="2000" b="1" u="sng" dirty="0">
              <a:latin typeface="Times New Roman" pitchFamily="18" charset="0"/>
              <a:cs typeface="Times New Roman" pitchFamily="18" charset="0"/>
            </a:endParaRPr>
          </a:p>
        </p:txBody>
      </p:sp>
      <p:sp>
        <p:nvSpPr>
          <p:cNvPr id="15" name="14 Metin kutusu"/>
          <p:cNvSpPr txBox="1"/>
          <p:nvPr/>
        </p:nvSpPr>
        <p:spPr>
          <a:xfrm>
            <a:off x="857224" y="4869160"/>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Recent</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Academic</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Studies</a:t>
            </a: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4"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4" cstate="print"/>
          <a:srcRect/>
          <a:stretch>
            <a:fillRect/>
          </a:stretch>
        </p:blipFill>
        <p:spPr bwMode="auto">
          <a:xfrm>
            <a:off x="428596" y="476672"/>
            <a:ext cx="824990" cy="928694"/>
          </a:xfrm>
          <a:prstGeom prst="rect">
            <a:avLst/>
          </a:prstGeom>
          <a:noFill/>
        </p:spPr>
      </p:pic>
      <p:sp>
        <p:nvSpPr>
          <p:cNvPr id="13" name="13 Metin kutusu">
            <a:extLst>
              <a:ext uri="{FF2B5EF4-FFF2-40B4-BE49-F238E27FC236}">
                <a16:creationId xmlns:a16="http://schemas.microsoft.com/office/drawing/2014/main" id="{6CC48D96-61F0-4B27-8023-CF60B4279D82}"/>
              </a:ext>
            </a:extLst>
          </p:cNvPr>
          <p:cNvSpPr txBox="1"/>
          <p:nvPr/>
        </p:nvSpPr>
        <p:spPr>
          <a:xfrm>
            <a:off x="0" y="4181018"/>
            <a:ext cx="9144000" cy="707886"/>
          </a:xfrm>
          <a:prstGeom prst="rect">
            <a:avLst/>
          </a:prstGeom>
          <a:noFill/>
        </p:spPr>
        <p:txBody>
          <a:bodyPr wrap="square" rtlCol="0">
            <a:spAutoFit/>
          </a:bodyPr>
          <a:lstStyle/>
          <a:p>
            <a:pPr algn="ctr"/>
            <a:r>
              <a:rPr lang="tr-TR" sz="2000" dirty="0" err="1">
                <a:latin typeface="Times New Roman" pitchFamily="18" charset="0"/>
                <a:cs typeface="Times New Roman" pitchFamily="18" charset="0"/>
              </a:rPr>
              <a:t>Mechanics</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Strength</a:t>
            </a:r>
            <a:r>
              <a:rPr lang="tr-TR" sz="2000" dirty="0">
                <a:latin typeface="Times New Roman" pitchFamily="18" charset="0"/>
                <a:cs typeface="Times New Roman" pitchFamily="18" charset="0"/>
              </a:rPr>
              <a:t> of </a:t>
            </a:r>
            <a:r>
              <a:rPr lang="tr-TR" sz="2000" dirty="0" err="1">
                <a:latin typeface="Times New Roman" pitchFamily="18" charset="0"/>
                <a:cs typeface="Times New Roman" pitchFamily="18" charset="0"/>
              </a:rPr>
              <a:t>Materials</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Adhesives</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Finite</a:t>
            </a:r>
            <a:r>
              <a:rPr lang="tr-TR" sz="2000" dirty="0">
                <a:latin typeface="Times New Roman" pitchFamily="18" charset="0"/>
                <a:cs typeface="Times New Roman" pitchFamily="18" charset="0"/>
              </a:rPr>
              <a:t> Element </a:t>
            </a:r>
            <a:r>
              <a:rPr lang="tr-TR" sz="2000" dirty="0" err="1">
                <a:latin typeface="Times New Roman" pitchFamily="18" charset="0"/>
                <a:cs typeface="Times New Roman" pitchFamily="18" charset="0"/>
              </a:rPr>
              <a:t>Method</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Polymer</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Composites</a:t>
            </a:r>
            <a:r>
              <a:rPr lang="tr-TR" sz="2000" dirty="0">
                <a:latin typeface="Times New Roman" pitchFamily="18" charset="0"/>
                <a:cs typeface="Times New Roman" pitchFamily="18" charset="0"/>
              </a:rPr>
              <a:t>. </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5229200"/>
            <a:ext cx="9144000" cy="1477328"/>
          </a:xfrm>
          <a:prstGeom prst="rect">
            <a:avLst/>
          </a:prstGeom>
          <a:noFill/>
        </p:spPr>
        <p:txBody>
          <a:bodyPr wrap="square" rtlCol="0">
            <a:spAutoFit/>
          </a:bodyPr>
          <a:lstStyle/>
          <a:p>
            <a:pPr marL="285750" indent="-285750" algn="just">
              <a:buFont typeface="Arial" panose="020B0604020202020204" pitchFamily="34" charset="0"/>
              <a:buChar char="•"/>
            </a:pPr>
            <a:r>
              <a:rPr lang="tr-TR" sz="1500" dirty="0">
                <a:latin typeface="Times New Roman" pitchFamily="18" charset="0"/>
                <a:cs typeface="Times New Roman" pitchFamily="18" charset="0"/>
              </a:rPr>
              <a:t>M. AYDIN </a:t>
            </a:r>
            <a:r>
              <a:rPr lang="tr-TR" sz="1500" dirty="0" err="1">
                <a:latin typeface="Times New Roman" pitchFamily="18" charset="0"/>
                <a:cs typeface="Times New Roman" pitchFamily="18" charset="0"/>
              </a:rPr>
              <a:t>and</a:t>
            </a:r>
            <a:r>
              <a:rPr lang="tr-TR" sz="1500" dirty="0">
                <a:latin typeface="Times New Roman" pitchFamily="18" charset="0"/>
                <a:cs typeface="Times New Roman" pitchFamily="18" charset="0"/>
              </a:rPr>
              <a:t> Ö. ÖZ, “APPLICATION OF DIGITAL IMAGE CORRELATION TECHNIQUE TO TENSILE TEST FOR PRINTED PLA SPECIMENS,” International </a:t>
            </a:r>
            <a:r>
              <a:rPr lang="tr-TR" sz="1500" dirty="0" err="1">
                <a:latin typeface="Times New Roman" pitchFamily="18" charset="0"/>
                <a:cs typeface="Times New Roman" pitchFamily="18" charset="0"/>
              </a:rPr>
              <a:t>Journal</a:t>
            </a:r>
            <a:r>
              <a:rPr lang="tr-TR" sz="1500" dirty="0">
                <a:latin typeface="Times New Roman" pitchFamily="18" charset="0"/>
                <a:cs typeface="Times New Roman" pitchFamily="18" charset="0"/>
              </a:rPr>
              <a:t> of 3D Printing Technologies </a:t>
            </a:r>
            <a:r>
              <a:rPr lang="tr-TR" sz="1500" dirty="0" err="1">
                <a:latin typeface="Times New Roman" pitchFamily="18" charset="0"/>
                <a:cs typeface="Times New Roman" pitchFamily="18" charset="0"/>
              </a:rPr>
              <a:t>and</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Digital</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Industry</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vol</a:t>
            </a:r>
            <a:r>
              <a:rPr lang="tr-TR" sz="1500" dirty="0">
                <a:latin typeface="Times New Roman" pitchFamily="18" charset="0"/>
                <a:cs typeface="Times New Roman" pitchFamily="18" charset="0"/>
              </a:rPr>
              <a:t>. 2, </a:t>
            </a:r>
            <a:r>
              <a:rPr lang="tr-TR" sz="1500" dirty="0" err="1">
                <a:latin typeface="Times New Roman" pitchFamily="18" charset="0"/>
                <a:cs typeface="Times New Roman" pitchFamily="18" charset="0"/>
              </a:rPr>
              <a:t>no</a:t>
            </a:r>
            <a:r>
              <a:rPr lang="tr-TR" sz="1500" dirty="0">
                <a:latin typeface="Times New Roman" pitchFamily="18" charset="0"/>
                <a:cs typeface="Times New Roman" pitchFamily="18" charset="0"/>
              </a:rPr>
              <a:t>. 2, </a:t>
            </a:r>
            <a:r>
              <a:rPr lang="tr-TR" sz="1500" dirty="0" err="1">
                <a:latin typeface="Times New Roman" pitchFamily="18" charset="0"/>
                <a:cs typeface="Times New Roman" pitchFamily="18" charset="0"/>
              </a:rPr>
              <a:t>pp</a:t>
            </a:r>
            <a:r>
              <a:rPr lang="tr-TR" sz="1500" dirty="0">
                <a:latin typeface="Times New Roman" pitchFamily="18" charset="0"/>
                <a:cs typeface="Times New Roman" pitchFamily="18" charset="0"/>
              </a:rPr>
              <a:t>. 1–7, Jul. 2018.</a:t>
            </a:r>
          </a:p>
          <a:p>
            <a:pPr marL="285750" indent="-285750" algn="just">
              <a:buFont typeface="Arial" panose="020B0604020202020204" pitchFamily="34" charset="0"/>
              <a:buChar char="•"/>
            </a:pPr>
            <a:r>
              <a:rPr lang="tr-TR" sz="1500" dirty="0">
                <a:latin typeface="Times New Roman" pitchFamily="18" charset="0"/>
                <a:cs typeface="Times New Roman" pitchFamily="18" charset="0"/>
              </a:rPr>
              <a:t>Ö. ÖZ, M. AYDIN, A. S. KARA, </a:t>
            </a:r>
            <a:r>
              <a:rPr lang="tr-TR" sz="1500" dirty="0" err="1">
                <a:latin typeface="Times New Roman" pitchFamily="18" charset="0"/>
                <a:cs typeface="Times New Roman" pitchFamily="18" charset="0"/>
              </a:rPr>
              <a:t>and</a:t>
            </a:r>
            <a:r>
              <a:rPr lang="tr-TR" sz="1500" dirty="0">
                <a:latin typeface="Times New Roman" pitchFamily="18" charset="0"/>
                <a:cs typeface="Times New Roman" pitchFamily="18" charset="0"/>
              </a:rPr>
              <a:t> M. S. SANCAK, “ÜÇ BOYUTLU YAZICILARDA KULLANILAN DOLULUK ORANININ HASAR YÜKÜNE OLAN ETKİSİNİN BELİRLENMESİ,” International </a:t>
            </a:r>
            <a:r>
              <a:rPr lang="tr-TR" sz="1500" dirty="0" err="1">
                <a:latin typeface="Times New Roman" pitchFamily="18" charset="0"/>
                <a:cs typeface="Times New Roman" pitchFamily="18" charset="0"/>
              </a:rPr>
              <a:t>Journal</a:t>
            </a:r>
            <a:r>
              <a:rPr lang="tr-TR" sz="1500" dirty="0">
                <a:latin typeface="Times New Roman" pitchFamily="18" charset="0"/>
                <a:cs typeface="Times New Roman" pitchFamily="18" charset="0"/>
              </a:rPr>
              <a:t> of 3D Printing Technologies </a:t>
            </a:r>
            <a:r>
              <a:rPr lang="tr-TR" sz="1500" dirty="0" err="1">
                <a:latin typeface="Times New Roman" pitchFamily="18" charset="0"/>
                <a:cs typeface="Times New Roman" pitchFamily="18" charset="0"/>
              </a:rPr>
              <a:t>and</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Digital</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Industry</a:t>
            </a:r>
            <a:r>
              <a:rPr lang="tr-TR" sz="1500" dirty="0">
                <a:latin typeface="Times New Roman" pitchFamily="18" charset="0"/>
                <a:cs typeface="Times New Roman" pitchFamily="18" charset="0"/>
              </a:rPr>
              <a:t>, </a:t>
            </a:r>
            <a:r>
              <a:rPr lang="tr-TR" sz="1500" dirty="0" err="1">
                <a:latin typeface="Times New Roman" pitchFamily="18" charset="0"/>
                <a:cs typeface="Times New Roman" pitchFamily="18" charset="0"/>
              </a:rPr>
              <a:t>vol</a:t>
            </a:r>
            <a:r>
              <a:rPr lang="tr-TR" sz="1500" dirty="0">
                <a:latin typeface="Times New Roman" pitchFamily="18" charset="0"/>
                <a:cs typeface="Times New Roman" pitchFamily="18" charset="0"/>
              </a:rPr>
              <a:t>. 2, </a:t>
            </a:r>
            <a:r>
              <a:rPr lang="tr-TR" sz="1500" dirty="0" err="1">
                <a:latin typeface="Times New Roman" pitchFamily="18" charset="0"/>
                <a:cs typeface="Times New Roman" pitchFamily="18" charset="0"/>
              </a:rPr>
              <a:t>no</a:t>
            </a:r>
            <a:r>
              <a:rPr lang="tr-TR" sz="1500" dirty="0">
                <a:latin typeface="Times New Roman" pitchFamily="18" charset="0"/>
                <a:cs typeface="Times New Roman" pitchFamily="18" charset="0"/>
              </a:rPr>
              <a:t>. 1, </a:t>
            </a:r>
            <a:r>
              <a:rPr lang="tr-TR" sz="1500" dirty="0" err="1">
                <a:latin typeface="Times New Roman" pitchFamily="18" charset="0"/>
                <a:cs typeface="Times New Roman" pitchFamily="18" charset="0"/>
              </a:rPr>
              <a:t>pp</a:t>
            </a:r>
            <a:r>
              <a:rPr lang="tr-TR" sz="1500" dirty="0">
                <a:latin typeface="Times New Roman" pitchFamily="18" charset="0"/>
                <a:cs typeface="Times New Roman" pitchFamily="18" charset="0"/>
              </a:rPr>
              <a:t>. 32–39, Mar. 2018.</a:t>
            </a:r>
          </a:p>
        </p:txBody>
      </p:sp>
      <p:pic>
        <p:nvPicPr>
          <p:cNvPr id="17" name="Resim 16" descr="kişi, adam, duvar, gök içeren bir resim&#10;&#10;Çok yüksek güvenilirlikle oluşturulmuş açıklama">
            <a:extLst>
              <a:ext uri="{FF2B5EF4-FFF2-40B4-BE49-F238E27FC236}">
                <a16:creationId xmlns:a16="http://schemas.microsoft.com/office/drawing/2014/main" id="{89A73C3F-122A-471A-8000-0646A1D0BE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069" r="13818"/>
          <a:stretch/>
        </p:blipFill>
        <p:spPr>
          <a:xfrm>
            <a:off x="854296" y="1988840"/>
            <a:ext cx="1125416" cy="1620000"/>
          </a:xfrm>
          <a:prstGeom prst="rect">
            <a:avLst/>
          </a:prstGeom>
        </p:spPr>
      </p:pic>
    </p:spTree>
    <p:extLst>
      <p:ext uri="{BB962C8B-B14F-4D97-AF65-F5344CB8AC3E}">
        <p14:creationId xmlns:p14="http://schemas.microsoft.com/office/powerpoint/2010/main" val="317672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sp>
        <p:nvSpPr>
          <p:cNvPr id="11" name="10 Metin kutusu"/>
          <p:cNvSpPr txBox="1"/>
          <p:nvPr/>
        </p:nvSpPr>
        <p:spPr>
          <a:xfrm>
            <a:off x="2500298" y="1928802"/>
            <a:ext cx="3872407"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Assist.Prof.Dr</a:t>
            </a:r>
            <a:r>
              <a:rPr lang="tr-TR" sz="2000" b="1" dirty="0">
                <a:latin typeface="Times New Roman" pitchFamily="18" charset="0"/>
                <a:cs typeface="Times New Roman" pitchFamily="18" charset="0"/>
              </a:rPr>
              <a:t>. Musa YILDIRIM</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3"/>
              </a:rPr>
              <a:t>musayildirim@karabuk.edu.tr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Phone:  	+90(370)418 9364</a:t>
            </a:r>
          </a:p>
          <a:p>
            <a:r>
              <a:rPr lang="en-US" dirty="0">
                <a:latin typeface="Times New Roman" pitchFamily="18" charset="0"/>
                <a:cs typeface="Times New Roman" pitchFamily="18" charset="0"/>
              </a:rPr>
              <a:t>Address</a:t>
            </a:r>
            <a:r>
              <a:rPr lang="tr-TR" dirty="0"/>
              <a:t>:	</a:t>
            </a:r>
            <a:r>
              <a:rPr lang="en-US" dirty="0" err="1"/>
              <a:t>Karabuk</a:t>
            </a:r>
            <a:r>
              <a:rPr lang="tr-TR" dirty="0"/>
              <a:t> </a:t>
            </a:r>
            <a:r>
              <a:rPr lang="en-US" dirty="0"/>
              <a:t>University Technology Faculty Industrial 	Design Engineering Department </a:t>
            </a:r>
            <a:r>
              <a:rPr lang="en-US" dirty="0" err="1"/>
              <a:t>Balıklarkayası</a:t>
            </a:r>
            <a:r>
              <a:rPr lang="en-US" dirty="0"/>
              <a:t> </a:t>
            </a:r>
            <a:r>
              <a:rPr lang="en-US" dirty="0" err="1"/>
              <a:t>Mevkii</a:t>
            </a:r>
            <a:r>
              <a:rPr lang="en-US" dirty="0"/>
              <a:t> </a:t>
            </a:r>
          </a:p>
          <a:p>
            <a:r>
              <a:rPr lang="en-US" dirty="0"/>
              <a:t>	78050 </a:t>
            </a:r>
            <a:r>
              <a:rPr lang="en-US" dirty="0" err="1"/>
              <a:t>Merkez</a:t>
            </a:r>
            <a:r>
              <a:rPr lang="en-US" dirty="0"/>
              <a:t>/</a:t>
            </a:r>
            <a:r>
              <a:rPr lang="en-US" dirty="0" err="1"/>
              <a:t>Karabuk</a:t>
            </a:r>
            <a:r>
              <a:rPr lang="tr-TR" dirty="0"/>
              <a:t>/TURKEY</a:t>
            </a:r>
          </a:p>
          <a:p>
            <a:endParaRPr lang="tr-TR" dirty="0"/>
          </a:p>
        </p:txBody>
      </p:sp>
      <p:sp>
        <p:nvSpPr>
          <p:cNvPr id="14" name="13 Metin kutusu"/>
          <p:cNvSpPr txBox="1"/>
          <p:nvPr/>
        </p:nvSpPr>
        <p:spPr>
          <a:xfrm>
            <a:off x="857224" y="3789040"/>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Research</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Interests</a:t>
            </a:r>
            <a:endParaRPr lang="tr-TR" sz="2000" b="1" u="sng" dirty="0">
              <a:latin typeface="Times New Roman" pitchFamily="18" charset="0"/>
              <a:cs typeface="Times New Roman" pitchFamily="18" charset="0"/>
            </a:endParaRPr>
          </a:p>
        </p:txBody>
      </p:sp>
      <p:sp>
        <p:nvSpPr>
          <p:cNvPr id="15" name="14 Metin kutusu"/>
          <p:cNvSpPr txBox="1"/>
          <p:nvPr/>
        </p:nvSpPr>
        <p:spPr>
          <a:xfrm>
            <a:off x="857224" y="4495052"/>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Recent</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Academic</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Studies</a:t>
            </a: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4"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4" cstate="print"/>
          <a:srcRect/>
          <a:stretch>
            <a:fillRect/>
          </a:stretch>
        </p:blipFill>
        <p:spPr bwMode="auto">
          <a:xfrm>
            <a:off x="428596" y="476672"/>
            <a:ext cx="824990" cy="928694"/>
          </a:xfrm>
          <a:prstGeom prst="rect">
            <a:avLst/>
          </a:prstGeom>
          <a:noFill/>
        </p:spPr>
      </p:pic>
      <p:sp>
        <p:nvSpPr>
          <p:cNvPr id="13" name="13 Metin kutusu">
            <a:extLst>
              <a:ext uri="{FF2B5EF4-FFF2-40B4-BE49-F238E27FC236}">
                <a16:creationId xmlns:a16="http://schemas.microsoft.com/office/drawing/2014/main" id="{6CC48D96-61F0-4B27-8023-CF60B4279D82}"/>
              </a:ext>
            </a:extLst>
          </p:cNvPr>
          <p:cNvSpPr txBox="1"/>
          <p:nvPr/>
        </p:nvSpPr>
        <p:spPr>
          <a:xfrm>
            <a:off x="0" y="4142240"/>
            <a:ext cx="9144000" cy="400110"/>
          </a:xfrm>
          <a:prstGeom prst="rect">
            <a:avLst/>
          </a:prstGeom>
          <a:noFill/>
        </p:spPr>
        <p:txBody>
          <a:bodyPr wrap="square" rtlCol="0">
            <a:spAutoFit/>
          </a:bodyPr>
          <a:lstStyle/>
          <a:p>
            <a:pPr algn="ctr"/>
            <a:r>
              <a:rPr lang="tr-TR" sz="2000" dirty="0" err="1">
                <a:latin typeface="Times New Roman" pitchFamily="18" charset="0"/>
                <a:cs typeface="Times New Roman" pitchFamily="18" charset="0"/>
              </a:rPr>
              <a:t>Powder</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Metallurgy</a:t>
            </a:r>
            <a:r>
              <a:rPr lang="tr-TR" sz="2000" dirty="0">
                <a:latin typeface="Times New Roman" pitchFamily="18" charset="0"/>
                <a:cs typeface="Times New Roman" pitchFamily="18" charset="0"/>
              </a:rPr>
              <a:t>. Metal-</a:t>
            </a:r>
            <a:r>
              <a:rPr lang="tr-TR" sz="2000" dirty="0" err="1">
                <a:latin typeface="Times New Roman" pitchFamily="18" charset="0"/>
                <a:cs typeface="Times New Roman" pitchFamily="18" charset="0"/>
              </a:rPr>
              <a:t>Based</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Composite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Materials</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Casting</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Technology</a:t>
            </a:r>
            <a:r>
              <a:rPr lang="tr-TR" sz="2000" dirty="0">
                <a:latin typeface="Times New Roman" pitchFamily="18" charset="0"/>
                <a:cs typeface="Times New Roman" pitchFamily="18" charset="0"/>
              </a:rPr>
              <a:t>.</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4855092"/>
            <a:ext cx="9144000" cy="2062103"/>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latin typeface="Times New Roman" pitchFamily="18" charset="0"/>
                <a:cs typeface="Times New Roman" pitchFamily="18" charset="0"/>
              </a:rPr>
              <a:t>M. YILDIRIM and D. ÖZYÜREK, “An Investigation of Wear Behaviors of AA7075 Al Hybrid Composites,” High Temperature Materials and Processes, vol. 37, no. 7, pp. 619–624, Jul. 2018.</a:t>
            </a:r>
            <a:endParaRPr lang="tr-TR" sz="1600" dirty="0">
              <a:latin typeface="Times New Roman" pitchFamily="18" charset="0"/>
              <a:cs typeface="Times New Roman" pitchFamily="18" charset="0"/>
            </a:endParaRPr>
          </a:p>
          <a:p>
            <a:pPr marL="285750" indent="-285750" algn="just">
              <a:buFont typeface="Arial" panose="020B0604020202020204" pitchFamily="34" charset="0"/>
              <a:buChar char="•"/>
            </a:pPr>
            <a:r>
              <a:rPr lang="tr-TR" sz="1600" dirty="0">
                <a:latin typeface="Times New Roman" pitchFamily="18" charset="0"/>
                <a:cs typeface="Times New Roman" pitchFamily="18" charset="0"/>
              </a:rPr>
              <a:t>İ. ŞİMŞEK, M. YILDIRIM, D. ÖZYÜREK, T. TUNÇAY,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D. ŞİMŞEK, “MEKANİK ALAŞIMLAMA ÖĞÜTME YÖNTEMİ İLE ÜRETİLEN Al </a:t>
            </a:r>
            <a:r>
              <a:rPr lang="tr-TR" sz="1600" dirty="0" err="1">
                <a:latin typeface="Times New Roman" pitchFamily="18" charset="0"/>
                <a:cs typeface="Times New Roman" pitchFamily="18" charset="0"/>
              </a:rPr>
              <a:t>SiC</a:t>
            </a:r>
            <a:r>
              <a:rPr lang="tr-TR" sz="1600" dirty="0">
                <a:latin typeface="Times New Roman" pitchFamily="18" charset="0"/>
                <a:cs typeface="Times New Roman" pitchFamily="18" charset="0"/>
              </a:rPr>
              <a:t> KOMPOZİTLERİNİNCELENMESİ,” </a:t>
            </a:r>
            <a:r>
              <a:rPr lang="tr-TR" sz="1600" dirty="0" err="1">
                <a:latin typeface="Times New Roman" pitchFamily="18" charset="0"/>
                <a:cs typeface="Times New Roman" pitchFamily="18" charset="0"/>
              </a:rPr>
              <a:t>Technological</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Applied</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Sciences</a:t>
            </a:r>
            <a:r>
              <a:rPr lang="tr-TR" sz="1600" dirty="0">
                <a:latin typeface="Times New Roman" pitchFamily="18" charset="0"/>
                <a:cs typeface="Times New Roman" pitchFamily="18" charset="0"/>
              </a:rPr>
              <a:t>, </a:t>
            </a:r>
            <a:r>
              <a:rPr lang="tr-TR" sz="1600" dirty="0" err="1">
                <a:latin typeface="Times New Roman" pitchFamily="18" charset="0"/>
                <a:cs typeface="Times New Roman" pitchFamily="18" charset="0"/>
              </a:rPr>
              <a:t>pp</a:t>
            </a:r>
            <a:r>
              <a:rPr lang="tr-TR" sz="1600" dirty="0">
                <a:latin typeface="Times New Roman" pitchFamily="18" charset="0"/>
                <a:cs typeface="Times New Roman" pitchFamily="18" charset="0"/>
              </a:rPr>
              <a:t>. 0–0, </a:t>
            </a:r>
            <a:r>
              <a:rPr lang="tr-TR" sz="1600" dirty="0" err="1">
                <a:latin typeface="Times New Roman" pitchFamily="18" charset="0"/>
                <a:cs typeface="Times New Roman" pitchFamily="18" charset="0"/>
              </a:rPr>
              <a:t>Apr</a:t>
            </a:r>
            <a:r>
              <a:rPr lang="tr-TR" sz="1600" dirty="0">
                <a:latin typeface="Times New Roman" pitchFamily="18" charset="0"/>
                <a:cs typeface="Times New Roman" pitchFamily="18" charset="0"/>
              </a:rPr>
              <a:t>. 2018.</a:t>
            </a:r>
          </a:p>
          <a:p>
            <a:pPr marL="285750" indent="-285750" algn="just">
              <a:buFont typeface="Arial" panose="020B0604020202020204" pitchFamily="34" charset="0"/>
              <a:buChar char="•"/>
            </a:pPr>
            <a:r>
              <a:rPr lang="tr-TR" sz="1600" dirty="0">
                <a:latin typeface="Times New Roman" pitchFamily="18" charset="0"/>
                <a:cs typeface="Times New Roman" pitchFamily="18" charset="0"/>
              </a:rPr>
              <a:t>İ. ŞİMŞEK, M. YILDIRIM, D. ÖZYÜREK, </a:t>
            </a:r>
            <a:r>
              <a:rPr lang="tr-TR" sz="1600" dirty="0" err="1">
                <a:latin typeface="Times New Roman" pitchFamily="18" charset="0"/>
                <a:cs typeface="Times New Roman" pitchFamily="18" charset="0"/>
              </a:rPr>
              <a:t>and</a:t>
            </a:r>
            <a:r>
              <a:rPr lang="tr-TR" sz="1600" dirty="0">
                <a:latin typeface="Times New Roman" pitchFamily="18" charset="0"/>
                <a:cs typeface="Times New Roman" pitchFamily="18" charset="0"/>
              </a:rPr>
              <a:t> T. TUNÇAY, “AA7075 ALAŞIMININ T6 ISIL İŞLEMİNDE YAŞLANDIRMA SÜRESİNİN AŞINMA DAVRANIŞI ÜZERİNE ETKİSİ,” İleri Teknoloji Bilimleri Dergisi, </a:t>
            </a:r>
            <a:r>
              <a:rPr lang="tr-TR" sz="1600" dirty="0" err="1">
                <a:latin typeface="Times New Roman" pitchFamily="18" charset="0"/>
                <a:cs typeface="Times New Roman" pitchFamily="18" charset="0"/>
              </a:rPr>
              <a:t>vol</a:t>
            </a:r>
            <a:r>
              <a:rPr lang="tr-TR" sz="1600" dirty="0">
                <a:latin typeface="Times New Roman" pitchFamily="18" charset="0"/>
                <a:cs typeface="Times New Roman" pitchFamily="18" charset="0"/>
              </a:rPr>
              <a:t>. 7, </a:t>
            </a:r>
            <a:r>
              <a:rPr lang="tr-TR" sz="1600" dirty="0" err="1">
                <a:latin typeface="Times New Roman" pitchFamily="18" charset="0"/>
                <a:cs typeface="Times New Roman" pitchFamily="18" charset="0"/>
              </a:rPr>
              <a:t>no</a:t>
            </a:r>
            <a:r>
              <a:rPr lang="tr-TR" sz="1600" dirty="0">
                <a:latin typeface="Times New Roman" pitchFamily="18" charset="0"/>
                <a:cs typeface="Times New Roman" pitchFamily="18" charset="0"/>
              </a:rPr>
              <a:t>. 1, </a:t>
            </a:r>
            <a:r>
              <a:rPr lang="tr-TR" sz="1600" dirty="0" err="1">
                <a:latin typeface="Times New Roman" pitchFamily="18" charset="0"/>
                <a:cs typeface="Times New Roman" pitchFamily="18" charset="0"/>
              </a:rPr>
              <a:t>pp</a:t>
            </a:r>
            <a:r>
              <a:rPr lang="tr-TR" sz="1600" dirty="0">
                <a:latin typeface="Times New Roman" pitchFamily="18" charset="0"/>
                <a:cs typeface="Times New Roman" pitchFamily="18" charset="0"/>
              </a:rPr>
              <a:t>. 42–49, 2018.</a:t>
            </a:r>
          </a:p>
        </p:txBody>
      </p:sp>
      <p:pic>
        <p:nvPicPr>
          <p:cNvPr id="17" name="Resim 16" descr="kişi, adam, kravat, takım içeren bir resim&#10;&#10;Çok yüksek güvenilirlikle oluşturulmuş açıklama">
            <a:extLst>
              <a:ext uri="{FF2B5EF4-FFF2-40B4-BE49-F238E27FC236}">
                <a16:creationId xmlns:a16="http://schemas.microsoft.com/office/drawing/2014/main" id="{2E436804-B7D8-47AB-AA65-B2F27735B7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537" y="1988840"/>
            <a:ext cx="1135175" cy="1512168"/>
          </a:xfrm>
          <a:prstGeom prst="rect">
            <a:avLst/>
          </a:prstGeom>
        </p:spPr>
      </p:pic>
    </p:spTree>
    <p:extLst>
      <p:ext uri="{BB962C8B-B14F-4D97-AF65-F5344CB8AC3E}">
        <p14:creationId xmlns:p14="http://schemas.microsoft.com/office/powerpoint/2010/main" val="371814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Industrial design engineering</a:t>
            </a:r>
            <a:r>
              <a:rPr lang="tr-TR" dirty="0"/>
              <a:t> program has </a:t>
            </a:r>
            <a:r>
              <a:rPr lang="en-US" dirty="0"/>
              <a:t>accepted</a:t>
            </a:r>
            <a:r>
              <a:rPr lang="tr-TR" dirty="0"/>
              <a:t> </a:t>
            </a:r>
            <a:r>
              <a:rPr lang="en-US" dirty="0"/>
              <a:t>students </a:t>
            </a:r>
            <a:r>
              <a:rPr lang="tr-TR" dirty="0" err="1"/>
              <a:t>for</a:t>
            </a:r>
            <a:r>
              <a:rPr lang="en-US" dirty="0"/>
              <a:t> under</a:t>
            </a:r>
            <a:r>
              <a:rPr lang="tr-TR" dirty="0"/>
              <a:t> </a:t>
            </a:r>
            <a:r>
              <a:rPr lang="en-US" dirty="0"/>
              <a:t>graduate</a:t>
            </a:r>
            <a:r>
              <a:rPr lang="tr-TR" dirty="0"/>
              <a:t> </a:t>
            </a:r>
            <a:r>
              <a:rPr lang="tr-TR" dirty="0" err="1"/>
              <a:t>degree</a:t>
            </a:r>
            <a:r>
              <a:rPr lang="en-US" dirty="0"/>
              <a:t> </a:t>
            </a:r>
            <a:r>
              <a:rPr lang="tr-TR" dirty="0"/>
              <a:t>since 2012-2013 </a:t>
            </a:r>
            <a:r>
              <a:rPr lang="en-US" dirty="0"/>
              <a:t>fall semester</a:t>
            </a:r>
            <a:r>
              <a:rPr lang="tr-TR" dirty="0"/>
              <a:t>.</a:t>
            </a:r>
            <a:endParaRPr lang="en-US" dirty="0"/>
          </a:p>
          <a:p>
            <a:endParaRPr lang="tr-TR" dirty="0"/>
          </a:p>
          <a:p>
            <a:r>
              <a:rPr lang="tr-TR" dirty="0" err="1"/>
              <a:t>It</a:t>
            </a:r>
            <a:r>
              <a:rPr lang="tr-TR" dirty="0"/>
              <a:t> </a:t>
            </a:r>
            <a:r>
              <a:rPr lang="tr-TR" dirty="0" err="1"/>
              <a:t>fills</a:t>
            </a:r>
            <a:r>
              <a:rPr lang="tr-TR" dirty="0"/>
              <a:t> a </a:t>
            </a:r>
            <a:r>
              <a:rPr lang="tr-TR" dirty="0" err="1"/>
              <a:t>great</a:t>
            </a:r>
            <a:r>
              <a:rPr lang="tr-TR" dirty="0"/>
              <a:t> </a:t>
            </a:r>
            <a:r>
              <a:rPr lang="tr-TR" dirty="0" err="1"/>
              <a:t>gap</a:t>
            </a:r>
            <a:r>
              <a:rPr lang="tr-TR" dirty="0"/>
              <a:t> in </a:t>
            </a:r>
            <a:r>
              <a:rPr lang="tr-TR" dirty="0" err="1"/>
              <a:t>meeting</a:t>
            </a:r>
            <a:r>
              <a:rPr lang="tr-TR" dirty="0"/>
              <a:t> </a:t>
            </a:r>
            <a:r>
              <a:rPr lang="tr-TR" dirty="0" err="1"/>
              <a:t>the</a:t>
            </a:r>
            <a:r>
              <a:rPr lang="tr-TR" dirty="0"/>
              <a:t> </a:t>
            </a:r>
            <a:r>
              <a:rPr lang="tr-TR" dirty="0" err="1"/>
              <a:t>requirement</a:t>
            </a:r>
            <a:r>
              <a:rPr lang="tr-TR" dirty="0"/>
              <a:t> of </a:t>
            </a:r>
            <a:r>
              <a:rPr lang="tr-TR" u="sng" dirty="0"/>
              <a:t>Creative</a:t>
            </a:r>
            <a:r>
              <a:rPr lang="tr-TR" dirty="0"/>
              <a:t>, </a:t>
            </a:r>
            <a:r>
              <a:rPr lang="tr-TR" u="sng" dirty="0" err="1"/>
              <a:t>Innovative</a:t>
            </a:r>
            <a:r>
              <a:rPr lang="tr-TR" dirty="0"/>
              <a:t> </a:t>
            </a:r>
            <a:r>
              <a:rPr lang="tr-TR" b="1" dirty="0" err="1"/>
              <a:t>Industrial</a:t>
            </a:r>
            <a:r>
              <a:rPr lang="tr-TR" b="1" dirty="0"/>
              <a:t> Design </a:t>
            </a:r>
            <a:r>
              <a:rPr lang="tr-TR" b="1" dirty="0" err="1"/>
              <a:t>Engineers</a:t>
            </a:r>
            <a:r>
              <a:rPr lang="tr-TR" dirty="0"/>
              <a:t> </a:t>
            </a:r>
            <a:r>
              <a:rPr lang="en-US" dirty="0"/>
              <a:t>who follow </a:t>
            </a:r>
            <a:r>
              <a:rPr lang="en-US" dirty="0" err="1"/>
              <a:t>qual</a:t>
            </a:r>
            <a:r>
              <a:rPr lang="tr-TR" dirty="0"/>
              <a:t>i</a:t>
            </a:r>
            <a:r>
              <a:rPr lang="en-US" dirty="0"/>
              <a:t>ty and up-to-date design/application </a:t>
            </a:r>
            <a:r>
              <a:rPr lang="en-US" dirty="0" err="1"/>
              <a:t>technolog</a:t>
            </a:r>
            <a:r>
              <a:rPr lang="tr-TR" dirty="0"/>
              <a:t>i</a:t>
            </a:r>
            <a:r>
              <a:rPr lang="en-US" dirty="0" err="1"/>
              <a:t>es</a:t>
            </a:r>
            <a:r>
              <a:rPr lang="en-US" dirty="0"/>
              <a:t> of </a:t>
            </a:r>
            <a:r>
              <a:rPr lang="en-US" dirty="0" err="1"/>
              <a:t>nat</a:t>
            </a:r>
            <a:r>
              <a:rPr lang="tr-TR" dirty="0"/>
              <a:t>i</a:t>
            </a:r>
            <a:r>
              <a:rPr lang="en-US" dirty="0" err="1"/>
              <a:t>onal</a:t>
            </a:r>
            <a:r>
              <a:rPr lang="en-US" dirty="0"/>
              <a:t> industry.</a:t>
            </a:r>
          </a:p>
          <a:p>
            <a:endParaRPr lang="tr-TR" dirty="0"/>
          </a:p>
          <a:p>
            <a:endParaRPr lang="tr-TR" dirty="0"/>
          </a:p>
          <a:p>
            <a:endParaRPr lang="tr-TR" dirty="0"/>
          </a:p>
          <a:p>
            <a:endParaRPr lang="tr-TR" dirty="0"/>
          </a:p>
        </p:txBody>
      </p:sp>
      <p:pic>
        <p:nvPicPr>
          <p:cNvPr id="4" name="Picture 2" descr="KARABÜK ÜNİVERSİTESİ LOGO ile ilgili görsel sonucu">
            <a:extLst>
              <a:ext uri="{FF2B5EF4-FFF2-40B4-BE49-F238E27FC236}">
                <a16:creationId xmlns:a16="http://schemas.microsoft.com/office/drawing/2014/main" id="{AAB73626-B9B3-49C9-8EE2-88090AD34190}"/>
              </a:ext>
            </a:extLst>
          </p:cNvPr>
          <p:cNvPicPr>
            <a:picLocks noChangeAspect="1" noChangeArrowheads="1"/>
          </p:cNvPicPr>
          <p:nvPr/>
        </p:nvPicPr>
        <p:blipFill>
          <a:blip r:embed="rId4" cstate="print"/>
          <a:srcRect/>
          <a:stretch>
            <a:fillRect/>
          </a:stretch>
        </p:blipFill>
        <p:spPr bwMode="auto">
          <a:xfrm>
            <a:off x="428596" y="476672"/>
            <a:ext cx="824990" cy="928694"/>
          </a:xfrm>
          <a:prstGeom prst="rect">
            <a:avLst/>
          </a:prstGeom>
          <a:noFill/>
        </p:spPr>
      </p:pic>
      <p:sp>
        <p:nvSpPr>
          <p:cNvPr id="6" name="Unvan 5">
            <a:extLst>
              <a:ext uri="{FF2B5EF4-FFF2-40B4-BE49-F238E27FC236}">
                <a16:creationId xmlns:a16="http://schemas.microsoft.com/office/drawing/2014/main" id="{7C0EF603-B91D-4994-AFB9-24667ABE82FC}"/>
              </a:ext>
            </a:extLst>
          </p:cNvPr>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Tree>
    <p:extLst>
      <p:ext uri="{BB962C8B-B14F-4D97-AF65-F5344CB8AC3E}">
        <p14:creationId xmlns:p14="http://schemas.microsoft.com/office/powerpoint/2010/main" val="419363917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sp>
        <p:nvSpPr>
          <p:cNvPr id="11" name="10 Metin kutusu"/>
          <p:cNvSpPr txBox="1"/>
          <p:nvPr/>
        </p:nvSpPr>
        <p:spPr>
          <a:xfrm>
            <a:off x="2500298" y="1928802"/>
            <a:ext cx="3096489"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Res.Assist</a:t>
            </a:r>
            <a:r>
              <a:rPr lang="tr-TR" sz="2000" b="1" dirty="0">
                <a:latin typeface="Times New Roman" pitchFamily="18" charset="0"/>
                <a:cs typeface="Times New Roman" pitchFamily="18" charset="0"/>
              </a:rPr>
              <a:t>. Murat AYDIN</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2"/>
              </a:rPr>
              <a:t>murataydin@karabuk.edu.tr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Phone:  	+90(370)418 9094</a:t>
            </a:r>
          </a:p>
          <a:p>
            <a:r>
              <a:rPr lang="en-US" dirty="0">
                <a:latin typeface="Times New Roman" pitchFamily="18" charset="0"/>
                <a:cs typeface="Times New Roman" pitchFamily="18" charset="0"/>
              </a:rPr>
              <a:t>Address</a:t>
            </a:r>
            <a:r>
              <a:rPr lang="tr-TR" dirty="0"/>
              <a:t>:	</a:t>
            </a:r>
            <a:r>
              <a:rPr lang="en-US" dirty="0" err="1"/>
              <a:t>Karabuk</a:t>
            </a:r>
            <a:r>
              <a:rPr lang="tr-TR" dirty="0"/>
              <a:t> </a:t>
            </a:r>
            <a:r>
              <a:rPr lang="en-US" dirty="0"/>
              <a:t>University Technology Faculty Industrial 	Design Engineering Department </a:t>
            </a:r>
            <a:r>
              <a:rPr lang="en-US" dirty="0" err="1"/>
              <a:t>Balıklarkayası</a:t>
            </a:r>
            <a:r>
              <a:rPr lang="en-US" dirty="0"/>
              <a:t> </a:t>
            </a:r>
            <a:r>
              <a:rPr lang="en-US" dirty="0" err="1"/>
              <a:t>Mevkii</a:t>
            </a:r>
            <a:r>
              <a:rPr lang="en-US" dirty="0"/>
              <a:t> </a:t>
            </a:r>
          </a:p>
          <a:p>
            <a:r>
              <a:rPr lang="en-US" dirty="0"/>
              <a:t>	78050 </a:t>
            </a:r>
            <a:r>
              <a:rPr lang="en-US" dirty="0" err="1"/>
              <a:t>Merkez</a:t>
            </a:r>
            <a:r>
              <a:rPr lang="en-US" dirty="0"/>
              <a:t>/</a:t>
            </a:r>
            <a:r>
              <a:rPr lang="en-US" dirty="0" err="1"/>
              <a:t>Karabuk</a:t>
            </a:r>
            <a:r>
              <a:rPr lang="tr-TR" dirty="0"/>
              <a:t>/TURKEY</a:t>
            </a:r>
          </a:p>
          <a:p>
            <a:endParaRPr lang="tr-TR" dirty="0"/>
          </a:p>
        </p:txBody>
      </p:sp>
      <p:sp>
        <p:nvSpPr>
          <p:cNvPr id="14" name="13 Metin kutusu"/>
          <p:cNvSpPr txBox="1"/>
          <p:nvPr/>
        </p:nvSpPr>
        <p:spPr>
          <a:xfrm>
            <a:off x="857224" y="3827818"/>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Research</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Interests</a:t>
            </a:r>
            <a:endParaRPr lang="tr-TR" sz="2000" b="1" u="sng" dirty="0">
              <a:latin typeface="Times New Roman" pitchFamily="18" charset="0"/>
              <a:cs typeface="Times New Roman" pitchFamily="18" charset="0"/>
            </a:endParaRPr>
          </a:p>
        </p:txBody>
      </p:sp>
      <p:sp>
        <p:nvSpPr>
          <p:cNvPr id="15" name="14 Metin kutusu"/>
          <p:cNvSpPr txBox="1"/>
          <p:nvPr/>
        </p:nvSpPr>
        <p:spPr>
          <a:xfrm>
            <a:off x="857224" y="4509120"/>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Recent</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Academic</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Studies</a:t>
            </a: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3"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
        <p:nvSpPr>
          <p:cNvPr id="13" name="13 Metin kutusu">
            <a:extLst>
              <a:ext uri="{FF2B5EF4-FFF2-40B4-BE49-F238E27FC236}">
                <a16:creationId xmlns:a16="http://schemas.microsoft.com/office/drawing/2014/main" id="{6CC48D96-61F0-4B27-8023-CF60B4279D82}"/>
              </a:ext>
            </a:extLst>
          </p:cNvPr>
          <p:cNvSpPr txBox="1"/>
          <p:nvPr/>
        </p:nvSpPr>
        <p:spPr>
          <a:xfrm>
            <a:off x="0" y="4181018"/>
            <a:ext cx="9144000" cy="400110"/>
          </a:xfrm>
          <a:prstGeom prst="rect">
            <a:avLst/>
          </a:prstGeom>
          <a:noFill/>
        </p:spPr>
        <p:txBody>
          <a:bodyPr wrap="square" rtlCol="0">
            <a:spAutoFit/>
          </a:bodyPr>
          <a:lstStyle/>
          <a:p>
            <a:pPr algn="ctr"/>
            <a:r>
              <a:rPr lang="tr-TR" sz="2000" dirty="0">
                <a:latin typeface="Times New Roman" pitchFamily="18" charset="0"/>
                <a:cs typeface="Times New Roman" pitchFamily="18" charset="0"/>
              </a:rPr>
              <a:t>Metal </a:t>
            </a:r>
            <a:r>
              <a:rPr lang="tr-TR" sz="2000" dirty="0" err="1">
                <a:latin typeface="Times New Roman" pitchFamily="18" charset="0"/>
                <a:cs typeface="Times New Roman" pitchFamily="18" charset="0"/>
              </a:rPr>
              <a:t>Forming</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Finite</a:t>
            </a:r>
            <a:r>
              <a:rPr lang="tr-TR" sz="2000" dirty="0">
                <a:latin typeface="Times New Roman" pitchFamily="18" charset="0"/>
                <a:cs typeface="Times New Roman" pitchFamily="18" charset="0"/>
              </a:rPr>
              <a:t> Element Analysis. </a:t>
            </a:r>
            <a:r>
              <a:rPr lang="tr-TR" sz="2000" dirty="0" err="1">
                <a:latin typeface="Times New Roman" pitchFamily="18" charset="0"/>
                <a:cs typeface="Times New Roman" pitchFamily="18" charset="0"/>
              </a:rPr>
              <a:t>Digital</a:t>
            </a:r>
            <a:r>
              <a:rPr lang="tr-TR" sz="2000" dirty="0">
                <a:latin typeface="Times New Roman" pitchFamily="18" charset="0"/>
                <a:cs typeface="Times New Roman" pitchFamily="18" charset="0"/>
              </a:rPr>
              <a:t> Image </a:t>
            </a:r>
            <a:r>
              <a:rPr lang="tr-TR" sz="2000" dirty="0" err="1">
                <a:latin typeface="Times New Roman" pitchFamily="18" charset="0"/>
                <a:cs typeface="Times New Roman" pitchFamily="18" charset="0"/>
              </a:rPr>
              <a:t>Correlation</a:t>
            </a:r>
            <a:r>
              <a:rPr lang="tr-TR" sz="2000" dirty="0">
                <a:latin typeface="Times New Roman" pitchFamily="18" charset="0"/>
                <a:cs typeface="Times New Roman" pitchFamily="18" charset="0"/>
              </a:rPr>
              <a:t>. 3D </a:t>
            </a:r>
            <a:r>
              <a:rPr lang="tr-TR" sz="2000" dirty="0" err="1">
                <a:latin typeface="Times New Roman" pitchFamily="18" charset="0"/>
                <a:cs typeface="Times New Roman" pitchFamily="18" charset="0"/>
              </a:rPr>
              <a:t>Printers</a:t>
            </a:r>
            <a:r>
              <a:rPr lang="tr-TR" sz="2000" dirty="0">
                <a:latin typeface="Times New Roman" pitchFamily="18" charset="0"/>
                <a:cs typeface="Times New Roman" pitchFamily="18" charset="0"/>
              </a:rPr>
              <a:t>.</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4869160"/>
            <a:ext cx="9144000" cy="1815882"/>
          </a:xfrm>
          <a:prstGeom prst="rect">
            <a:avLst/>
          </a:prstGeom>
          <a:noFill/>
        </p:spPr>
        <p:txBody>
          <a:bodyPr wrap="square" rtlCol="0">
            <a:spAutoFit/>
          </a:bodyPr>
          <a:lstStyle/>
          <a:p>
            <a:pPr marL="285750" indent="-285750" algn="just">
              <a:buFont typeface="Arial" panose="020B0604020202020204" pitchFamily="34" charset="0"/>
              <a:buChar char="•"/>
            </a:pPr>
            <a:r>
              <a:rPr lang="tr-TR" sz="1400" dirty="0">
                <a:latin typeface="Times New Roman" pitchFamily="18" charset="0"/>
                <a:cs typeface="Times New Roman" pitchFamily="18" charset="0"/>
              </a:rPr>
              <a:t>M. AYDIN </a:t>
            </a:r>
            <a:r>
              <a:rPr lang="tr-TR" sz="1400" dirty="0" err="1">
                <a:latin typeface="Times New Roman" pitchFamily="18" charset="0"/>
                <a:cs typeface="Times New Roman" pitchFamily="18" charset="0"/>
              </a:rPr>
              <a:t>and</a:t>
            </a:r>
            <a:r>
              <a:rPr lang="tr-TR" sz="1400" dirty="0">
                <a:latin typeface="Times New Roman" pitchFamily="18" charset="0"/>
                <a:cs typeface="Times New Roman" pitchFamily="18" charset="0"/>
              </a:rPr>
              <a:t> Ö. ÖZ, “APPLICATION OF DIGITAL IMAGE CORRELATION TECHNIQUE TO TENSILE TEST FOR PRINTED PLA SPECIMENS,” International </a:t>
            </a:r>
            <a:r>
              <a:rPr lang="tr-TR" sz="1400" dirty="0" err="1">
                <a:latin typeface="Times New Roman" pitchFamily="18" charset="0"/>
                <a:cs typeface="Times New Roman" pitchFamily="18" charset="0"/>
              </a:rPr>
              <a:t>Journal</a:t>
            </a:r>
            <a:r>
              <a:rPr lang="tr-TR" sz="1400" dirty="0">
                <a:latin typeface="Times New Roman" pitchFamily="18" charset="0"/>
                <a:cs typeface="Times New Roman" pitchFamily="18" charset="0"/>
              </a:rPr>
              <a:t> of 3D Printing Technologies </a:t>
            </a:r>
            <a:r>
              <a:rPr lang="tr-TR" sz="1400" dirty="0" err="1">
                <a:latin typeface="Times New Roman" pitchFamily="18" charset="0"/>
                <a:cs typeface="Times New Roman" pitchFamily="18" charset="0"/>
              </a:rPr>
              <a:t>and</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Digital</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Industry</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vol</a:t>
            </a:r>
            <a:r>
              <a:rPr lang="tr-TR" sz="1400" dirty="0">
                <a:latin typeface="Times New Roman" pitchFamily="18" charset="0"/>
                <a:cs typeface="Times New Roman" pitchFamily="18" charset="0"/>
              </a:rPr>
              <a:t>. 2, </a:t>
            </a:r>
            <a:r>
              <a:rPr lang="tr-TR" sz="1400" dirty="0" err="1">
                <a:latin typeface="Times New Roman" pitchFamily="18" charset="0"/>
                <a:cs typeface="Times New Roman" pitchFamily="18" charset="0"/>
              </a:rPr>
              <a:t>no</a:t>
            </a:r>
            <a:r>
              <a:rPr lang="tr-TR" sz="1400" dirty="0">
                <a:latin typeface="Times New Roman" pitchFamily="18" charset="0"/>
                <a:cs typeface="Times New Roman" pitchFamily="18" charset="0"/>
              </a:rPr>
              <a:t>. 2, </a:t>
            </a:r>
            <a:r>
              <a:rPr lang="tr-TR" sz="1400" dirty="0" err="1">
                <a:latin typeface="Times New Roman" pitchFamily="18" charset="0"/>
                <a:cs typeface="Times New Roman" pitchFamily="18" charset="0"/>
              </a:rPr>
              <a:t>pp</a:t>
            </a:r>
            <a:r>
              <a:rPr lang="tr-TR" sz="1400" dirty="0">
                <a:latin typeface="Times New Roman" pitchFamily="18" charset="0"/>
                <a:cs typeface="Times New Roman" pitchFamily="18" charset="0"/>
              </a:rPr>
              <a:t>. 1–7, Jul. 2018.</a:t>
            </a:r>
          </a:p>
          <a:p>
            <a:pPr marL="285750" indent="-285750" algn="just">
              <a:buFont typeface="Arial" panose="020B0604020202020204" pitchFamily="34" charset="0"/>
              <a:buChar char="•"/>
            </a:pPr>
            <a:r>
              <a:rPr lang="tr-TR" sz="1400" dirty="0">
                <a:latin typeface="Times New Roman" pitchFamily="18" charset="0"/>
                <a:cs typeface="Times New Roman" pitchFamily="18" charset="0"/>
              </a:rPr>
              <a:t>Ö. ÖZ, M. AYDIN, A. S. KARA, </a:t>
            </a:r>
            <a:r>
              <a:rPr lang="tr-TR" sz="1400" dirty="0" err="1">
                <a:latin typeface="Times New Roman" pitchFamily="18" charset="0"/>
                <a:cs typeface="Times New Roman" pitchFamily="18" charset="0"/>
              </a:rPr>
              <a:t>and</a:t>
            </a:r>
            <a:r>
              <a:rPr lang="tr-TR" sz="1400" dirty="0">
                <a:latin typeface="Times New Roman" pitchFamily="18" charset="0"/>
                <a:cs typeface="Times New Roman" pitchFamily="18" charset="0"/>
              </a:rPr>
              <a:t> M. S. SANCAK, “ÜÇ BOYUTLU YAZICILARDA KULLANILAN DOLULUK ORANININ HASAR YÜKÜNE OLAN ETKİSİNİN BELİRLENMESİ,” International </a:t>
            </a:r>
            <a:r>
              <a:rPr lang="tr-TR" sz="1400" dirty="0" err="1">
                <a:latin typeface="Times New Roman" pitchFamily="18" charset="0"/>
                <a:cs typeface="Times New Roman" pitchFamily="18" charset="0"/>
              </a:rPr>
              <a:t>Journal</a:t>
            </a:r>
            <a:r>
              <a:rPr lang="tr-TR" sz="1400" dirty="0">
                <a:latin typeface="Times New Roman" pitchFamily="18" charset="0"/>
                <a:cs typeface="Times New Roman" pitchFamily="18" charset="0"/>
              </a:rPr>
              <a:t> of 3D Printing Technologies </a:t>
            </a:r>
            <a:r>
              <a:rPr lang="tr-TR" sz="1400" dirty="0" err="1">
                <a:latin typeface="Times New Roman" pitchFamily="18" charset="0"/>
                <a:cs typeface="Times New Roman" pitchFamily="18" charset="0"/>
              </a:rPr>
              <a:t>and</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Digital</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Industry</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vol</a:t>
            </a:r>
            <a:r>
              <a:rPr lang="tr-TR" sz="1400" dirty="0">
                <a:latin typeface="Times New Roman" pitchFamily="18" charset="0"/>
                <a:cs typeface="Times New Roman" pitchFamily="18" charset="0"/>
              </a:rPr>
              <a:t>. 2, </a:t>
            </a:r>
            <a:r>
              <a:rPr lang="tr-TR" sz="1400" dirty="0" err="1">
                <a:latin typeface="Times New Roman" pitchFamily="18" charset="0"/>
                <a:cs typeface="Times New Roman" pitchFamily="18" charset="0"/>
              </a:rPr>
              <a:t>no</a:t>
            </a:r>
            <a:r>
              <a:rPr lang="tr-TR" sz="1400" dirty="0">
                <a:latin typeface="Times New Roman" pitchFamily="18" charset="0"/>
                <a:cs typeface="Times New Roman" pitchFamily="18" charset="0"/>
              </a:rPr>
              <a:t>. 1, </a:t>
            </a:r>
            <a:r>
              <a:rPr lang="tr-TR" sz="1400" dirty="0" err="1">
                <a:latin typeface="Times New Roman" pitchFamily="18" charset="0"/>
                <a:cs typeface="Times New Roman" pitchFamily="18" charset="0"/>
              </a:rPr>
              <a:t>pp</a:t>
            </a:r>
            <a:r>
              <a:rPr lang="tr-TR" sz="1400" dirty="0">
                <a:latin typeface="Times New Roman" pitchFamily="18" charset="0"/>
                <a:cs typeface="Times New Roman" pitchFamily="18" charset="0"/>
              </a:rPr>
              <a:t>. 32–39, Mar. 2018.</a:t>
            </a:r>
          </a:p>
          <a:p>
            <a:pPr marL="285750" indent="-285750" algn="just">
              <a:buFont typeface="Arial" panose="020B0604020202020204" pitchFamily="34" charset="0"/>
              <a:buChar char="•"/>
            </a:pPr>
            <a:r>
              <a:rPr lang="tr-TR" sz="1400" dirty="0">
                <a:latin typeface="Times New Roman" pitchFamily="18" charset="0"/>
                <a:cs typeface="Times New Roman" pitchFamily="18" charset="0"/>
              </a:rPr>
              <a:t>M. AYDIN, X. WU, K. ÇETİNKAYA, İ. KADI, </a:t>
            </a:r>
            <a:r>
              <a:rPr lang="tr-TR" sz="1400" dirty="0" err="1">
                <a:latin typeface="Times New Roman" pitchFamily="18" charset="0"/>
                <a:cs typeface="Times New Roman" pitchFamily="18" charset="0"/>
              </a:rPr>
              <a:t>and</a:t>
            </a:r>
            <a:r>
              <a:rPr lang="tr-TR" sz="1400" dirty="0">
                <a:latin typeface="Times New Roman" pitchFamily="18" charset="0"/>
                <a:cs typeface="Times New Roman" pitchFamily="18" charset="0"/>
              </a:rPr>
              <a:t> M. YAŞAR, “Application of </a:t>
            </a:r>
            <a:r>
              <a:rPr lang="tr-TR" sz="1400" dirty="0" err="1">
                <a:latin typeface="Times New Roman" pitchFamily="18" charset="0"/>
                <a:cs typeface="Times New Roman" pitchFamily="18" charset="0"/>
              </a:rPr>
              <a:t>Digital</a:t>
            </a:r>
            <a:r>
              <a:rPr lang="tr-TR" sz="1400" dirty="0">
                <a:latin typeface="Times New Roman" pitchFamily="18" charset="0"/>
                <a:cs typeface="Times New Roman" pitchFamily="18" charset="0"/>
              </a:rPr>
              <a:t> Image </a:t>
            </a:r>
            <a:r>
              <a:rPr lang="tr-TR" sz="1400" dirty="0" err="1">
                <a:latin typeface="Times New Roman" pitchFamily="18" charset="0"/>
                <a:cs typeface="Times New Roman" pitchFamily="18" charset="0"/>
              </a:rPr>
              <a:t>Correlation</a:t>
            </a:r>
            <a:r>
              <a:rPr lang="tr-TR" sz="1400" dirty="0">
                <a:latin typeface="Times New Roman" pitchFamily="18" charset="0"/>
                <a:cs typeface="Times New Roman" pitchFamily="18" charset="0"/>
              </a:rPr>
              <a:t> in </a:t>
            </a:r>
            <a:r>
              <a:rPr lang="tr-TR" sz="1400" dirty="0" err="1">
                <a:latin typeface="Times New Roman" pitchFamily="18" charset="0"/>
                <a:cs typeface="Times New Roman" pitchFamily="18" charset="0"/>
              </a:rPr>
              <a:t>Uniaxial</a:t>
            </a:r>
            <a:r>
              <a:rPr lang="tr-TR" sz="1400" dirty="0">
                <a:latin typeface="Times New Roman" pitchFamily="18" charset="0"/>
                <a:cs typeface="Times New Roman" pitchFamily="18" charset="0"/>
              </a:rPr>
              <a:t> Tensile Test,” </a:t>
            </a:r>
            <a:r>
              <a:rPr lang="tr-TR" sz="1400" dirty="0" err="1">
                <a:latin typeface="Times New Roman" pitchFamily="18" charset="0"/>
                <a:cs typeface="Times New Roman" pitchFamily="18" charset="0"/>
              </a:rPr>
              <a:t>European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Journal</a:t>
            </a:r>
            <a:r>
              <a:rPr lang="tr-TR" sz="1400" dirty="0">
                <a:latin typeface="Times New Roman" pitchFamily="18" charset="0"/>
                <a:cs typeface="Times New Roman" pitchFamily="18" charset="0"/>
              </a:rPr>
              <a:t> of Engineering </a:t>
            </a:r>
            <a:r>
              <a:rPr lang="tr-TR" sz="1400" dirty="0" err="1">
                <a:latin typeface="Times New Roman" pitchFamily="18" charset="0"/>
                <a:cs typeface="Times New Roman" pitchFamily="18" charset="0"/>
              </a:rPr>
              <a:t>and</a:t>
            </a:r>
            <a:r>
              <a:rPr lang="tr-TR" sz="1400" dirty="0">
                <a:latin typeface="Times New Roman" pitchFamily="18" charset="0"/>
                <a:cs typeface="Times New Roman" pitchFamily="18" charset="0"/>
              </a:rPr>
              <a:t> Natural </a:t>
            </a:r>
            <a:r>
              <a:rPr lang="tr-TR" sz="1400" dirty="0" err="1">
                <a:latin typeface="Times New Roman" pitchFamily="18" charset="0"/>
                <a:cs typeface="Times New Roman" pitchFamily="18" charset="0"/>
              </a:rPr>
              <a:t>Sciences</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vol</a:t>
            </a:r>
            <a:r>
              <a:rPr lang="tr-TR" sz="1400" dirty="0">
                <a:latin typeface="Times New Roman" pitchFamily="18" charset="0"/>
                <a:cs typeface="Times New Roman" pitchFamily="18" charset="0"/>
              </a:rPr>
              <a:t>. 1, </a:t>
            </a:r>
            <a:r>
              <a:rPr lang="tr-TR" sz="1400" dirty="0" err="1">
                <a:latin typeface="Times New Roman" pitchFamily="18" charset="0"/>
                <a:cs typeface="Times New Roman" pitchFamily="18" charset="0"/>
              </a:rPr>
              <a:t>no</a:t>
            </a:r>
            <a:r>
              <a:rPr lang="tr-TR" sz="1400" dirty="0">
                <a:latin typeface="Times New Roman" pitchFamily="18" charset="0"/>
                <a:cs typeface="Times New Roman" pitchFamily="18" charset="0"/>
              </a:rPr>
              <a:t>. 1, </a:t>
            </a:r>
            <a:r>
              <a:rPr lang="tr-TR" sz="1400" dirty="0" err="1">
                <a:latin typeface="Times New Roman" pitchFamily="18" charset="0"/>
                <a:cs typeface="Times New Roman" pitchFamily="18" charset="0"/>
              </a:rPr>
              <a:t>pp</a:t>
            </a:r>
            <a:r>
              <a:rPr lang="tr-TR" sz="1400" dirty="0">
                <a:latin typeface="Times New Roman" pitchFamily="18" charset="0"/>
                <a:cs typeface="Times New Roman" pitchFamily="18" charset="0"/>
              </a:rPr>
              <a:t>. 23–32, Jan. 2016.</a:t>
            </a:r>
          </a:p>
        </p:txBody>
      </p:sp>
      <p:pic>
        <p:nvPicPr>
          <p:cNvPr id="17" name="Resim 16" descr="kişi, takım, adam, duvar içeren bir resim&#10;&#10;Çok yüksek güvenilirlikle oluşturulmuş açıklama">
            <a:extLst>
              <a:ext uri="{FF2B5EF4-FFF2-40B4-BE49-F238E27FC236}">
                <a16:creationId xmlns:a16="http://schemas.microsoft.com/office/drawing/2014/main" id="{361289E5-679A-4715-A2F6-8E4C0F8B14F0}"/>
              </a:ext>
            </a:extLst>
          </p:cNvPr>
          <p:cNvPicPr>
            <a:picLocks noChangeAspect="1"/>
          </p:cNvPicPr>
          <p:nvPr/>
        </p:nvPicPr>
        <p:blipFill rotWithShape="1">
          <a:blip r:embed="rId4">
            <a:extLst>
              <a:ext uri="{28A0092B-C50C-407E-A947-70E740481C1C}">
                <a14:useLocalDpi xmlns:a14="http://schemas.microsoft.com/office/drawing/2010/main" val="0"/>
              </a:ext>
            </a:extLst>
          </a:blip>
          <a:srcRect l="11373" r="13076"/>
          <a:stretch/>
        </p:blipFill>
        <p:spPr>
          <a:xfrm>
            <a:off x="899592" y="1916832"/>
            <a:ext cx="1055078" cy="1620000"/>
          </a:xfrm>
          <a:prstGeom prst="rect">
            <a:avLst/>
          </a:prstGeom>
        </p:spPr>
      </p:pic>
    </p:spTree>
    <p:extLst>
      <p:ext uri="{BB962C8B-B14F-4D97-AF65-F5344CB8AC3E}">
        <p14:creationId xmlns:p14="http://schemas.microsoft.com/office/powerpoint/2010/main" val="659454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sp>
        <p:nvSpPr>
          <p:cNvPr id="11" name="10 Metin kutusu"/>
          <p:cNvSpPr txBox="1"/>
          <p:nvPr/>
        </p:nvSpPr>
        <p:spPr>
          <a:xfrm>
            <a:off x="2500298" y="1928802"/>
            <a:ext cx="3713324" cy="400110"/>
          </a:xfrm>
          <a:prstGeom prst="rect">
            <a:avLst/>
          </a:prstGeom>
          <a:noFill/>
        </p:spPr>
        <p:txBody>
          <a:bodyPr wrap="none" rtlCol="0">
            <a:spAutoFit/>
          </a:bodyPr>
          <a:lstStyle/>
          <a:p>
            <a:r>
              <a:rPr lang="tr-TR" sz="2000" b="1" dirty="0" err="1">
                <a:latin typeface="Times New Roman" pitchFamily="18" charset="0"/>
                <a:cs typeface="Times New Roman" pitchFamily="18" charset="0"/>
              </a:rPr>
              <a:t>Res.Assist</a:t>
            </a:r>
            <a:r>
              <a:rPr lang="tr-TR" sz="2000" b="1" dirty="0">
                <a:latin typeface="Times New Roman" pitchFamily="18" charset="0"/>
                <a:cs typeface="Times New Roman" pitchFamily="18" charset="0"/>
              </a:rPr>
              <a:t>. </a:t>
            </a:r>
            <a:r>
              <a:rPr lang="tr-TR" sz="2000" b="1" dirty="0" err="1">
                <a:latin typeface="Times New Roman" pitchFamily="18" charset="0"/>
                <a:cs typeface="Times New Roman" pitchFamily="18" charset="0"/>
              </a:rPr>
              <a:t>Abdurrahim</a:t>
            </a:r>
            <a:r>
              <a:rPr lang="tr-TR" sz="2000" b="1" dirty="0">
                <a:latin typeface="Times New Roman" pitchFamily="18" charset="0"/>
                <a:cs typeface="Times New Roman" pitchFamily="18" charset="0"/>
              </a:rPr>
              <a:t> TEMİZ</a:t>
            </a:r>
          </a:p>
        </p:txBody>
      </p:sp>
      <p:sp>
        <p:nvSpPr>
          <p:cNvPr id="12" name="11 Metin kutusu"/>
          <p:cNvSpPr txBox="1"/>
          <p:nvPr/>
        </p:nvSpPr>
        <p:spPr>
          <a:xfrm>
            <a:off x="2500298" y="2357430"/>
            <a:ext cx="6643702" cy="1754326"/>
          </a:xfrm>
          <a:prstGeom prst="rect">
            <a:avLst/>
          </a:prstGeom>
          <a:noFill/>
        </p:spPr>
        <p:txBody>
          <a:bodyPr wrap="square" rtlCol="0">
            <a:spAutoFit/>
          </a:bodyPr>
          <a:lstStyle/>
          <a:p>
            <a:r>
              <a:rPr lang="tr-TR" dirty="0">
                <a:latin typeface="Times New Roman" pitchFamily="18" charset="0"/>
                <a:cs typeface="Times New Roman" pitchFamily="18" charset="0"/>
              </a:rPr>
              <a:t>E-mail: 	</a:t>
            </a:r>
            <a:r>
              <a:rPr lang="tr-TR" dirty="0">
                <a:latin typeface="Times New Roman" pitchFamily="18" charset="0"/>
                <a:cs typeface="Times New Roman" pitchFamily="18" charset="0"/>
                <a:hlinkClick r:id="rId3"/>
              </a:rPr>
              <a:t>abdurrahimtemiz@karabuk.edu.tr</a:t>
            </a: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Phone:  	+90(370)418 9020</a:t>
            </a:r>
          </a:p>
          <a:p>
            <a:r>
              <a:rPr lang="en-US" dirty="0">
                <a:latin typeface="Times New Roman" pitchFamily="18" charset="0"/>
                <a:cs typeface="Times New Roman" pitchFamily="18" charset="0"/>
              </a:rPr>
              <a:t>Address</a:t>
            </a:r>
            <a:r>
              <a:rPr lang="tr-TR" dirty="0"/>
              <a:t>:	</a:t>
            </a:r>
            <a:r>
              <a:rPr lang="en-US" dirty="0" err="1"/>
              <a:t>Karabuk</a:t>
            </a:r>
            <a:r>
              <a:rPr lang="tr-TR" dirty="0"/>
              <a:t> </a:t>
            </a:r>
            <a:r>
              <a:rPr lang="en-US" dirty="0"/>
              <a:t>University Technology Faculty Industrial 	Design Engineering Department </a:t>
            </a:r>
            <a:r>
              <a:rPr lang="en-US" dirty="0" err="1"/>
              <a:t>Balıklarkayası</a:t>
            </a:r>
            <a:r>
              <a:rPr lang="en-US" dirty="0"/>
              <a:t> </a:t>
            </a:r>
            <a:r>
              <a:rPr lang="en-US" dirty="0" err="1"/>
              <a:t>Mevkii</a:t>
            </a:r>
            <a:r>
              <a:rPr lang="en-US" dirty="0"/>
              <a:t> </a:t>
            </a:r>
          </a:p>
          <a:p>
            <a:r>
              <a:rPr lang="en-US" dirty="0"/>
              <a:t>	78050 </a:t>
            </a:r>
            <a:r>
              <a:rPr lang="en-US" dirty="0" err="1"/>
              <a:t>Merkez</a:t>
            </a:r>
            <a:r>
              <a:rPr lang="en-US" dirty="0"/>
              <a:t>/</a:t>
            </a:r>
            <a:r>
              <a:rPr lang="en-US" dirty="0" err="1"/>
              <a:t>Karabuk</a:t>
            </a:r>
            <a:r>
              <a:rPr lang="tr-TR" dirty="0"/>
              <a:t>/TURKEY</a:t>
            </a:r>
          </a:p>
          <a:p>
            <a:endParaRPr lang="tr-TR" dirty="0"/>
          </a:p>
        </p:txBody>
      </p:sp>
      <p:sp>
        <p:nvSpPr>
          <p:cNvPr id="14" name="13 Metin kutusu"/>
          <p:cNvSpPr txBox="1"/>
          <p:nvPr/>
        </p:nvSpPr>
        <p:spPr>
          <a:xfrm>
            <a:off x="857224" y="3827818"/>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Research</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Interests</a:t>
            </a:r>
            <a:endParaRPr lang="tr-TR" sz="2000" b="1" u="sng" dirty="0">
              <a:latin typeface="Times New Roman" pitchFamily="18" charset="0"/>
              <a:cs typeface="Times New Roman" pitchFamily="18" charset="0"/>
            </a:endParaRPr>
          </a:p>
        </p:txBody>
      </p:sp>
      <p:sp>
        <p:nvSpPr>
          <p:cNvPr id="15" name="14 Metin kutusu"/>
          <p:cNvSpPr txBox="1"/>
          <p:nvPr/>
        </p:nvSpPr>
        <p:spPr>
          <a:xfrm>
            <a:off x="857224" y="4572417"/>
            <a:ext cx="7715304" cy="400110"/>
          </a:xfrm>
          <a:prstGeom prst="rect">
            <a:avLst/>
          </a:prstGeom>
          <a:noFill/>
        </p:spPr>
        <p:txBody>
          <a:bodyPr wrap="square" rtlCol="0">
            <a:spAutoFit/>
          </a:bodyPr>
          <a:lstStyle/>
          <a:p>
            <a:pPr algn="ctr"/>
            <a:r>
              <a:rPr lang="tr-TR" sz="2000" b="1" u="sng" dirty="0" err="1">
                <a:latin typeface="Times New Roman" pitchFamily="18" charset="0"/>
                <a:cs typeface="Times New Roman" pitchFamily="18" charset="0"/>
              </a:rPr>
              <a:t>Recent</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Academic</a:t>
            </a:r>
            <a:r>
              <a:rPr lang="tr-TR" sz="2000" b="1" u="sng" dirty="0">
                <a:latin typeface="Times New Roman" pitchFamily="18" charset="0"/>
                <a:cs typeface="Times New Roman" pitchFamily="18" charset="0"/>
              </a:rPr>
              <a:t> </a:t>
            </a:r>
            <a:r>
              <a:rPr lang="tr-TR" sz="2000" b="1" u="sng" dirty="0" err="1">
                <a:latin typeface="Times New Roman" pitchFamily="18" charset="0"/>
                <a:cs typeface="Times New Roman" pitchFamily="18" charset="0"/>
              </a:rPr>
              <a:t>Studies</a:t>
            </a:r>
            <a:endParaRPr lang="tr-TR" sz="2000" b="1" u="sng" dirty="0">
              <a:latin typeface="Times New Roman" pitchFamily="18" charset="0"/>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4"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4" cstate="print"/>
          <a:srcRect/>
          <a:stretch>
            <a:fillRect/>
          </a:stretch>
        </p:blipFill>
        <p:spPr bwMode="auto">
          <a:xfrm>
            <a:off x="428596" y="476672"/>
            <a:ext cx="824990" cy="928694"/>
          </a:xfrm>
          <a:prstGeom prst="rect">
            <a:avLst/>
          </a:prstGeom>
          <a:noFill/>
        </p:spPr>
      </p:pic>
      <p:sp>
        <p:nvSpPr>
          <p:cNvPr id="13" name="13 Metin kutusu">
            <a:extLst>
              <a:ext uri="{FF2B5EF4-FFF2-40B4-BE49-F238E27FC236}">
                <a16:creationId xmlns:a16="http://schemas.microsoft.com/office/drawing/2014/main" id="{6CC48D96-61F0-4B27-8023-CF60B4279D82}"/>
              </a:ext>
            </a:extLst>
          </p:cNvPr>
          <p:cNvSpPr txBox="1"/>
          <p:nvPr/>
        </p:nvSpPr>
        <p:spPr>
          <a:xfrm>
            <a:off x="0" y="4181018"/>
            <a:ext cx="9144000" cy="400110"/>
          </a:xfrm>
          <a:prstGeom prst="rect">
            <a:avLst/>
          </a:prstGeom>
          <a:noFill/>
        </p:spPr>
        <p:txBody>
          <a:bodyPr wrap="square" rtlCol="0">
            <a:spAutoFit/>
          </a:bodyPr>
          <a:lstStyle/>
          <a:p>
            <a:pPr algn="ctr"/>
            <a:r>
              <a:rPr lang="tr-TR" sz="2000" dirty="0">
                <a:latin typeface="Times New Roman" pitchFamily="18" charset="0"/>
                <a:cs typeface="Times New Roman" pitchFamily="18" charset="0"/>
              </a:rPr>
              <a:t>Metal </a:t>
            </a:r>
            <a:r>
              <a:rPr lang="tr-TR" sz="2000" dirty="0" err="1">
                <a:latin typeface="Times New Roman" pitchFamily="18" charset="0"/>
                <a:cs typeface="Times New Roman" pitchFamily="18" charset="0"/>
              </a:rPr>
              <a:t>Foam</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Heat</a:t>
            </a:r>
            <a:r>
              <a:rPr lang="tr-TR" sz="2000" dirty="0">
                <a:latin typeface="Times New Roman" pitchFamily="18" charset="0"/>
                <a:cs typeface="Times New Roman" pitchFamily="18" charset="0"/>
              </a:rPr>
              <a:t> Transfer. </a:t>
            </a:r>
            <a:r>
              <a:rPr lang="tr-TR" sz="2000" dirty="0" err="1">
                <a:latin typeface="Times New Roman" pitchFamily="18" charset="0"/>
                <a:cs typeface="Times New Roman" pitchFamily="18" charset="0"/>
              </a:rPr>
              <a:t>Finite</a:t>
            </a:r>
            <a:r>
              <a:rPr lang="tr-TR" sz="2000" dirty="0">
                <a:latin typeface="Times New Roman" pitchFamily="18" charset="0"/>
                <a:cs typeface="Times New Roman" pitchFamily="18" charset="0"/>
              </a:rPr>
              <a:t> Element Analysis. 3D </a:t>
            </a:r>
            <a:r>
              <a:rPr lang="tr-TR" sz="2000" dirty="0" err="1">
                <a:latin typeface="Times New Roman" pitchFamily="18" charset="0"/>
                <a:cs typeface="Times New Roman" pitchFamily="18" charset="0"/>
              </a:rPr>
              <a:t>Printers</a:t>
            </a:r>
            <a:r>
              <a:rPr lang="tr-TR" sz="2000" dirty="0">
                <a:latin typeface="Times New Roman" pitchFamily="18" charset="0"/>
                <a:cs typeface="Times New Roman" pitchFamily="18" charset="0"/>
              </a:rPr>
              <a:t>.</a:t>
            </a: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4932457"/>
            <a:ext cx="9144000" cy="1815882"/>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err="1">
                <a:latin typeface="Times New Roman" pitchFamily="18" charset="0"/>
                <a:cs typeface="Times New Roman" pitchFamily="18" charset="0"/>
              </a:rPr>
              <a:t>Abdurrahim</a:t>
            </a:r>
            <a:r>
              <a:rPr lang="en-US" sz="1600" dirty="0">
                <a:latin typeface="Times New Roman" pitchFamily="18" charset="0"/>
                <a:cs typeface="Times New Roman" pitchFamily="18" charset="0"/>
              </a:rPr>
              <a:t> TEMİZ, </a:t>
            </a:r>
            <a:r>
              <a:rPr lang="en-US" sz="1600" dirty="0" err="1">
                <a:latin typeface="Times New Roman" pitchFamily="18" charset="0"/>
                <a:cs typeface="Times New Roman" pitchFamily="18" charset="0"/>
              </a:rPr>
              <a:t>Koray</a:t>
            </a:r>
            <a:r>
              <a:rPr lang="en-US" sz="1600" dirty="0">
                <a:latin typeface="Times New Roman" pitchFamily="18" charset="0"/>
                <a:cs typeface="Times New Roman" pitchFamily="18" charset="0"/>
              </a:rPr>
              <a:t> ÖZDEMİR, M. </a:t>
            </a:r>
            <a:r>
              <a:rPr lang="en-US" sz="1600" dirty="0" err="1">
                <a:latin typeface="Times New Roman" pitchFamily="18" charset="0"/>
                <a:cs typeface="Times New Roman" pitchFamily="18" charset="0"/>
              </a:rPr>
              <a:t>Sait</a:t>
            </a:r>
            <a:r>
              <a:rPr lang="en-US" sz="1600" dirty="0">
                <a:latin typeface="Times New Roman" pitchFamily="18" charset="0"/>
                <a:cs typeface="Times New Roman" pitchFamily="18" charset="0"/>
              </a:rPr>
              <a:t> Cay, </a:t>
            </a:r>
            <a:r>
              <a:rPr lang="en-US" sz="1600" dirty="0" err="1">
                <a:latin typeface="Times New Roman" pitchFamily="18" charset="0"/>
                <a:cs typeface="Times New Roman" pitchFamily="18" charset="0"/>
              </a:rPr>
              <a:t>Levent</a:t>
            </a:r>
            <a:r>
              <a:rPr lang="en-US" sz="1600" dirty="0">
                <a:latin typeface="Times New Roman" pitchFamily="18" charset="0"/>
                <a:cs typeface="Times New Roman" pitchFamily="18" charset="0"/>
              </a:rPr>
              <a:t> TURHAN, Mustafa YAŞAR “ALTIGEN BAL PETEĞİ METAL KÖPÜK KANATLARA SAHİP KOMPAKT ISI DEĞİŞTİRİCİ TEORİK ANALİZİ”, 14th International Combustion Symposium (INCOS2018), 163-168.</a:t>
            </a:r>
            <a:endParaRPr lang="tr-TR" sz="1600" dirty="0">
              <a:latin typeface="Times New Roman" pitchFamily="18" charset="0"/>
              <a:cs typeface="Times New Roman" pitchFamily="18" charset="0"/>
            </a:endParaRPr>
          </a:p>
          <a:p>
            <a:pPr marL="285750" indent="-285750" algn="just">
              <a:buFont typeface="Arial" panose="020B0604020202020204" pitchFamily="34" charset="0"/>
              <a:buChar char="•"/>
            </a:pPr>
            <a:r>
              <a:rPr lang="en-US" sz="1600" dirty="0">
                <a:latin typeface="Times New Roman" pitchFamily="18" charset="0"/>
                <a:cs typeface="Times New Roman" pitchFamily="18" charset="0"/>
              </a:rPr>
              <a:t>A. </a:t>
            </a:r>
            <a:r>
              <a:rPr lang="en-US" sz="1600" dirty="0" err="1">
                <a:latin typeface="Times New Roman" pitchFamily="18" charset="0"/>
                <a:cs typeface="Times New Roman" pitchFamily="18" charset="0"/>
              </a:rPr>
              <a:t>Temiz</a:t>
            </a:r>
            <a:r>
              <a:rPr lang="en-US" sz="1600" dirty="0">
                <a:latin typeface="Times New Roman" pitchFamily="18" charset="0"/>
                <a:cs typeface="Times New Roman" pitchFamily="18" charset="0"/>
              </a:rPr>
              <a:t> and K. ÇETİNKAYA, “DEVELOPMENT OF STRATEGIC CHANGES WITH DIGITAL INDUSTRY,” presented at the VIII International Scientific and Practical Conference “Strategic Priorities of the Socio-Economic Development in Terms of Institutional Transformations of the Global Environment” , 2018.</a:t>
            </a:r>
            <a:endParaRPr lang="tr-TR" sz="1600" dirty="0">
              <a:latin typeface="Times New Roman" pitchFamily="18" charset="0"/>
              <a:cs typeface="Times New Roman" pitchFamily="18" charset="0"/>
            </a:endParaRPr>
          </a:p>
        </p:txBody>
      </p:sp>
      <p:pic>
        <p:nvPicPr>
          <p:cNvPr id="18" name="Resim 17" descr="kişi, duvar, iç mekan, adam içeren bir resim&#10;&#10;Çok yüksek güvenilirlikle oluşturulmuş açıklama">
            <a:extLst>
              <a:ext uri="{FF2B5EF4-FFF2-40B4-BE49-F238E27FC236}">
                <a16:creationId xmlns:a16="http://schemas.microsoft.com/office/drawing/2014/main" id="{D8D5B087-D224-4D4F-8C69-DC1C55E91F5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14" r="21569"/>
          <a:stretch/>
        </p:blipFill>
        <p:spPr>
          <a:xfrm>
            <a:off x="1043608" y="2025692"/>
            <a:ext cx="984738" cy="1476000"/>
          </a:xfrm>
          <a:prstGeom prst="rect">
            <a:avLst/>
          </a:prstGeom>
        </p:spPr>
      </p:pic>
    </p:spTree>
    <p:extLst>
      <p:ext uri="{BB962C8B-B14F-4D97-AF65-F5344CB8AC3E}">
        <p14:creationId xmlns:p14="http://schemas.microsoft.com/office/powerpoint/2010/main" val="243523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Academic</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sp>
        <p:nvSpPr>
          <p:cNvPr id="11" name="10 Metin kutusu"/>
          <p:cNvSpPr txBox="1"/>
          <p:nvPr/>
        </p:nvSpPr>
        <p:spPr>
          <a:xfrm>
            <a:off x="2500298" y="1928802"/>
            <a:ext cx="413606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Res.Assist</a:t>
            </a:r>
            <a:r>
              <a:rPr kumimoji="0" lang="tr-TR"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Fatih Huzeyfe ÖZTÜRK</a:t>
            </a:r>
          </a:p>
        </p:txBody>
      </p:sp>
      <p:sp>
        <p:nvSpPr>
          <p:cNvPr id="12" name="11 Metin kutusu"/>
          <p:cNvSpPr txBox="1"/>
          <p:nvPr/>
        </p:nvSpPr>
        <p:spPr>
          <a:xfrm>
            <a:off x="2500298" y="2357430"/>
            <a:ext cx="664370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E-mail: 	</a:t>
            </a:r>
            <a:r>
              <a:rPr kumimoji="0" lang="tr-T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hlinkClick r:id="rId3"/>
              </a:rPr>
              <a:t>fhozturk@karabuk.edu.tr</a:t>
            </a:r>
            <a:r>
              <a:rPr kumimoji="0" lang="tr-T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Phone:  	</a:t>
            </a:r>
            <a:r>
              <a:rPr kumimoji="0" lang="tr-TR"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+90(370)418 9020</a:t>
            </a:r>
            <a:endParaRPr kumimoji="0" lang="tr-T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Address</a:t>
            </a:r>
            <a:r>
              <a:rPr kumimoji="0" lang="tr-TR" sz="1800" b="0" i="0" u="none" strike="noStrike" kern="1200" cap="none" spc="0" normalizeH="0" baseline="0" noProof="0" dirty="0">
                <a:ln>
                  <a:noFill/>
                </a:ln>
                <a:solidFill>
                  <a:prstClr val="black"/>
                </a:solidFill>
                <a:effectLst/>
                <a:uLnTx/>
                <a:uFillTx/>
                <a:latin typeface="Georgia"/>
                <a:ea typeface="+mn-ea"/>
                <a:cs typeface="+mn-cs"/>
              </a:rPr>
              <a:t>:	</a:t>
            </a:r>
            <a:r>
              <a:rPr kumimoji="0" lang="en-US" sz="1800" b="0" i="0" u="none" strike="noStrike" kern="1200" cap="none" spc="0" normalizeH="0" baseline="0" noProof="0" dirty="0" err="1">
                <a:ln>
                  <a:noFill/>
                </a:ln>
                <a:solidFill>
                  <a:prstClr val="black"/>
                </a:solidFill>
                <a:effectLst/>
                <a:uLnTx/>
                <a:uFillTx/>
                <a:latin typeface="Georgia"/>
                <a:ea typeface="+mn-ea"/>
                <a:cs typeface="+mn-cs"/>
              </a:rPr>
              <a:t>Karabuk</a:t>
            </a:r>
            <a:r>
              <a:rPr kumimoji="0" lang="tr-TR" sz="1800" b="0" i="0" u="none" strike="noStrike" kern="1200" cap="none" spc="0" normalizeH="0" baseline="0" noProof="0" dirty="0">
                <a:ln>
                  <a:noFill/>
                </a:ln>
                <a:solidFill>
                  <a:prstClr val="black"/>
                </a:solidFill>
                <a:effectLst/>
                <a:uLnTx/>
                <a:uFillTx/>
                <a:latin typeface="Georgia"/>
                <a:ea typeface="+mn-ea"/>
                <a:cs typeface="+mn-cs"/>
              </a:rPr>
              <a:t> </a:t>
            </a:r>
            <a:r>
              <a:rPr kumimoji="0" lang="en-US" sz="1800" b="0" i="0" u="none" strike="noStrike" kern="1200" cap="none" spc="0" normalizeH="0" baseline="0" noProof="0" dirty="0">
                <a:ln>
                  <a:noFill/>
                </a:ln>
                <a:solidFill>
                  <a:prstClr val="black"/>
                </a:solidFill>
                <a:effectLst/>
                <a:uLnTx/>
                <a:uFillTx/>
                <a:latin typeface="Georgia"/>
                <a:ea typeface="+mn-ea"/>
                <a:cs typeface="+mn-cs"/>
              </a:rPr>
              <a:t>University Technology Faculty Industrial 	Design Engineering Department </a:t>
            </a:r>
            <a:r>
              <a:rPr kumimoji="0" lang="en-US" sz="1800" b="0" i="0" u="none" strike="noStrike" kern="1200" cap="none" spc="0" normalizeH="0" baseline="0" noProof="0" dirty="0" err="1">
                <a:ln>
                  <a:noFill/>
                </a:ln>
                <a:solidFill>
                  <a:prstClr val="black"/>
                </a:solidFill>
                <a:effectLst/>
                <a:uLnTx/>
                <a:uFillTx/>
                <a:latin typeface="Georgia"/>
                <a:ea typeface="+mn-ea"/>
                <a:cs typeface="+mn-cs"/>
              </a:rPr>
              <a:t>Balıklarkayası</a:t>
            </a:r>
            <a:r>
              <a:rPr kumimoji="0" lang="en-US" sz="1800" b="0" i="0" u="none" strike="noStrike" kern="1200" cap="none" spc="0" normalizeH="0" baseline="0" noProof="0" dirty="0">
                <a:ln>
                  <a:noFill/>
                </a:ln>
                <a:solidFill>
                  <a:prstClr val="black"/>
                </a:solidFill>
                <a:effectLst/>
                <a:uLnTx/>
                <a:uFillTx/>
                <a:latin typeface="Georgia"/>
                <a:ea typeface="+mn-ea"/>
                <a:cs typeface="+mn-cs"/>
              </a:rPr>
              <a:t> </a:t>
            </a:r>
            <a:r>
              <a:rPr kumimoji="0" lang="en-US" sz="1800" b="0" i="0" u="none" strike="noStrike" kern="1200" cap="none" spc="0" normalizeH="0" baseline="0" noProof="0" dirty="0" err="1">
                <a:ln>
                  <a:noFill/>
                </a:ln>
                <a:solidFill>
                  <a:prstClr val="black"/>
                </a:solidFill>
                <a:effectLst/>
                <a:uLnTx/>
                <a:uFillTx/>
                <a:latin typeface="Georgia"/>
                <a:ea typeface="+mn-ea"/>
                <a:cs typeface="+mn-cs"/>
              </a:rPr>
              <a:t>Mevkii</a:t>
            </a:r>
            <a:r>
              <a:rPr kumimoji="0" lang="en-US" sz="1800" b="0" i="0" u="none" strike="noStrike" kern="1200" cap="none" spc="0" normalizeH="0" baseline="0" noProof="0" dirty="0">
                <a:ln>
                  <a:noFill/>
                </a:ln>
                <a:solidFill>
                  <a:prstClr val="black"/>
                </a:solidFill>
                <a:effectLst/>
                <a:uLnTx/>
                <a:uFillTx/>
                <a:latin typeface="Georgi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a:ea typeface="+mn-ea"/>
                <a:cs typeface="+mn-cs"/>
              </a:rPr>
              <a:t>	78050 </a:t>
            </a:r>
            <a:r>
              <a:rPr kumimoji="0" lang="en-US" sz="1800" b="0" i="0" u="none" strike="noStrike" kern="1200" cap="none" spc="0" normalizeH="0" baseline="0" noProof="0" dirty="0" err="1">
                <a:ln>
                  <a:noFill/>
                </a:ln>
                <a:solidFill>
                  <a:prstClr val="black"/>
                </a:solidFill>
                <a:effectLst/>
                <a:uLnTx/>
                <a:uFillTx/>
                <a:latin typeface="Georgia"/>
                <a:ea typeface="+mn-ea"/>
                <a:cs typeface="+mn-cs"/>
              </a:rPr>
              <a:t>Merkez</a:t>
            </a:r>
            <a:r>
              <a:rPr kumimoji="0" lang="en-US" sz="1800" b="0" i="0" u="none" strike="noStrike" kern="1200" cap="none" spc="0" normalizeH="0" baseline="0" noProof="0" dirty="0">
                <a:ln>
                  <a:noFill/>
                </a:ln>
                <a:solidFill>
                  <a:prstClr val="black"/>
                </a:solidFill>
                <a:effectLst/>
                <a:uLnTx/>
                <a:uFillTx/>
                <a:latin typeface="Georgia"/>
                <a:ea typeface="+mn-ea"/>
                <a:cs typeface="+mn-cs"/>
              </a:rPr>
              <a:t>/</a:t>
            </a:r>
            <a:r>
              <a:rPr kumimoji="0" lang="en-US" sz="1800" b="0" i="0" u="none" strike="noStrike" kern="1200" cap="none" spc="0" normalizeH="0" baseline="0" noProof="0" dirty="0" err="1">
                <a:ln>
                  <a:noFill/>
                </a:ln>
                <a:solidFill>
                  <a:prstClr val="black"/>
                </a:solidFill>
                <a:effectLst/>
                <a:uLnTx/>
                <a:uFillTx/>
                <a:latin typeface="Georgia"/>
                <a:ea typeface="+mn-ea"/>
                <a:cs typeface="+mn-cs"/>
              </a:rPr>
              <a:t>Karabuk</a:t>
            </a:r>
            <a:r>
              <a:rPr kumimoji="0" lang="tr-TR" sz="1800" b="0" i="0" u="none" strike="noStrike" kern="1200" cap="none" spc="0" normalizeH="0" baseline="0" noProof="0" dirty="0">
                <a:ln>
                  <a:noFill/>
                </a:ln>
                <a:solidFill>
                  <a:prstClr val="black"/>
                </a:solidFill>
                <a:effectLst/>
                <a:uLnTx/>
                <a:uFillTx/>
                <a:latin typeface="Georgia"/>
                <a:ea typeface="+mn-ea"/>
                <a:cs typeface="+mn-cs"/>
              </a:rPr>
              <a:t>/TURKEY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4" name="13 Metin kutusu"/>
          <p:cNvSpPr txBox="1"/>
          <p:nvPr/>
        </p:nvSpPr>
        <p:spPr>
          <a:xfrm>
            <a:off x="857224" y="3827818"/>
            <a:ext cx="77153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Research</a:t>
            </a:r>
            <a:r>
              <a:rPr kumimoji="0" lang="tr-TR" sz="20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tr-TR" sz="20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Interests</a:t>
            </a:r>
            <a:endParaRPr kumimoji="0" lang="tr-TR" sz="20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5" name="14 Metin kutusu"/>
          <p:cNvSpPr txBox="1"/>
          <p:nvPr/>
        </p:nvSpPr>
        <p:spPr>
          <a:xfrm>
            <a:off x="857224" y="4572417"/>
            <a:ext cx="77153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Recent</a:t>
            </a:r>
            <a:r>
              <a:rPr kumimoji="0" lang="tr-TR" sz="20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tr-TR" sz="20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Academic</a:t>
            </a:r>
            <a:r>
              <a:rPr kumimoji="0" lang="tr-TR" sz="20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tr-TR" sz="20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Studies</a:t>
            </a:r>
            <a:endParaRPr kumimoji="0" lang="tr-TR" sz="20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8" name="Picture 2" descr="KARABÜK ÜNİVERSİTESİ LOGO ile ilgili görsel sonucu"/>
          <p:cNvPicPr>
            <a:picLocks noChangeAspect="1" noChangeArrowheads="1"/>
          </p:cNvPicPr>
          <p:nvPr/>
        </p:nvPicPr>
        <p:blipFill>
          <a:blip r:embed="rId4" cstate="print"/>
          <a:srcRect/>
          <a:stretch>
            <a:fillRect/>
          </a:stretch>
        </p:blipFill>
        <p:spPr bwMode="auto">
          <a:xfrm>
            <a:off x="428596" y="642918"/>
            <a:ext cx="824990" cy="928694"/>
          </a:xfrm>
          <a:prstGeom prst="rect">
            <a:avLst/>
          </a:prstGeom>
          <a:noFill/>
        </p:spPr>
      </p:pic>
      <p:pic>
        <p:nvPicPr>
          <p:cNvPr id="9" name="Picture 2" descr="KARABÜK ÜNİVERSİTESİ LOGO ile ilgili görsel sonucu">
            <a:extLst>
              <a:ext uri="{FF2B5EF4-FFF2-40B4-BE49-F238E27FC236}">
                <a16:creationId xmlns:a16="http://schemas.microsoft.com/office/drawing/2014/main" id="{A3583E47-FA9D-46A4-80ED-0FD9D0319D70}"/>
              </a:ext>
            </a:extLst>
          </p:cNvPr>
          <p:cNvPicPr>
            <a:picLocks noChangeAspect="1" noChangeArrowheads="1"/>
          </p:cNvPicPr>
          <p:nvPr/>
        </p:nvPicPr>
        <p:blipFill>
          <a:blip r:embed="rId4" cstate="print"/>
          <a:srcRect/>
          <a:stretch>
            <a:fillRect/>
          </a:stretch>
        </p:blipFill>
        <p:spPr bwMode="auto">
          <a:xfrm>
            <a:off x="428596" y="476672"/>
            <a:ext cx="824990" cy="928694"/>
          </a:xfrm>
          <a:prstGeom prst="rect">
            <a:avLst/>
          </a:prstGeom>
          <a:noFill/>
        </p:spPr>
      </p:pic>
      <p:sp>
        <p:nvSpPr>
          <p:cNvPr id="13" name="13 Metin kutusu">
            <a:extLst>
              <a:ext uri="{FF2B5EF4-FFF2-40B4-BE49-F238E27FC236}">
                <a16:creationId xmlns:a16="http://schemas.microsoft.com/office/drawing/2014/main" id="{6CC48D96-61F0-4B27-8023-CF60B4279D82}"/>
              </a:ext>
            </a:extLst>
          </p:cNvPr>
          <p:cNvSpPr txBox="1"/>
          <p:nvPr/>
        </p:nvSpPr>
        <p:spPr>
          <a:xfrm>
            <a:off x="0" y="4181018"/>
            <a:ext cx="9144000" cy="400110"/>
          </a:xfrm>
          <a:prstGeom prst="rect">
            <a:avLst/>
          </a:prstGeom>
          <a:noFill/>
        </p:spPr>
        <p:txBody>
          <a:bodyPr wrap="square" rtlCol="0">
            <a:spAutoFit/>
          </a:bodyPr>
          <a:lstStyle/>
          <a:p>
            <a:pPr lvl="0" algn="ctr"/>
            <a:r>
              <a:rPr lang="tr-TR" sz="2000" dirty="0" err="1">
                <a:latin typeface="Times New Roman" pitchFamily="18" charset="0"/>
                <a:cs typeface="Times New Roman" pitchFamily="18" charset="0"/>
              </a:rPr>
              <a:t>Structural</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Adhesives</a:t>
            </a:r>
            <a:r>
              <a:rPr lang="tr-TR" sz="2000" dirty="0">
                <a:latin typeface="Times New Roman" pitchFamily="18" charset="0"/>
                <a:cs typeface="Times New Roman" pitchFamily="18" charset="0"/>
              </a:rPr>
              <a:t>.</a:t>
            </a:r>
            <a:r>
              <a:rPr kumimoji="0" lang="tr-TR" sz="20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Finite</a:t>
            </a:r>
            <a:r>
              <a:rPr kumimoji="0" lang="tr-TR"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Element Analysis.</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Mechanics</a:t>
            </a:r>
            <a:endParaRPr kumimoji="0" lang="tr-TR"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6" name="13 Metin kutusu">
            <a:extLst>
              <a:ext uri="{FF2B5EF4-FFF2-40B4-BE49-F238E27FC236}">
                <a16:creationId xmlns:a16="http://schemas.microsoft.com/office/drawing/2014/main" id="{D48FED94-AE83-4714-A899-FB453CBDC0CE}"/>
              </a:ext>
            </a:extLst>
          </p:cNvPr>
          <p:cNvSpPr txBox="1"/>
          <p:nvPr/>
        </p:nvSpPr>
        <p:spPr>
          <a:xfrm>
            <a:off x="0" y="4932457"/>
            <a:ext cx="9144000" cy="1569660"/>
          </a:xfrm>
          <a:prstGeom prst="rect">
            <a:avLst/>
          </a:prstGeom>
          <a:noFill/>
        </p:spPr>
        <p:txBody>
          <a:bodyPr wrap="square" rtlCol="0">
            <a:spAutoFit/>
          </a:bodyPr>
          <a:lstStyle/>
          <a:p>
            <a:pPr marL="285750" lvl="0" indent="-285750" algn="just">
              <a:buFont typeface="Arial" panose="020B0604020202020204" pitchFamily="34" charset="0"/>
              <a:buChar char="•"/>
            </a:pPr>
            <a:r>
              <a:rPr lang="en-US" sz="1600" dirty="0">
                <a:solidFill>
                  <a:prstClr val="black"/>
                </a:solidFill>
                <a:latin typeface="Times New Roman" pitchFamily="18" charset="0"/>
                <a:cs typeface="Times New Roman" pitchFamily="18" charset="0"/>
              </a:rPr>
              <a:t>F. H. ÖZTÜRK, Ö. ÖZ, and K. ÇETİNKAYA, “THREE DIMENSIONAL POWDER AND GRANULA  MIXER PROTOTYPE AND MANUFACTURİNG,” presented at the 3rd International Congress on 3D Printing (Additive Manufacturing)Technologies and Digital Industry 2018, Antalya, 2018.</a:t>
            </a:r>
            <a:endParaRPr lang="tr-TR" sz="1600" dirty="0">
              <a:solidFill>
                <a:prstClr val="black"/>
              </a:solidFill>
              <a:latin typeface="Times New Roman" pitchFamily="18" charset="0"/>
              <a:cs typeface="Times New Roman" pitchFamily="18" charset="0"/>
            </a:endParaRPr>
          </a:p>
          <a:p>
            <a:pPr marL="285750" lvl="0" indent="-285750" algn="just">
              <a:buFont typeface="Arial" panose="020B0604020202020204" pitchFamily="34" charset="0"/>
              <a:buChar char="•"/>
            </a:pPr>
            <a:r>
              <a:rPr lang="tr-TR" sz="1600" dirty="0">
                <a:solidFill>
                  <a:prstClr val="black"/>
                </a:solidFill>
                <a:latin typeface="Times New Roman" pitchFamily="18" charset="0"/>
                <a:cs typeface="Times New Roman" pitchFamily="18" charset="0"/>
              </a:rPr>
              <a:t>Ç. CEBECİ, M. AYDIN, F. H. ÖZTÜRK, U. CAH, </a:t>
            </a:r>
            <a:r>
              <a:rPr lang="tr-TR" sz="1600" dirty="0" err="1">
                <a:solidFill>
                  <a:prstClr val="black"/>
                </a:solidFill>
                <a:latin typeface="Times New Roman" pitchFamily="18" charset="0"/>
                <a:cs typeface="Times New Roman" pitchFamily="18" charset="0"/>
              </a:rPr>
              <a:t>and</a:t>
            </a:r>
            <a:r>
              <a:rPr lang="tr-TR" sz="1600" dirty="0">
                <a:solidFill>
                  <a:prstClr val="black"/>
                </a:solidFill>
                <a:latin typeface="Times New Roman" pitchFamily="18" charset="0"/>
                <a:cs typeface="Times New Roman" pitchFamily="18" charset="0"/>
              </a:rPr>
              <a:t> H. EVLEN, “3B KOMPRESÖRLÜ SERAMİK YAZICI TASARIMI VE PROTOTİP ÜRETİMİ,” </a:t>
            </a:r>
            <a:r>
              <a:rPr lang="tr-TR" sz="1600" dirty="0" err="1">
                <a:solidFill>
                  <a:prstClr val="black"/>
                </a:solidFill>
                <a:latin typeface="Times New Roman" pitchFamily="18" charset="0"/>
                <a:cs typeface="Times New Roman" pitchFamily="18" charset="0"/>
              </a:rPr>
              <a:t>presented</a:t>
            </a:r>
            <a:r>
              <a:rPr lang="tr-TR" sz="1600" dirty="0">
                <a:solidFill>
                  <a:prstClr val="black"/>
                </a:solidFill>
                <a:latin typeface="Times New Roman" pitchFamily="18" charset="0"/>
                <a:cs typeface="Times New Roman" pitchFamily="18" charset="0"/>
              </a:rPr>
              <a:t> at </a:t>
            </a:r>
            <a:r>
              <a:rPr lang="tr-TR" sz="1600" dirty="0" err="1">
                <a:solidFill>
                  <a:prstClr val="black"/>
                </a:solidFill>
                <a:latin typeface="Times New Roman" pitchFamily="18" charset="0"/>
                <a:cs typeface="Times New Roman" pitchFamily="18" charset="0"/>
              </a:rPr>
              <a:t>the</a:t>
            </a:r>
            <a:r>
              <a:rPr lang="tr-TR" sz="1600" dirty="0">
                <a:solidFill>
                  <a:prstClr val="black"/>
                </a:solidFill>
                <a:latin typeface="Times New Roman" pitchFamily="18" charset="0"/>
                <a:cs typeface="Times New Roman" pitchFamily="18" charset="0"/>
              </a:rPr>
              <a:t> 2nd INTERNATIONAL SYMPOSIUM ON 3D PRINTING TECHNOLOGIES , 2017.</a:t>
            </a:r>
            <a:endParaRPr kumimoji="0" lang="tr-TR"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2050" name="Picture 2" descr="http://teknoloji.karabuk.edu.tr/yuklenen/resimler/126116201940234.jpg">
            <a:extLst>
              <a:ext uri="{FF2B5EF4-FFF2-40B4-BE49-F238E27FC236}">
                <a16:creationId xmlns:a16="http://schemas.microsoft.com/office/drawing/2014/main" id="{095FB79A-0C77-45F1-9C40-491DC3C7B5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762" y="2034086"/>
            <a:ext cx="1178560" cy="143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934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Content Placeholder 2"/>
          <p:cNvSpPr>
            <a:spLocks noGrp="1"/>
          </p:cNvSpPr>
          <p:nvPr>
            <p:ph idx="1"/>
          </p:nvPr>
        </p:nvSpPr>
        <p:spPr>
          <a:xfrm>
            <a:off x="457200" y="2249424"/>
            <a:ext cx="8229600" cy="4325112"/>
          </a:xfrm>
        </p:spPr>
        <p:txBody>
          <a:bodyPr>
            <a:normAutofit/>
          </a:bodyPr>
          <a:lstStyle/>
          <a:p>
            <a:r>
              <a:rPr lang="tr-TR" dirty="0" err="1"/>
              <a:t>Laboratories</a:t>
            </a:r>
            <a:endParaRPr lang="tr-TR" dirty="0"/>
          </a:p>
          <a:p>
            <a:endParaRPr lang="tr-TR" dirty="0"/>
          </a:p>
          <a:p>
            <a:r>
              <a:rPr lang="tr-TR" dirty="0"/>
              <a:t>Basic Operations </a:t>
            </a:r>
            <a:r>
              <a:rPr lang="tr-TR" dirty="0" err="1"/>
              <a:t>Lab</a:t>
            </a:r>
            <a:r>
              <a:rPr lang="tr-TR" dirty="0"/>
              <a:t>.</a:t>
            </a:r>
          </a:p>
          <a:p>
            <a:r>
              <a:rPr lang="tr-TR" dirty="0" err="1"/>
              <a:t>Polymer</a:t>
            </a:r>
            <a:r>
              <a:rPr lang="tr-TR" dirty="0"/>
              <a:t> Development </a:t>
            </a:r>
            <a:r>
              <a:rPr lang="tr-TR" dirty="0" err="1"/>
              <a:t>Lab</a:t>
            </a:r>
            <a:r>
              <a:rPr lang="tr-TR" dirty="0"/>
              <a:t>.</a:t>
            </a:r>
          </a:p>
          <a:p>
            <a:r>
              <a:rPr lang="tr-TR" dirty="0"/>
              <a:t>Product Development </a:t>
            </a:r>
            <a:r>
              <a:rPr lang="tr-TR" dirty="0" err="1"/>
              <a:t>Lab</a:t>
            </a:r>
            <a:r>
              <a:rPr lang="tr-TR" dirty="0"/>
              <a:t>.</a:t>
            </a:r>
          </a:p>
          <a:p>
            <a:r>
              <a:rPr lang="tr-TR" dirty="0"/>
              <a:t>3D Printer </a:t>
            </a:r>
            <a:r>
              <a:rPr lang="tr-TR" dirty="0" err="1"/>
              <a:t>Lab</a:t>
            </a:r>
            <a:r>
              <a:rPr lang="tr-TR" dirty="0"/>
              <a:t>.</a:t>
            </a:r>
          </a:p>
          <a:p>
            <a:r>
              <a:rPr lang="tr-TR" dirty="0" err="1"/>
              <a:t>Measuring</a:t>
            </a:r>
            <a:r>
              <a:rPr lang="tr-TR" dirty="0"/>
              <a:t> </a:t>
            </a:r>
            <a:r>
              <a:rPr lang="tr-TR" dirty="0" err="1"/>
              <a:t>Lab</a:t>
            </a:r>
            <a:r>
              <a:rPr lang="tr-TR" dirty="0"/>
              <a:t>.</a:t>
            </a:r>
          </a:p>
          <a:p>
            <a:r>
              <a:rPr lang="tr-TR" dirty="0"/>
              <a:t>CAD/CAM </a:t>
            </a:r>
            <a:r>
              <a:rPr lang="tr-TR" dirty="0" err="1"/>
              <a:t>Lab</a:t>
            </a:r>
            <a:r>
              <a:rPr lang="tr-TR" dirty="0"/>
              <a:t>.</a:t>
            </a:r>
          </a:p>
          <a:p>
            <a:endParaRPr lang="tr-TR" dirty="0"/>
          </a:p>
          <a:p>
            <a:endParaRPr lang="tr-TR" dirty="0"/>
          </a:p>
          <a:p>
            <a:endParaRPr lang="tr-TR" dirty="0"/>
          </a:p>
          <a:p>
            <a:pPr marL="82296" indent="0">
              <a:buNone/>
            </a:pPr>
            <a:endParaRPr lang="tr-TR" dirty="0"/>
          </a:p>
          <a:p>
            <a:endParaRPr lang="tr-TR" dirty="0"/>
          </a:p>
          <a:p>
            <a:endParaRPr lang="tr-TR" dirty="0"/>
          </a:p>
        </p:txBody>
      </p:sp>
      <p:pic>
        <p:nvPicPr>
          <p:cNvPr id="4" name="Picture 2" descr="KARABÜK ÜNİVERSİTESİ LOGO ile ilgili görsel sonucu">
            <a:extLst>
              <a:ext uri="{FF2B5EF4-FFF2-40B4-BE49-F238E27FC236}">
                <a16:creationId xmlns:a16="http://schemas.microsoft.com/office/drawing/2014/main" id="{01D07EE6-5B41-4872-BA24-67811AECFAF3}"/>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192933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Content Placeholder 2"/>
          <p:cNvSpPr>
            <a:spLocks noGrp="1"/>
          </p:cNvSpPr>
          <p:nvPr>
            <p:ph idx="1"/>
          </p:nvPr>
        </p:nvSpPr>
        <p:spPr>
          <a:xfrm>
            <a:off x="457200" y="2249424"/>
            <a:ext cx="8229600" cy="626704"/>
          </a:xfrm>
        </p:spPr>
        <p:txBody>
          <a:bodyPr/>
          <a:lstStyle/>
          <a:p>
            <a:r>
              <a:rPr lang="tr-TR" dirty="0"/>
              <a:t>Basic Operations </a:t>
            </a:r>
            <a:r>
              <a:rPr lang="tr-TR" dirty="0" err="1"/>
              <a:t>Lab</a:t>
            </a:r>
            <a:r>
              <a:rPr lang="tr-TR" dirty="0"/>
              <a:t>.</a:t>
            </a:r>
          </a:p>
        </p:txBody>
      </p:sp>
      <p:pic>
        <p:nvPicPr>
          <p:cNvPr id="4" name="Picture 2" descr="KARABÜK ÜNİVERSİTESİ LOGO ile ilgili görsel sonucu">
            <a:extLst>
              <a:ext uri="{FF2B5EF4-FFF2-40B4-BE49-F238E27FC236}">
                <a16:creationId xmlns:a16="http://schemas.microsoft.com/office/drawing/2014/main" id="{01D07EE6-5B41-4872-BA24-67811AECFAF3}"/>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pic>
        <p:nvPicPr>
          <p:cNvPr id="2053" name="Picture 5" descr="http://lab.karabuk.edu.tr/cihazResim/F%C4%B1r%C4%B1n.jpg">
            <a:extLst>
              <a:ext uri="{FF2B5EF4-FFF2-40B4-BE49-F238E27FC236}">
                <a16:creationId xmlns:a16="http://schemas.microsoft.com/office/drawing/2014/main" id="{9E9D0E5B-486C-4B7E-B9B7-C8F14D662B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875" y="2882403"/>
            <a:ext cx="2649879" cy="18533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lab.karabuk.edu.tr/cihazResim/F%C4%B1r%C4%B1n_2.jpg">
            <a:extLst>
              <a:ext uri="{FF2B5EF4-FFF2-40B4-BE49-F238E27FC236}">
                <a16:creationId xmlns:a16="http://schemas.microsoft.com/office/drawing/2014/main" id="{83D71D45-C280-450B-B986-977B860FD47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3119690"/>
            <a:ext cx="2857349" cy="323219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lab.karabuk.edu.tr/cihazResim/Vakum_Kar%C4%B1st%C4%B1r%C4%B1c%C4%B1.jpg">
            <a:extLst>
              <a:ext uri="{FF2B5EF4-FFF2-40B4-BE49-F238E27FC236}">
                <a16:creationId xmlns:a16="http://schemas.microsoft.com/office/drawing/2014/main" id="{C9D4DB39-507B-4ACA-809B-DF26CCCCD1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871" y="4941168"/>
            <a:ext cx="2652883" cy="185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953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Content Placeholder 2"/>
          <p:cNvSpPr>
            <a:spLocks noGrp="1"/>
          </p:cNvSpPr>
          <p:nvPr>
            <p:ph idx="1"/>
          </p:nvPr>
        </p:nvSpPr>
        <p:spPr>
          <a:xfrm>
            <a:off x="457200" y="2249424"/>
            <a:ext cx="8229600" cy="626704"/>
          </a:xfrm>
        </p:spPr>
        <p:txBody>
          <a:bodyPr/>
          <a:lstStyle/>
          <a:p>
            <a:r>
              <a:rPr lang="tr-TR" dirty="0" err="1"/>
              <a:t>Polymer</a:t>
            </a:r>
            <a:r>
              <a:rPr lang="tr-TR" dirty="0"/>
              <a:t> Development </a:t>
            </a:r>
            <a:r>
              <a:rPr lang="tr-TR" dirty="0" err="1"/>
              <a:t>Lab</a:t>
            </a:r>
            <a:r>
              <a:rPr lang="tr-TR" dirty="0"/>
              <a:t>.</a:t>
            </a:r>
          </a:p>
        </p:txBody>
      </p:sp>
      <p:pic>
        <p:nvPicPr>
          <p:cNvPr id="4" name="Picture 2" descr="KARABÜK ÜNİVERSİTESİ LOGO ile ilgili görsel sonucu">
            <a:extLst>
              <a:ext uri="{FF2B5EF4-FFF2-40B4-BE49-F238E27FC236}">
                <a16:creationId xmlns:a16="http://schemas.microsoft.com/office/drawing/2014/main" id="{01D07EE6-5B41-4872-BA24-67811AECFAF3}"/>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pic>
        <p:nvPicPr>
          <p:cNvPr id="3076" name="Picture 4" descr="http://lab.karabuk.edu.tr/cihazResim/Cift_Vidal%C4%B1_Extruder.jpg">
            <a:extLst>
              <a:ext uri="{FF2B5EF4-FFF2-40B4-BE49-F238E27FC236}">
                <a16:creationId xmlns:a16="http://schemas.microsoft.com/office/drawing/2014/main" id="{3D23428B-C2AF-4F86-9097-53894A937B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568" y="2967620"/>
            <a:ext cx="7620863" cy="338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121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Content Placeholder 2"/>
          <p:cNvSpPr>
            <a:spLocks noGrp="1"/>
          </p:cNvSpPr>
          <p:nvPr>
            <p:ph idx="1"/>
          </p:nvPr>
        </p:nvSpPr>
        <p:spPr>
          <a:xfrm>
            <a:off x="457200" y="2060848"/>
            <a:ext cx="8229600" cy="626704"/>
          </a:xfrm>
        </p:spPr>
        <p:txBody>
          <a:bodyPr/>
          <a:lstStyle/>
          <a:p>
            <a:r>
              <a:rPr lang="tr-TR" dirty="0"/>
              <a:t>Product Development </a:t>
            </a:r>
            <a:r>
              <a:rPr lang="tr-TR" dirty="0" err="1"/>
              <a:t>Lab</a:t>
            </a:r>
            <a:r>
              <a:rPr lang="tr-TR" dirty="0"/>
              <a:t>.</a:t>
            </a:r>
          </a:p>
          <a:p>
            <a:endParaRPr lang="tr-TR" dirty="0"/>
          </a:p>
        </p:txBody>
      </p:sp>
      <p:pic>
        <p:nvPicPr>
          <p:cNvPr id="4" name="Picture 2" descr="KARABÜK ÜNİVERSİTESİ LOGO ile ilgili görsel sonucu">
            <a:extLst>
              <a:ext uri="{FF2B5EF4-FFF2-40B4-BE49-F238E27FC236}">
                <a16:creationId xmlns:a16="http://schemas.microsoft.com/office/drawing/2014/main" id="{01D07EE6-5B41-4872-BA24-67811AECFAF3}"/>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pic>
        <p:nvPicPr>
          <p:cNvPr id="6" name="Resim 5">
            <a:extLst>
              <a:ext uri="{FF2B5EF4-FFF2-40B4-BE49-F238E27FC236}">
                <a16:creationId xmlns:a16="http://schemas.microsoft.com/office/drawing/2014/main" id="{5E9BC2DD-13C3-4BE1-A609-E12F8209D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564" y="2564904"/>
            <a:ext cx="4424532" cy="1944216"/>
          </a:xfrm>
          <a:prstGeom prst="rect">
            <a:avLst/>
          </a:prstGeom>
        </p:spPr>
      </p:pic>
      <p:pic>
        <p:nvPicPr>
          <p:cNvPr id="8" name="Resim 7">
            <a:extLst>
              <a:ext uri="{FF2B5EF4-FFF2-40B4-BE49-F238E27FC236}">
                <a16:creationId xmlns:a16="http://schemas.microsoft.com/office/drawing/2014/main" id="{40525652-0959-457F-9163-25E6ED785D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611" y="4574531"/>
            <a:ext cx="4424532" cy="2212266"/>
          </a:xfrm>
          <a:prstGeom prst="rect">
            <a:avLst/>
          </a:prstGeom>
        </p:spPr>
      </p:pic>
      <p:pic>
        <p:nvPicPr>
          <p:cNvPr id="10" name="Resim 9">
            <a:extLst>
              <a:ext uri="{FF2B5EF4-FFF2-40B4-BE49-F238E27FC236}">
                <a16:creationId xmlns:a16="http://schemas.microsoft.com/office/drawing/2014/main" id="{AC85883C-52B6-414A-A5AF-EAA0C684A01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450" r="27163"/>
          <a:stretch/>
        </p:blipFill>
        <p:spPr>
          <a:xfrm>
            <a:off x="5292080" y="2552445"/>
            <a:ext cx="3118176" cy="3222104"/>
          </a:xfrm>
          <a:prstGeom prst="rect">
            <a:avLst/>
          </a:prstGeom>
        </p:spPr>
      </p:pic>
    </p:spTree>
    <p:extLst>
      <p:ext uri="{BB962C8B-B14F-4D97-AF65-F5344CB8AC3E}">
        <p14:creationId xmlns:p14="http://schemas.microsoft.com/office/powerpoint/2010/main" val="626669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Content Placeholder 2"/>
          <p:cNvSpPr>
            <a:spLocks noGrp="1"/>
          </p:cNvSpPr>
          <p:nvPr>
            <p:ph idx="1"/>
          </p:nvPr>
        </p:nvSpPr>
        <p:spPr>
          <a:xfrm>
            <a:off x="457200" y="2249424"/>
            <a:ext cx="8229600" cy="626704"/>
          </a:xfrm>
        </p:spPr>
        <p:txBody>
          <a:bodyPr/>
          <a:lstStyle/>
          <a:p>
            <a:r>
              <a:rPr lang="tr-TR" dirty="0"/>
              <a:t>3D Printer </a:t>
            </a:r>
            <a:r>
              <a:rPr lang="tr-TR" dirty="0" err="1"/>
              <a:t>Lab</a:t>
            </a:r>
            <a:r>
              <a:rPr lang="tr-TR" dirty="0"/>
              <a:t>.</a:t>
            </a:r>
          </a:p>
        </p:txBody>
      </p:sp>
      <p:pic>
        <p:nvPicPr>
          <p:cNvPr id="4" name="Picture 2" descr="KARABÜK ÜNİVERSİTESİ LOGO ile ilgili görsel sonucu">
            <a:extLst>
              <a:ext uri="{FF2B5EF4-FFF2-40B4-BE49-F238E27FC236}">
                <a16:creationId xmlns:a16="http://schemas.microsoft.com/office/drawing/2014/main" id="{01D07EE6-5B41-4872-BA24-67811AECFAF3}"/>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pic>
        <p:nvPicPr>
          <p:cNvPr id="5" name="Resim 4" descr="iç mekan, yer, duvar, oda içeren bir resim&#10;&#10;Çok yüksek güvenilirlikle oluşturulmuş açıklama">
            <a:extLst>
              <a:ext uri="{FF2B5EF4-FFF2-40B4-BE49-F238E27FC236}">
                <a16:creationId xmlns:a16="http://schemas.microsoft.com/office/drawing/2014/main" id="{0B0C48BD-13F9-4706-896F-1B2F4B50AE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091" y="2876128"/>
            <a:ext cx="3290344" cy="1850912"/>
          </a:xfrm>
          <a:prstGeom prst="rect">
            <a:avLst/>
          </a:prstGeom>
        </p:spPr>
      </p:pic>
      <p:pic>
        <p:nvPicPr>
          <p:cNvPr id="6" name="Resim 5" descr="iç mekan, duvar, yer, pencere içeren bir resim&#10;&#10;Çok yüksek güvenilirlikle oluşturulmuş açıklama">
            <a:extLst>
              <a:ext uri="{FF2B5EF4-FFF2-40B4-BE49-F238E27FC236}">
                <a16:creationId xmlns:a16="http://schemas.microsoft.com/office/drawing/2014/main" id="{A6DFF92C-A883-449F-B729-3C3725A77F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3945" y="2876128"/>
            <a:ext cx="3290344" cy="1850912"/>
          </a:xfrm>
          <a:prstGeom prst="rect">
            <a:avLst/>
          </a:prstGeom>
        </p:spPr>
      </p:pic>
      <p:pic>
        <p:nvPicPr>
          <p:cNvPr id="7" name="Resim 6" descr="iç mekan, yer, pencere, tablo içeren bir resim&#10;&#10;Çok yüksek güvenilirlikle oluşturulmuş açıklama">
            <a:extLst>
              <a:ext uri="{FF2B5EF4-FFF2-40B4-BE49-F238E27FC236}">
                <a16:creationId xmlns:a16="http://schemas.microsoft.com/office/drawing/2014/main" id="{589A6F6F-D039-484E-976A-3E1A7164679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767" t="19046" r="27170" b="24897"/>
          <a:stretch/>
        </p:blipFill>
        <p:spPr>
          <a:xfrm>
            <a:off x="2771800" y="4919501"/>
            <a:ext cx="3355115" cy="1921418"/>
          </a:xfrm>
          <a:prstGeom prst="rect">
            <a:avLst/>
          </a:prstGeom>
        </p:spPr>
      </p:pic>
    </p:spTree>
    <p:extLst>
      <p:ext uri="{BB962C8B-B14F-4D97-AF65-F5344CB8AC3E}">
        <p14:creationId xmlns:p14="http://schemas.microsoft.com/office/powerpoint/2010/main" val="329263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Content Placeholder 2"/>
          <p:cNvSpPr>
            <a:spLocks noGrp="1"/>
          </p:cNvSpPr>
          <p:nvPr>
            <p:ph idx="1"/>
          </p:nvPr>
        </p:nvSpPr>
        <p:spPr>
          <a:xfrm>
            <a:off x="457200" y="2249424"/>
            <a:ext cx="8229600" cy="626704"/>
          </a:xfrm>
        </p:spPr>
        <p:txBody>
          <a:bodyPr/>
          <a:lstStyle/>
          <a:p>
            <a:r>
              <a:rPr lang="tr-TR" dirty="0" err="1"/>
              <a:t>Measuring</a:t>
            </a:r>
            <a:r>
              <a:rPr lang="tr-TR" dirty="0"/>
              <a:t> </a:t>
            </a:r>
            <a:r>
              <a:rPr lang="tr-TR" dirty="0" err="1"/>
              <a:t>Lab</a:t>
            </a:r>
            <a:r>
              <a:rPr lang="tr-TR" dirty="0"/>
              <a:t>.</a:t>
            </a:r>
          </a:p>
        </p:txBody>
      </p:sp>
      <p:pic>
        <p:nvPicPr>
          <p:cNvPr id="4" name="Picture 2" descr="KARABÜK ÜNİVERSİTESİ LOGO ile ilgili görsel sonucu">
            <a:extLst>
              <a:ext uri="{FF2B5EF4-FFF2-40B4-BE49-F238E27FC236}">
                <a16:creationId xmlns:a16="http://schemas.microsoft.com/office/drawing/2014/main" id="{01D07EE6-5B41-4872-BA24-67811AECFAF3}"/>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pic>
        <p:nvPicPr>
          <p:cNvPr id="3074" name="Picture 2" descr="http://superel.com.tr/prod/20135132040.jpg">
            <a:extLst>
              <a:ext uri="{FF2B5EF4-FFF2-40B4-BE49-F238E27FC236}">
                <a16:creationId xmlns:a16="http://schemas.microsoft.com/office/drawing/2014/main" id="{6EC67C0C-6EEE-424A-BB79-1E8CCF5F7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950806"/>
            <a:ext cx="3312368" cy="276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118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Content Placeholder 2"/>
          <p:cNvSpPr>
            <a:spLocks noGrp="1"/>
          </p:cNvSpPr>
          <p:nvPr>
            <p:ph idx="1"/>
          </p:nvPr>
        </p:nvSpPr>
        <p:spPr>
          <a:xfrm>
            <a:off x="457200" y="2249424"/>
            <a:ext cx="8229600" cy="626704"/>
          </a:xfrm>
        </p:spPr>
        <p:txBody>
          <a:bodyPr/>
          <a:lstStyle/>
          <a:p>
            <a:r>
              <a:rPr lang="tr-TR" dirty="0"/>
              <a:t>CAD/CAM </a:t>
            </a:r>
            <a:r>
              <a:rPr lang="tr-TR" dirty="0" err="1"/>
              <a:t>Lab</a:t>
            </a:r>
            <a:r>
              <a:rPr lang="tr-TR" dirty="0"/>
              <a:t>.</a:t>
            </a:r>
          </a:p>
        </p:txBody>
      </p:sp>
      <p:pic>
        <p:nvPicPr>
          <p:cNvPr id="4" name="Picture 2" descr="KARABÜK ÜNİVERSİTESİ LOGO ile ilgili görsel sonucu">
            <a:extLst>
              <a:ext uri="{FF2B5EF4-FFF2-40B4-BE49-F238E27FC236}">
                <a16:creationId xmlns:a16="http://schemas.microsoft.com/office/drawing/2014/main" id="{01D07EE6-5B41-4872-BA24-67811AECFAF3}"/>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pic>
        <p:nvPicPr>
          <p:cNvPr id="5" name="3 Resim" descr="19.jpg">
            <a:extLst>
              <a:ext uri="{FF2B5EF4-FFF2-40B4-BE49-F238E27FC236}">
                <a16:creationId xmlns:a16="http://schemas.microsoft.com/office/drawing/2014/main" id="{B52D2CCF-FC8F-4D29-935A-C0B43AD76CF8}"/>
              </a:ext>
            </a:extLst>
          </p:cNvPr>
          <p:cNvPicPr>
            <a:picLocks noChangeAspect="1"/>
          </p:cNvPicPr>
          <p:nvPr/>
        </p:nvPicPr>
        <p:blipFill>
          <a:blip r:embed="rId4" cstate="print"/>
          <a:stretch>
            <a:fillRect/>
          </a:stretch>
        </p:blipFill>
        <p:spPr>
          <a:xfrm>
            <a:off x="1775362" y="2849390"/>
            <a:ext cx="5593275" cy="3728850"/>
          </a:xfrm>
          <a:prstGeom prst="rect">
            <a:avLst/>
          </a:prstGeom>
        </p:spPr>
      </p:pic>
    </p:spTree>
    <p:extLst>
      <p:ext uri="{BB962C8B-B14F-4D97-AF65-F5344CB8AC3E}">
        <p14:creationId xmlns:p14="http://schemas.microsoft.com/office/powerpoint/2010/main" val="58828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Content Placeholder 2"/>
          <p:cNvSpPr>
            <a:spLocks noGrp="1"/>
          </p:cNvSpPr>
          <p:nvPr>
            <p:ph idx="1"/>
          </p:nvPr>
        </p:nvSpPr>
        <p:spPr>
          <a:xfrm>
            <a:off x="539552" y="2209800"/>
            <a:ext cx="8229600" cy="4325112"/>
          </a:xfrm>
        </p:spPr>
        <p:txBody>
          <a:bodyPr>
            <a:normAutofit/>
          </a:bodyPr>
          <a:lstStyle/>
          <a:p>
            <a:pPr algn="just"/>
            <a:r>
              <a:rPr lang="tr-TR" sz="3200" kern="1200" dirty="0" err="1">
                <a:solidFill>
                  <a:schemeClr val="tx1"/>
                </a:solidFill>
                <a:latin typeface="+mn-lt"/>
                <a:ea typeface="+mn-ea"/>
                <a:cs typeface="+mn-cs"/>
              </a:rPr>
              <a:t>Mission</a:t>
            </a:r>
            <a:endParaRPr lang="tr-TR" sz="3200" kern="1200" dirty="0">
              <a:solidFill>
                <a:schemeClr val="tx1"/>
              </a:solidFill>
              <a:latin typeface="+mn-lt"/>
              <a:ea typeface="+mn-ea"/>
              <a:cs typeface="+mn-cs"/>
            </a:endParaRPr>
          </a:p>
          <a:p>
            <a:pPr marL="109728" indent="0" algn="just">
              <a:buNone/>
            </a:pPr>
            <a:r>
              <a:rPr lang="tr-TR" dirty="0" err="1"/>
              <a:t>To</a:t>
            </a:r>
            <a:r>
              <a:rPr lang="tr-TR" dirty="0"/>
              <a:t> </a:t>
            </a:r>
            <a:r>
              <a:rPr lang="tr-TR" dirty="0" err="1"/>
              <a:t>educate</a:t>
            </a:r>
            <a:r>
              <a:rPr lang="tr-TR" dirty="0"/>
              <a:t> </a:t>
            </a:r>
            <a:r>
              <a:rPr lang="tr-TR" dirty="0" err="1"/>
              <a:t>engineers</a:t>
            </a:r>
            <a:r>
              <a:rPr lang="tr-TR" dirty="0"/>
              <a:t> </a:t>
            </a:r>
            <a:r>
              <a:rPr lang="tr-TR" dirty="0" err="1"/>
              <a:t>who</a:t>
            </a:r>
            <a:r>
              <a:rPr lang="tr-TR" dirty="0"/>
              <a:t> can </a:t>
            </a:r>
            <a:r>
              <a:rPr lang="tr-TR" dirty="0" err="1"/>
              <a:t>apply</a:t>
            </a:r>
            <a:r>
              <a:rPr lang="tr-TR" dirty="0"/>
              <a:t> </a:t>
            </a:r>
            <a:r>
              <a:rPr lang="tr-TR" dirty="0" err="1"/>
              <a:t>the</a:t>
            </a:r>
            <a:r>
              <a:rPr lang="tr-TR" dirty="0"/>
              <a:t> </a:t>
            </a:r>
            <a:r>
              <a:rPr lang="tr-TR" dirty="0" err="1"/>
              <a:t>theoretical</a:t>
            </a:r>
            <a:r>
              <a:rPr lang="tr-TR" dirty="0"/>
              <a:t>  </a:t>
            </a:r>
            <a:r>
              <a:rPr lang="tr-TR" dirty="0" err="1"/>
              <a:t>design</a:t>
            </a:r>
            <a:r>
              <a:rPr lang="tr-TR" dirty="0"/>
              <a:t> </a:t>
            </a:r>
            <a:r>
              <a:rPr lang="tr-TR" dirty="0" err="1"/>
              <a:t>skills</a:t>
            </a:r>
            <a:r>
              <a:rPr lang="tr-TR" dirty="0"/>
              <a:t> </a:t>
            </a:r>
            <a:r>
              <a:rPr lang="tr-TR" dirty="0" err="1"/>
              <a:t>to</a:t>
            </a:r>
            <a:r>
              <a:rPr lang="tr-TR" dirty="0"/>
              <a:t> </a:t>
            </a:r>
            <a:r>
              <a:rPr lang="tr-TR" dirty="0" err="1"/>
              <a:t>the</a:t>
            </a:r>
            <a:r>
              <a:rPr lang="tr-TR" dirty="0"/>
              <a:t> </a:t>
            </a:r>
            <a:r>
              <a:rPr lang="tr-TR" dirty="0" err="1"/>
              <a:t>engineering</a:t>
            </a:r>
            <a:r>
              <a:rPr lang="tr-TR" dirty="0"/>
              <a:t> </a:t>
            </a:r>
            <a:r>
              <a:rPr lang="tr-TR" dirty="0" err="1"/>
              <a:t>problems</a:t>
            </a:r>
            <a:r>
              <a:rPr lang="tr-TR" dirty="0"/>
              <a:t>, </a:t>
            </a:r>
            <a:r>
              <a:rPr lang="tr-TR" dirty="0" err="1"/>
              <a:t>use</a:t>
            </a:r>
            <a:r>
              <a:rPr lang="tr-TR" dirty="0"/>
              <a:t> software in </a:t>
            </a:r>
            <a:r>
              <a:rPr lang="tr-TR" dirty="0" err="1"/>
              <a:t>design</a:t>
            </a:r>
            <a:r>
              <a:rPr lang="tr-TR" dirty="0"/>
              <a:t> </a:t>
            </a:r>
            <a:r>
              <a:rPr lang="tr-TR" dirty="0" err="1"/>
              <a:t>applications</a:t>
            </a:r>
            <a:r>
              <a:rPr lang="tr-TR" dirty="0"/>
              <a:t>, </a:t>
            </a:r>
            <a:r>
              <a:rPr lang="tr-TR" dirty="0" err="1"/>
              <a:t>produce</a:t>
            </a:r>
            <a:r>
              <a:rPr lang="tr-TR" dirty="0"/>
              <a:t> </a:t>
            </a:r>
            <a:r>
              <a:rPr lang="tr-TR" dirty="0" err="1"/>
              <a:t>industrial</a:t>
            </a:r>
            <a:r>
              <a:rPr lang="tr-TR" dirty="0"/>
              <a:t> </a:t>
            </a:r>
            <a:r>
              <a:rPr lang="tr-TR" dirty="0" err="1"/>
              <a:t>solutions</a:t>
            </a:r>
            <a:r>
              <a:rPr lang="tr-TR" dirty="0"/>
              <a:t>, be </a:t>
            </a:r>
            <a:r>
              <a:rPr lang="tr-TR" dirty="0" err="1"/>
              <a:t>the</a:t>
            </a:r>
            <a:r>
              <a:rPr lang="tr-TR" dirty="0"/>
              <a:t> </a:t>
            </a:r>
            <a:r>
              <a:rPr lang="tr-TR" dirty="0" err="1"/>
              <a:t>team</a:t>
            </a:r>
            <a:r>
              <a:rPr lang="tr-TR" dirty="0"/>
              <a:t> </a:t>
            </a:r>
            <a:r>
              <a:rPr lang="tr-TR" dirty="0" err="1"/>
              <a:t>leader</a:t>
            </a:r>
            <a:r>
              <a:rPr lang="tr-TR" dirty="0"/>
              <a:t>, </a:t>
            </a:r>
            <a:r>
              <a:rPr lang="tr-TR" dirty="0" err="1"/>
              <a:t>have</a:t>
            </a:r>
            <a:r>
              <a:rPr lang="tr-TR" dirty="0"/>
              <a:t> </a:t>
            </a:r>
            <a:r>
              <a:rPr lang="tr-TR" dirty="0" err="1"/>
              <a:t>high</a:t>
            </a:r>
            <a:r>
              <a:rPr lang="tr-TR" dirty="0"/>
              <a:t> self-</a:t>
            </a:r>
            <a:r>
              <a:rPr lang="tr-TR" dirty="0" err="1"/>
              <a:t>confidence</a:t>
            </a:r>
            <a:r>
              <a:rPr lang="tr-TR" dirty="0"/>
              <a:t>, </a:t>
            </a:r>
            <a:r>
              <a:rPr lang="tr-TR" dirty="0" err="1"/>
              <a:t>take</a:t>
            </a:r>
            <a:r>
              <a:rPr lang="tr-TR" dirty="0"/>
              <a:t> </a:t>
            </a:r>
            <a:r>
              <a:rPr lang="tr-TR" dirty="0" err="1"/>
              <a:t>responsibility</a:t>
            </a:r>
            <a:r>
              <a:rPr lang="tr-TR" dirty="0"/>
              <a:t>.</a:t>
            </a:r>
            <a:endParaRPr lang="en-GB" dirty="0"/>
          </a:p>
        </p:txBody>
      </p:sp>
      <p:pic>
        <p:nvPicPr>
          <p:cNvPr id="5" name="Picture 2" descr="KARABÜK ÜNİVERSİTESİ LOGO ile ilgili görsel sonucu">
            <a:extLst>
              <a:ext uri="{FF2B5EF4-FFF2-40B4-BE49-F238E27FC236}">
                <a16:creationId xmlns:a16="http://schemas.microsoft.com/office/drawing/2014/main" id="{DA325353-0D86-43D5-A92E-ABEE84A86E00}"/>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1424131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normAutofit/>
          </a:bodyPr>
          <a:lstStyle/>
          <a:p>
            <a:pPr algn="ctr"/>
            <a:r>
              <a:rPr lang="tr-TR" dirty="0" err="1">
                <a:latin typeface="Times New Roman" pitchFamily="18" charset="0"/>
                <a:cs typeface="Times New Roman" pitchFamily="18" charset="0"/>
              </a:rPr>
              <a:t>Projects</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a:xfrm>
            <a:off x="457200" y="1857364"/>
            <a:ext cx="8229600" cy="4717172"/>
          </a:xfrm>
        </p:spPr>
        <p:txBody>
          <a:bodyPr/>
          <a:lstStyle/>
          <a:p>
            <a:pPr>
              <a:buClr>
                <a:schemeClr val="tx2"/>
              </a:buClr>
            </a:pPr>
            <a:r>
              <a:rPr lang="tr-TR" dirty="0">
                <a:latin typeface="Times New Roman" pitchFamily="18" charset="0"/>
                <a:cs typeface="Times New Roman" pitchFamily="18" charset="0"/>
              </a:rPr>
              <a:t>Design </a:t>
            </a:r>
            <a:r>
              <a:rPr lang="tr-TR" dirty="0" err="1">
                <a:latin typeface="Times New Roman" pitchFamily="18" charset="0"/>
                <a:cs typeface="Times New Roman" pitchFamily="18" charset="0"/>
              </a:rPr>
              <a:t>and</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Production</a:t>
            </a:r>
            <a:r>
              <a:rPr lang="tr-TR" dirty="0">
                <a:latin typeface="Times New Roman" pitchFamily="18" charset="0"/>
                <a:cs typeface="Times New Roman" pitchFamily="18" charset="0"/>
              </a:rPr>
              <a:t> of Metal </a:t>
            </a:r>
            <a:r>
              <a:rPr lang="tr-TR" dirty="0" err="1">
                <a:latin typeface="Times New Roman" pitchFamily="18" charset="0"/>
                <a:cs typeface="Times New Roman" pitchFamily="18" charset="0"/>
              </a:rPr>
              <a:t>Foam</a:t>
            </a:r>
            <a:endParaRPr lang="tr-TR" dirty="0">
              <a:latin typeface="Times New Roman" pitchFamily="18" charset="0"/>
              <a:cs typeface="Times New Roman" pitchFamily="18" charset="0"/>
            </a:endParaRPr>
          </a:p>
          <a:p>
            <a:pPr>
              <a:buClr>
                <a:schemeClr val="tx2"/>
              </a:buClr>
            </a:pPr>
            <a:r>
              <a:rPr lang="tr-TR" dirty="0">
                <a:latin typeface="Times New Roman" pitchFamily="18" charset="0"/>
                <a:cs typeface="Times New Roman" pitchFamily="18" charset="0"/>
              </a:rPr>
              <a:t>Design of </a:t>
            </a:r>
            <a:r>
              <a:rPr lang="tr-TR" dirty="0" err="1">
                <a:latin typeface="Times New Roman" pitchFamily="18" charset="0"/>
                <a:cs typeface="Times New Roman" pitchFamily="18" charset="0"/>
              </a:rPr>
              <a:t>Seramic</a:t>
            </a:r>
            <a:r>
              <a:rPr lang="tr-TR" dirty="0">
                <a:latin typeface="Times New Roman" pitchFamily="18" charset="0"/>
                <a:cs typeface="Times New Roman" pitchFamily="18" charset="0"/>
              </a:rPr>
              <a:t> 3D Printer</a:t>
            </a:r>
          </a:p>
          <a:p>
            <a:pPr>
              <a:buClr>
                <a:schemeClr val="tx2"/>
              </a:buClr>
            </a:pPr>
            <a:r>
              <a:rPr lang="tr-TR" dirty="0">
                <a:latin typeface="Times New Roman" pitchFamily="18" charset="0"/>
                <a:cs typeface="Times New Roman" pitchFamily="18" charset="0"/>
              </a:rPr>
              <a:t>Design </a:t>
            </a:r>
            <a:r>
              <a:rPr lang="tr-TR" dirty="0" err="1">
                <a:latin typeface="Times New Roman" pitchFamily="18" charset="0"/>
                <a:cs typeface="Times New Roman" pitchFamily="18" charset="0"/>
              </a:rPr>
              <a:t>and</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Prototype</a:t>
            </a:r>
            <a:r>
              <a:rPr lang="tr-TR" dirty="0">
                <a:latin typeface="Times New Roman" pitchFamily="18" charset="0"/>
                <a:cs typeface="Times New Roman" pitchFamily="18" charset="0"/>
              </a:rPr>
              <a:t> of </a:t>
            </a:r>
            <a:r>
              <a:rPr lang="tr-TR" dirty="0" err="1">
                <a:latin typeface="Times New Roman" pitchFamily="18" charset="0"/>
                <a:cs typeface="Times New Roman" pitchFamily="18" charset="0"/>
              </a:rPr>
              <a:t>Bio</a:t>
            </a:r>
            <a:r>
              <a:rPr lang="tr-TR" dirty="0">
                <a:latin typeface="Times New Roman" pitchFamily="18" charset="0"/>
                <a:cs typeface="Times New Roman" pitchFamily="18" charset="0"/>
              </a:rPr>
              <a:t> 3D Printer</a:t>
            </a:r>
          </a:p>
          <a:p>
            <a:pPr>
              <a:buClr>
                <a:schemeClr val="tx2"/>
              </a:buClr>
            </a:pPr>
            <a:r>
              <a:rPr lang="tr-TR" dirty="0" err="1">
                <a:latin typeface="Times New Roman" pitchFamily="18" charset="0"/>
                <a:cs typeface="Times New Roman" pitchFamily="18" charset="0"/>
              </a:rPr>
              <a:t>Production</a:t>
            </a:r>
            <a:r>
              <a:rPr lang="tr-TR" dirty="0">
                <a:latin typeface="Times New Roman" pitchFamily="18" charset="0"/>
                <a:cs typeface="Times New Roman" pitchFamily="18" charset="0"/>
              </a:rPr>
              <a:t> of </a:t>
            </a:r>
            <a:r>
              <a:rPr lang="tr-TR" dirty="0" err="1">
                <a:latin typeface="Times New Roman" pitchFamily="18" charset="0"/>
                <a:cs typeface="Times New Roman" pitchFamily="18" charset="0"/>
              </a:rPr>
              <a:t>Carbon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Reinforced</a:t>
            </a:r>
            <a:r>
              <a:rPr lang="tr-TR" dirty="0">
                <a:latin typeface="Times New Roman" pitchFamily="18" charset="0"/>
                <a:cs typeface="Times New Roman" pitchFamily="18" charset="0"/>
              </a:rPr>
              <a:t> 3D Printer </a:t>
            </a:r>
            <a:r>
              <a:rPr lang="tr-TR" dirty="0" err="1">
                <a:latin typeface="Times New Roman" pitchFamily="18" charset="0"/>
                <a:cs typeface="Times New Roman" pitchFamily="18" charset="0"/>
              </a:rPr>
              <a:t>Filament</a:t>
            </a:r>
            <a:endParaRPr lang="tr-TR" dirty="0">
              <a:latin typeface="Times New Roman" pitchFamily="18" charset="0"/>
              <a:cs typeface="Times New Roman" pitchFamily="18" charset="0"/>
            </a:endParaRPr>
          </a:p>
          <a:p>
            <a:pPr>
              <a:buClr>
                <a:schemeClr val="tx2"/>
              </a:buClr>
            </a:pPr>
            <a:r>
              <a:rPr lang="tr-TR" dirty="0">
                <a:latin typeface="Times New Roman" pitchFamily="18" charset="0"/>
                <a:cs typeface="Times New Roman" pitchFamily="18" charset="0"/>
              </a:rPr>
              <a:t>Design </a:t>
            </a:r>
            <a:r>
              <a:rPr lang="tr-TR" dirty="0" err="1">
                <a:latin typeface="Times New Roman" pitchFamily="18" charset="0"/>
                <a:cs typeface="Times New Roman" pitchFamily="18" charset="0"/>
              </a:rPr>
              <a:t>and</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Prototype</a:t>
            </a:r>
            <a:r>
              <a:rPr lang="tr-TR" dirty="0">
                <a:latin typeface="Times New Roman" pitchFamily="18" charset="0"/>
                <a:cs typeface="Times New Roman" pitchFamily="18" charset="0"/>
              </a:rPr>
              <a:t> of </a:t>
            </a:r>
            <a:r>
              <a:rPr lang="tr-TR" dirty="0" err="1">
                <a:latin typeface="Times New Roman" pitchFamily="18" charset="0"/>
                <a:cs typeface="Times New Roman" pitchFamily="18" charset="0"/>
              </a:rPr>
              <a:t>Laser</a:t>
            </a:r>
            <a:r>
              <a:rPr lang="tr-TR" dirty="0">
                <a:latin typeface="Times New Roman" pitchFamily="18" charset="0"/>
                <a:cs typeface="Times New Roman" pitchFamily="18" charset="0"/>
              </a:rPr>
              <a:t> 3D Printer</a:t>
            </a:r>
          </a:p>
          <a:p>
            <a:pPr>
              <a:buClr>
                <a:schemeClr val="tx2"/>
              </a:buClr>
            </a:pPr>
            <a:r>
              <a:rPr lang="tr-TR" dirty="0" err="1">
                <a:latin typeface="Times New Roman" pitchFamily="18" charset="0"/>
                <a:cs typeface="Times New Roman" pitchFamily="18" charset="0"/>
              </a:rPr>
              <a:t>Wood</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Reinforced</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Filament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Production</a:t>
            </a:r>
            <a:endParaRPr lang="tr-TR" dirty="0">
              <a:latin typeface="Times New Roman" pitchFamily="18" charset="0"/>
              <a:cs typeface="Times New Roman" pitchFamily="18" charset="0"/>
            </a:endParaRPr>
          </a:p>
          <a:p>
            <a:pPr>
              <a:buClr>
                <a:schemeClr val="tx2"/>
              </a:buClr>
            </a:pPr>
            <a:r>
              <a:rPr lang="tr-TR" dirty="0" err="1">
                <a:latin typeface="Times New Roman" pitchFamily="18" charset="0"/>
                <a:cs typeface="Times New Roman" pitchFamily="18" charset="0"/>
              </a:rPr>
              <a:t>Digital</a:t>
            </a:r>
            <a:r>
              <a:rPr lang="tr-TR" dirty="0">
                <a:latin typeface="Times New Roman" pitchFamily="18" charset="0"/>
                <a:cs typeface="Times New Roman" pitchFamily="18" charset="0"/>
              </a:rPr>
              <a:t> Image </a:t>
            </a:r>
            <a:r>
              <a:rPr lang="tr-TR" dirty="0" err="1">
                <a:latin typeface="Times New Roman" pitchFamily="18" charset="0"/>
                <a:cs typeface="Times New Roman" pitchFamily="18" charset="0"/>
              </a:rPr>
              <a:t>Correlation</a:t>
            </a:r>
            <a:r>
              <a:rPr lang="tr-TR" dirty="0">
                <a:latin typeface="Times New Roman" pitchFamily="18" charset="0"/>
                <a:cs typeface="Times New Roman" pitchFamily="18" charset="0"/>
              </a:rPr>
              <a:t> Applications</a:t>
            </a:r>
          </a:p>
          <a:p>
            <a:pPr>
              <a:buClr>
                <a:schemeClr val="tx2"/>
              </a:buClr>
            </a:pPr>
            <a:r>
              <a:rPr lang="tr-TR" dirty="0">
                <a:latin typeface="Times New Roman" pitchFamily="18" charset="0"/>
                <a:cs typeface="Times New Roman" pitchFamily="18" charset="0"/>
              </a:rPr>
              <a:t>Hot Metal </a:t>
            </a:r>
            <a:r>
              <a:rPr lang="tr-TR" dirty="0" err="1">
                <a:latin typeface="Times New Roman" pitchFamily="18" charset="0"/>
                <a:cs typeface="Times New Roman" pitchFamily="18" charset="0"/>
              </a:rPr>
              <a:t>Forming</a:t>
            </a:r>
            <a:r>
              <a:rPr lang="tr-TR" dirty="0">
                <a:latin typeface="Times New Roman" pitchFamily="18" charset="0"/>
                <a:cs typeface="Times New Roman" pitchFamily="18" charset="0"/>
              </a:rPr>
              <a:t> Applications</a:t>
            </a:r>
          </a:p>
          <a:p>
            <a:pPr>
              <a:buClr>
                <a:schemeClr val="tx2"/>
              </a:buClr>
            </a:pPr>
            <a:endParaRPr lang="tr-TR" dirty="0">
              <a:latin typeface="Times New Roman" pitchFamily="18" charset="0"/>
              <a:cs typeface="Times New Roman" pitchFamily="18" charset="0"/>
            </a:endParaRPr>
          </a:p>
          <a:p>
            <a:pPr>
              <a:buClr>
                <a:schemeClr val="tx2"/>
              </a:buClr>
            </a:pPr>
            <a:endParaRPr lang="tr-TR" dirty="0">
              <a:latin typeface="Times New Roman" pitchFamily="18" charset="0"/>
              <a:cs typeface="Times New Roman" pitchFamily="18" charset="0"/>
            </a:endParaRPr>
          </a:p>
        </p:txBody>
      </p:sp>
      <p:pic>
        <p:nvPicPr>
          <p:cNvPr id="4" name="Picture 2" descr="KARABÜK ÜNİVERSİTESİ LOGO ile ilgili görsel sonucu"/>
          <p:cNvPicPr>
            <a:picLocks noChangeAspect="1" noChangeArrowheads="1"/>
          </p:cNvPicPr>
          <p:nvPr/>
        </p:nvPicPr>
        <p:blipFill>
          <a:blip r:embed="rId2" cstate="print"/>
          <a:srcRect/>
          <a:stretch>
            <a:fillRect/>
          </a:stretch>
        </p:blipFill>
        <p:spPr bwMode="auto">
          <a:xfrm>
            <a:off x="428596" y="642918"/>
            <a:ext cx="824990" cy="92869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Content Placeholder 2"/>
          <p:cNvSpPr>
            <a:spLocks noGrp="1"/>
          </p:cNvSpPr>
          <p:nvPr>
            <p:ph idx="1"/>
          </p:nvPr>
        </p:nvSpPr>
        <p:spPr/>
        <p:txBody>
          <a:bodyPr>
            <a:normAutofit fontScale="85000" lnSpcReduction="20000"/>
          </a:bodyPr>
          <a:lstStyle/>
          <a:p>
            <a:pPr marL="82296" indent="0" algn="ctr">
              <a:buNone/>
            </a:pPr>
            <a:r>
              <a:rPr lang="tr-TR" sz="3600" dirty="0" err="1"/>
              <a:t>Contact</a:t>
            </a:r>
            <a:r>
              <a:rPr lang="tr-TR" sz="3600" dirty="0"/>
              <a:t> Information</a:t>
            </a:r>
          </a:p>
          <a:p>
            <a:pPr marL="82296" indent="0">
              <a:buNone/>
            </a:pPr>
            <a:endParaRPr lang="tr-TR" dirty="0"/>
          </a:p>
          <a:p>
            <a:pPr marL="82296" indent="0">
              <a:buNone/>
            </a:pPr>
            <a:r>
              <a:rPr lang="tr-TR" i="1" dirty="0"/>
              <a:t>Postal </a:t>
            </a:r>
            <a:r>
              <a:rPr lang="tr-TR" i="1" dirty="0" err="1"/>
              <a:t>address</a:t>
            </a:r>
            <a:r>
              <a:rPr lang="tr-TR" i="1" dirty="0"/>
              <a:t>:</a:t>
            </a:r>
          </a:p>
          <a:p>
            <a:pPr marL="82296" indent="0">
              <a:buNone/>
            </a:pPr>
            <a:r>
              <a:rPr lang="tr-TR" i="1" dirty="0" err="1"/>
              <a:t>Karabuk</a:t>
            </a:r>
            <a:r>
              <a:rPr lang="tr-TR" i="1" dirty="0"/>
              <a:t> </a:t>
            </a:r>
            <a:r>
              <a:rPr lang="tr-TR" i="1" dirty="0" err="1"/>
              <a:t>University</a:t>
            </a:r>
            <a:r>
              <a:rPr lang="tr-TR" i="1" dirty="0"/>
              <a:t> </a:t>
            </a:r>
            <a:r>
              <a:rPr lang="tr-TR" i="1" dirty="0" err="1"/>
              <a:t>Faculty</a:t>
            </a:r>
            <a:r>
              <a:rPr lang="tr-TR" i="1" dirty="0"/>
              <a:t> of </a:t>
            </a:r>
            <a:r>
              <a:rPr lang="tr-TR" i="1" dirty="0" err="1"/>
              <a:t>Technology</a:t>
            </a:r>
            <a:r>
              <a:rPr lang="tr-TR" i="1" dirty="0"/>
              <a:t> </a:t>
            </a:r>
          </a:p>
          <a:p>
            <a:pPr marL="82296" indent="0">
              <a:buNone/>
            </a:pPr>
            <a:r>
              <a:rPr lang="tr-TR" i="1" dirty="0" err="1"/>
              <a:t>Industrial</a:t>
            </a:r>
            <a:r>
              <a:rPr lang="tr-TR" i="1" dirty="0"/>
              <a:t> Design </a:t>
            </a:r>
            <a:r>
              <a:rPr lang="tr-TR" i="1" dirty="0" err="1"/>
              <a:t>Engineering</a:t>
            </a:r>
            <a:r>
              <a:rPr lang="tr-TR" i="1" dirty="0"/>
              <a:t> </a:t>
            </a:r>
            <a:r>
              <a:rPr lang="tr-TR" i="1" dirty="0" err="1"/>
              <a:t>Department</a:t>
            </a:r>
            <a:endParaRPr lang="tr-TR" i="1" dirty="0"/>
          </a:p>
          <a:p>
            <a:pPr marL="82296" indent="0">
              <a:buNone/>
            </a:pPr>
            <a:r>
              <a:rPr lang="tr-TR" i="1" dirty="0"/>
              <a:t>Demir Çelik Kampüsü 78050 KARABÜK</a:t>
            </a:r>
          </a:p>
          <a:p>
            <a:pPr marL="82296" indent="0">
              <a:buNone/>
            </a:pPr>
            <a:endParaRPr lang="tr-TR" i="1" dirty="0"/>
          </a:p>
          <a:p>
            <a:pPr marL="82296" indent="0">
              <a:buNone/>
            </a:pPr>
            <a:r>
              <a:rPr lang="tr-TR" i="1" dirty="0" err="1"/>
              <a:t>Department</a:t>
            </a:r>
            <a:r>
              <a:rPr lang="tr-TR" i="1" dirty="0"/>
              <a:t> web </a:t>
            </a:r>
            <a:r>
              <a:rPr lang="tr-TR" i="1" dirty="0" err="1"/>
              <a:t>page</a:t>
            </a:r>
            <a:r>
              <a:rPr lang="tr-TR" i="1" dirty="0"/>
              <a:t>:</a:t>
            </a:r>
          </a:p>
          <a:p>
            <a:pPr marL="82296" indent="0">
              <a:buNone/>
            </a:pPr>
            <a:r>
              <a:rPr lang="tr-TR" i="1" dirty="0">
                <a:hlinkClick r:id="rId3"/>
              </a:rPr>
              <a:t>http://teknoloji.karabuk.edu.tr/endustriyeltasarim-en</a:t>
            </a:r>
            <a:r>
              <a:rPr lang="tr-TR" i="1" dirty="0"/>
              <a:t> </a:t>
            </a:r>
          </a:p>
          <a:p>
            <a:pPr marL="82296" indent="0">
              <a:buNone/>
            </a:pPr>
            <a:endParaRPr lang="tr-TR" i="1" dirty="0"/>
          </a:p>
          <a:p>
            <a:pPr marL="82296" indent="0">
              <a:buNone/>
            </a:pPr>
            <a:r>
              <a:rPr lang="tr-TR" i="1" dirty="0"/>
              <a:t>E-mail: </a:t>
            </a:r>
            <a:r>
              <a:rPr lang="tr-TR" i="1" dirty="0">
                <a:hlinkClick r:id="rId4"/>
              </a:rPr>
              <a:t>teknolojifakultesi@karabuk.edu.tr</a:t>
            </a:r>
            <a:r>
              <a:rPr lang="tr-TR" i="1" dirty="0"/>
              <a:t> </a:t>
            </a:r>
          </a:p>
          <a:p>
            <a:pPr marL="82296" indent="0">
              <a:buNone/>
            </a:pPr>
            <a:r>
              <a:rPr lang="tr-TR" dirty="0"/>
              <a:t>	</a:t>
            </a:r>
          </a:p>
          <a:p>
            <a:endParaRPr lang="tr-TR" dirty="0"/>
          </a:p>
          <a:p>
            <a:endParaRPr lang="tr-TR" dirty="0"/>
          </a:p>
          <a:p>
            <a:endParaRPr lang="tr-TR" dirty="0"/>
          </a:p>
        </p:txBody>
      </p:sp>
      <p:pic>
        <p:nvPicPr>
          <p:cNvPr id="4" name="Picture 2" descr="KARABÜK ÜNİVERSİTESİ LOGO ile ilgili görsel sonucu">
            <a:extLst>
              <a:ext uri="{FF2B5EF4-FFF2-40B4-BE49-F238E27FC236}">
                <a16:creationId xmlns:a16="http://schemas.microsoft.com/office/drawing/2014/main" id="{96F45606-B32F-422C-98EE-BFDB341EF715}"/>
              </a:ext>
            </a:extLst>
          </p:cNvPr>
          <p:cNvPicPr>
            <a:picLocks noChangeAspect="1" noChangeArrowheads="1"/>
          </p:cNvPicPr>
          <p:nvPr/>
        </p:nvPicPr>
        <p:blipFill>
          <a:blip r:embed="rId5"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3167877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49876F1-FAFA-444D-AABC-2C44FFBE26EC}"/>
              </a:ext>
            </a:extLst>
          </p:cNvPr>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İçerik Yer Tutucusu 2">
            <a:extLst>
              <a:ext uri="{FF2B5EF4-FFF2-40B4-BE49-F238E27FC236}">
                <a16:creationId xmlns:a16="http://schemas.microsoft.com/office/drawing/2014/main" id="{2409A23B-F70F-4DF6-AFA9-A92E072B35E9}"/>
              </a:ext>
            </a:extLst>
          </p:cNvPr>
          <p:cNvSpPr>
            <a:spLocks noGrp="1"/>
          </p:cNvSpPr>
          <p:nvPr>
            <p:ph idx="1"/>
          </p:nvPr>
        </p:nvSpPr>
        <p:spPr>
          <a:xfrm>
            <a:off x="457200" y="2249424"/>
            <a:ext cx="8229600" cy="4325112"/>
          </a:xfrm>
        </p:spPr>
        <p:txBody>
          <a:bodyPr>
            <a:normAutofit/>
          </a:bodyPr>
          <a:lstStyle/>
          <a:p>
            <a:pPr algn="just"/>
            <a:r>
              <a:rPr lang="tr-TR" sz="3200" dirty="0" err="1"/>
              <a:t>Vision</a:t>
            </a:r>
            <a:endParaRPr lang="tr-TR" sz="3200" dirty="0"/>
          </a:p>
          <a:p>
            <a:pPr algn="just"/>
            <a:r>
              <a:rPr lang="tr-TR" dirty="0"/>
              <a:t>A </a:t>
            </a:r>
            <a:r>
              <a:rPr lang="tr-TR" dirty="0" err="1"/>
              <a:t>department</a:t>
            </a:r>
            <a:r>
              <a:rPr lang="tr-TR" dirty="0"/>
              <a:t> </a:t>
            </a:r>
            <a:r>
              <a:rPr lang="tr-TR" dirty="0" err="1"/>
              <a:t>that</a:t>
            </a:r>
            <a:r>
              <a:rPr lang="tr-TR" dirty="0"/>
              <a:t> </a:t>
            </a:r>
            <a:r>
              <a:rPr lang="en-US" dirty="0"/>
              <a:t>provides a </a:t>
            </a:r>
            <a:r>
              <a:rPr lang="tr-TR" dirty="0" err="1"/>
              <a:t>industrial</a:t>
            </a:r>
            <a:r>
              <a:rPr lang="tr-TR" dirty="0"/>
              <a:t> </a:t>
            </a:r>
            <a:r>
              <a:rPr lang="tr-TR" dirty="0" err="1"/>
              <a:t>design</a:t>
            </a:r>
            <a:r>
              <a:rPr lang="en-US" dirty="0"/>
              <a:t> engineering education that meets the highest global standards;</a:t>
            </a:r>
          </a:p>
          <a:p>
            <a:r>
              <a:rPr lang="tr-TR" dirty="0"/>
              <a:t>A </a:t>
            </a:r>
            <a:r>
              <a:rPr lang="tr-TR" dirty="0" err="1"/>
              <a:t>department</a:t>
            </a:r>
            <a:r>
              <a:rPr lang="tr-TR" dirty="0"/>
              <a:t> </a:t>
            </a:r>
            <a:r>
              <a:rPr lang="tr-TR" dirty="0" err="1"/>
              <a:t>that</a:t>
            </a:r>
            <a:r>
              <a:rPr lang="tr-TR" dirty="0"/>
              <a:t> </a:t>
            </a:r>
            <a:r>
              <a:rPr lang="en-US" dirty="0"/>
              <a:t>is innovative, pioneering and leading in education, research and service;</a:t>
            </a:r>
          </a:p>
          <a:p>
            <a:r>
              <a:rPr lang="tr-TR" dirty="0"/>
              <a:t>A </a:t>
            </a:r>
            <a:r>
              <a:rPr lang="tr-TR" dirty="0" err="1"/>
              <a:t>department</a:t>
            </a:r>
            <a:r>
              <a:rPr lang="tr-TR" dirty="0"/>
              <a:t> </a:t>
            </a:r>
            <a:r>
              <a:rPr lang="tr-TR" dirty="0" err="1"/>
              <a:t>that</a:t>
            </a:r>
            <a:r>
              <a:rPr lang="tr-TR" dirty="0"/>
              <a:t> </a:t>
            </a:r>
            <a:r>
              <a:rPr lang="en-US" dirty="0"/>
              <a:t>has faculty, staff and students who seek perfection through collaborative, high quality and meaningful productivity.</a:t>
            </a:r>
          </a:p>
          <a:p>
            <a:endParaRPr lang="tr-TR" dirty="0"/>
          </a:p>
        </p:txBody>
      </p:sp>
    </p:spTree>
    <p:extLst>
      <p:ext uri="{BB962C8B-B14F-4D97-AF65-F5344CB8AC3E}">
        <p14:creationId xmlns:p14="http://schemas.microsoft.com/office/powerpoint/2010/main" val="3605264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03DB318-B12B-4588-88A5-2B8C38E63021}"/>
              </a:ext>
            </a:extLst>
          </p:cNvPr>
          <p:cNvSpPr txBox="1"/>
          <p:nvPr/>
        </p:nvSpPr>
        <p:spPr>
          <a:xfrm>
            <a:off x="601497" y="2636912"/>
            <a:ext cx="8542504" cy="2062103"/>
          </a:xfrm>
          <a:prstGeom prst="rect">
            <a:avLst/>
          </a:prstGeom>
          <a:noFill/>
        </p:spPr>
        <p:txBody>
          <a:bodyPr wrap="square" rtlCol="0">
            <a:spAutoFit/>
          </a:bodyPr>
          <a:lstStyle/>
          <a:p>
            <a:r>
              <a:rPr lang="tr-TR" sz="3200" dirty="0" err="1"/>
              <a:t>Industrial</a:t>
            </a:r>
            <a:r>
              <a:rPr lang="tr-TR" sz="3200" dirty="0"/>
              <a:t> Design</a:t>
            </a:r>
            <a:r>
              <a:rPr lang="en-GB" sz="3200" dirty="0"/>
              <a:t> </a:t>
            </a:r>
            <a:r>
              <a:rPr lang="tr-TR" sz="3200" dirty="0"/>
              <a:t>E</a:t>
            </a:r>
            <a:r>
              <a:rPr lang="en-GB" sz="3200" dirty="0" err="1"/>
              <a:t>ngineering</a:t>
            </a:r>
            <a:r>
              <a:rPr lang="en-GB" sz="3200" dirty="0"/>
              <a:t> is a discipline of engineering dealing with </a:t>
            </a:r>
            <a:r>
              <a:rPr lang="tr-TR" sz="3200" dirty="0" err="1"/>
              <a:t>various</a:t>
            </a:r>
            <a:r>
              <a:rPr lang="en-GB" sz="3200" dirty="0"/>
              <a:t> </a:t>
            </a:r>
            <a:r>
              <a:rPr lang="tr-TR" sz="3200" dirty="0" err="1"/>
              <a:t>design</a:t>
            </a:r>
            <a:r>
              <a:rPr lang="tr-TR" sz="3200" dirty="0"/>
              <a:t> </a:t>
            </a:r>
            <a:r>
              <a:rPr lang="tr-TR" sz="3200" dirty="0" err="1"/>
              <a:t>and</a:t>
            </a:r>
            <a:r>
              <a:rPr lang="tr-TR" sz="3200" dirty="0"/>
              <a:t> </a:t>
            </a:r>
            <a:r>
              <a:rPr lang="tr-TR" sz="3200" dirty="0" err="1"/>
              <a:t>analysis</a:t>
            </a:r>
            <a:r>
              <a:rPr lang="en-GB" sz="3200" dirty="0"/>
              <a:t> </a:t>
            </a:r>
            <a:r>
              <a:rPr lang="tr-TR" sz="3200" dirty="0" err="1"/>
              <a:t>applications</a:t>
            </a:r>
            <a:r>
              <a:rPr lang="tr-TR" sz="3200" dirty="0"/>
              <a:t>, </a:t>
            </a:r>
            <a:r>
              <a:rPr lang="en-GB" sz="3200" dirty="0"/>
              <a:t>the research and development of </a:t>
            </a:r>
            <a:r>
              <a:rPr lang="tr-TR" sz="3200" dirty="0" err="1"/>
              <a:t>products</a:t>
            </a:r>
            <a:r>
              <a:rPr lang="tr-TR" sz="3200" dirty="0"/>
              <a:t> </a:t>
            </a:r>
            <a:r>
              <a:rPr lang="tr-TR" sz="3200" dirty="0" err="1"/>
              <a:t>and</a:t>
            </a:r>
            <a:r>
              <a:rPr lang="tr-TR" sz="3200" dirty="0"/>
              <a:t> </a:t>
            </a:r>
            <a:r>
              <a:rPr lang="tr-TR" sz="3200" dirty="0" err="1"/>
              <a:t>systems</a:t>
            </a:r>
            <a:r>
              <a:rPr lang="tr-TR" sz="3200" dirty="0"/>
              <a:t>. </a:t>
            </a:r>
          </a:p>
        </p:txBody>
      </p:sp>
      <p:pic>
        <p:nvPicPr>
          <p:cNvPr id="5" name="Picture 2" descr="KARABÜK ÜNİVERSİTESİ LOGO ile ilgili görsel sonucu">
            <a:extLst>
              <a:ext uri="{FF2B5EF4-FFF2-40B4-BE49-F238E27FC236}">
                <a16:creationId xmlns:a16="http://schemas.microsoft.com/office/drawing/2014/main" id="{8D2EECAC-7B6A-4485-BA8F-46F3F78EBB36}"/>
              </a:ext>
            </a:extLst>
          </p:cNvPr>
          <p:cNvPicPr>
            <a:picLocks noChangeAspect="1" noChangeArrowheads="1"/>
          </p:cNvPicPr>
          <p:nvPr/>
        </p:nvPicPr>
        <p:blipFill>
          <a:blip r:embed="rId2" cstate="print"/>
          <a:srcRect/>
          <a:stretch>
            <a:fillRect/>
          </a:stretch>
        </p:blipFill>
        <p:spPr bwMode="auto">
          <a:xfrm>
            <a:off x="428596" y="476672"/>
            <a:ext cx="824990" cy="928694"/>
          </a:xfrm>
          <a:prstGeom prst="rect">
            <a:avLst/>
          </a:prstGeom>
          <a:noFill/>
        </p:spPr>
      </p:pic>
      <p:sp>
        <p:nvSpPr>
          <p:cNvPr id="7" name="Unvan 6">
            <a:extLst>
              <a:ext uri="{FF2B5EF4-FFF2-40B4-BE49-F238E27FC236}">
                <a16:creationId xmlns:a16="http://schemas.microsoft.com/office/drawing/2014/main" id="{B44605C0-25B3-4CA7-BC7C-43313219E850}"/>
              </a:ext>
            </a:extLst>
          </p:cNvPr>
          <p:cNvSpPr>
            <a:spLocks noGrp="1"/>
          </p:cNvSpPr>
          <p:nvPr>
            <p:ph type="title"/>
          </p:nvPr>
        </p:nvSpPr>
        <p:spPr/>
        <p:txBody>
          <a:bodyPr>
            <a:normAutofit fontScale="90000"/>
          </a:bodyPr>
          <a:lstStyle/>
          <a:p>
            <a:r>
              <a:rPr lang="tr-TR" dirty="0" err="1"/>
              <a:t>About</a:t>
            </a:r>
            <a:r>
              <a:rPr lang="tr-TR" dirty="0"/>
              <a:t> </a:t>
            </a:r>
            <a:r>
              <a:rPr lang="tr-TR" dirty="0" err="1"/>
              <a:t>Industrial</a:t>
            </a:r>
            <a:r>
              <a:rPr lang="tr-TR" dirty="0"/>
              <a:t> Design </a:t>
            </a:r>
            <a:r>
              <a:rPr lang="tr-TR" dirty="0" err="1"/>
              <a:t>Engineering</a:t>
            </a:r>
            <a:endParaRPr lang="tr-TR" dirty="0"/>
          </a:p>
        </p:txBody>
      </p:sp>
    </p:spTree>
    <p:extLst>
      <p:ext uri="{BB962C8B-B14F-4D97-AF65-F5344CB8AC3E}">
        <p14:creationId xmlns:p14="http://schemas.microsoft.com/office/powerpoint/2010/main" val="201930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03DB318-B12B-4588-88A5-2B8C38E63021}"/>
              </a:ext>
            </a:extLst>
          </p:cNvPr>
          <p:cNvSpPr txBox="1"/>
          <p:nvPr/>
        </p:nvSpPr>
        <p:spPr>
          <a:xfrm>
            <a:off x="601497" y="2276872"/>
            <a:ext cx="8542504" cy="3539430"/>
          </a:xfrm>
          <a:prstGeom prst="rect">
            <a:avLst/>
          </a:prstGeom>
          <a:noFill/>
        </p:spPr>
        <p:txBody>
          <a:bodyPr wrap="square" rtlCol="0">
            <a:spAutoFit/>
          </a:bodyPr>
          <a:lstStyle/>
          <a:p>
            <a:r>
              <a:rPr lang="tr-TR" sz="3200" dirty="0"/>
              <a:t>Business </a:t>
            </a:r>
            <a:r>
              <a:rPr lang="tr-TR" sz="3200" dirty="0" err="1"/>
              <a:t>Sectors</a:t>
            </a:r>
            <a:endParaRPr lang="tr-TR" sz="3200" dirty="0"/>
          </a:p>
          <a:p>
            <a:r>
              <a:rPr lang="tr-TR" sz="3200" dirty="0"/>
              <a:t>	Automotive </a:t>
            </a:r>
            <a:r>
              <a:rPr lang="tr-TR" sz="3200" dirty="0" err="1"/>
              <a:t>Industry</a:t>
            </a:r>
            <a:endParaRPr lang="tr-TR" sz="3200" dirty="0"/>
          </a:p>
          <a:p>
            <a:r>
              <a:rPr lang="tr-TR" sz="3200" dirty="0"/>
              <a:t>	</a:t>
            </a:r>
            <a:r>
              <a:rPr lang="tr-TR" sz="3200" dirty="0" err="1"/>
              <a:t>Manufacturing</a:t>
            </a:r>
            <a:r>
              <a:rPr lang="tr-TR" sz="3200" dirty="0"/>
              <a:t> </a:t>
            </a:r>
            <a:r>
              <a:rPr lang="tr-TR" sz="3200" dirty="0" err="1"/>
              <a:t>Industry</a:t>
            </a:r>
            <a:endParaRPr lang="tr-TR" sz="3200" dirty="0"/>
          </a:p>
          <a:p>
            <a:r>
              <a:rPr lang="tr-TR" sz="3200" dirty="0"/>
              <a:t>	</a:t>
            </a:r>
            <a:r>
              <a:rPr lang="tr-TR" sz="3200" dirty="0" err="1"/>
              <a:t>Biomedical</a:t>
            </a:r>
            <a:r>
              <a:rPr lang="tr-TR" sz="3200" dirty="0"/>
              <a:t> </a:t>
            </a:r>
            <a:r>
              <a:rPr lang="tr-TR" sz="3200" dirty="0" err="1"/>
              <a:t>Industry</a:t>
            </a:r>
            <a:endParaRPr lang="tr-TR" sz="3200" dirty="0"/>
          </a:p>
          <a:p>
            <a:r>
              <a:rPr lang="tr-TR" sz="3200" dirty="0"/>
              <a:t>	Construction </a:t>
            </a:r>
            <a:r>
              <a:rPr lang="tr-TR" sz="3200" dirty="0" err="1"/>
              <a:t>Field</a:t>
            </a:r>
            <a:endParaRPr lang="tr-TR" sz="3200" dirty="0"/>
          </a:p>
          <a:p>
            <a:r>
              <a:rPr lang="tr-TR" sz="3200" dirty="0"/>
              <a:t>	</a:t>
            </a:r>
            <a:r>
              <a:rPr lang="tr-TR" sz="3200" dirty="0" err="1"/>
              <a:t>Furniture</a:t>
            </a:r>
            <a:r>
              <a:rPr lang="tr-TR" sz="3200" dirty="0"/>
              <a:t> </a:t>
            </a:r>
            <a:r>
              <a:rPr lang="tr-TR" sz="3200" dirty="0" err="1"/>
              <a:t>Industry</a:t>
            </a:r>
            <a:endParaRPr lang="tr-TR" sz="3200" dirty="0"/>
          </a:p>
          <a:p>
            <a:r>
              <a:rPr lang="tr-TR" sz="3200" dirty="0"/>
              <a:t>	</a:t>
            </a:r>
            <a:r>
              <a:rPr lang="tr-TR" sz="3200" dirty="0" err="1"/>
              <a:t>Industrial</a:t>
            </a:r>
            <a:r>
              <a:rPr lang="tr-TR" sz="3200" dirty="0"/>
              <a:t> Product Design</a:t>
            </a:r>
          </a:p>
        </p:txBody>
      </p:sp>
      <p:pic>
        <p:nvPicPr>
          <p:cNvPr id="5" name="Picture 2" descr="KARABÜK ÜNİVERSİTESİ LOGO ile ilgili görsel sonucu">
            <a:extLst>
              <a:ext uri="{FF2B5EF4-FFF2-40B4-BE49-F238E27FC236}">
                <a16:creationId xmlns:a16="http://schemas.microsoft.com/office/drawing/2014/main" id="{8D2EECAC-7B6A-4485-BA8F-46F3F78EBB36}"/>
              </a:ext>
            </a:extLst>
          </p:cNvPr>
          <p:cNvPicPr>
            <a:picLocks noChangeAspect="1" noChangeArrowheads="1"/>
          </p:cNvPicPr>
          <p:nvPr/>
        </p:nvPicPr>
        <p:blipFill>
          <a:blip r:embed="rId2" cstate="print"/>
          <a:srcRect/>
          <a:stretch>
            <a:fillRect/>
          </a:stretch>
        </p:blipFill>
        <p:spPr bwMode="auto">
          <a:xfrm>
            <a:off x="428596" y="476672"/>
            <a:ext cx="824990" cy="928694"/>
          </a:xfrm>
          <a:prstGeom prst="rect">
            <a:avLst/>
          </a:prstGeom>
          <a:noFill/>
        </p:spPr>
      </p:pic>
      <p:sp>
        <p:nvSpPr>
          <p:cNvPr id="7" name="Unvan 6">
            <a:extLst>
              <a:ext uri="{FF2B5EF4-FFF2-40B4-BE49-F238E27FC236}">
                <a16:creationId xmlns:a16="http://schemas.microsoft.com/office/drawing/2014/main" id="{B44605C0-25B3-4CA7-BC7C-43313219E850}"/>
              </a:ext>
            </a:extLst>
          </p:cNvPr>
          <p:cNvSpPr>
            <a:spLocks noGrp="1"/>
          </p:cNvSpPr>
          <p:nvPr>
            <p:ph type="title"/>
          </p:nvPr>
        </p:nvSpPr>
        <p:spPr/>
        <p:txBody>
          <a:bodyPr>
            <a:normAutofit fontScale="90000"/>
          </a:bodyPr>
          <a:lstStyle/>
          <a:p>
            <a:r>
              <a:rPr lang="tr-TR" dirty="0" err="1"/>
              <a:t>About</a:t>
            </a:r>
            <a:r>
              <a:rPr lang="tr-TR" dirty="0"/>
              <a:t> </a:t>
            </a:r>
            <a:r>
              <a:rPr lang="tr-TR" dirty="0" err="1"/>
              <a:t>Industrial</a:t>
            </a:r>
            <a:r>
              <a:rPr lang="tr-TR" dirty="0"/>
              <a:t> Design </a:t>
            </a:r>
            <a:r>
              <a:rPr lang="tr-TR" dirty="0" err="1"/>
              <a:t>Engineering</a:t>
            </a:r>
            <a:endParaRPr lang="tr-TR" dirty="0"/>
          </a:p>
        </p:txBody>
      </p:sp>
    </p:spTree>
    <p:extLst>
      <p:ext uri="{BB962C8B-B14F-4D97-AF65-F5344CB8AC3E}">
        <p14:creationId xmlns:p14="http://schemas.microsoft.com/office/powerpoint/2010/main" val="64698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03DB318-B12B-4588-88A5-2B8C38E63021}"/>
              </a:ext>
            </a:extLst>
          </p:cNvPr>
          <p:cNvSpPr txBox="1"/>
          <p:nvPr/>
        </p:nvSpPr>
        <p:spPr>
          <a:xfrm>
            <a:off x="601497" y="2132856"/>
            <a:ext cx="8542504" cy="5016758"/>
          </a:xfrm>
          <a:prstGeom prst="rect">
            <a:avLst/>
          </a:prstGeom>
          <a:noFill/>
        </p:spPr>
        <p:txBody>
          <a:bodyPr wrap="square" rtlCol="0">
            <a:spAutoFit/>
          </a:bodyPr>
          <a:lstStyle/>
          <a:p>
            <a:r>
              <a:rPr lang="tr-TR" sz="3200" dirty="0" err="1"/>
              <a:t>Specialised</a:t>
            </a:r>
            <a:r>
              <a:rPr lang="tr-TR" sz="3200" dirty="0"/>
              <a:t> </a:t>
            </a:r>
            <a:r>
              <a:rPr lang="tr-TR" sz="3200" dirty="0" err="1"/>
              <a:t>Research</a:t>
            </a:r>
            <a:r>
              <a:rPr lang="tr-TR" sz="3200" dirty="0"/>
              <a:t> </a:t>
            </a:r>
            <a:r>
              <a:rPr lang="tr-TR" sz="3200" dirty="0" err="1"/>
              <a:t>Areas</a:t>
            </a:r>
            <a:endParaRPr lang="tr-TR" sz="3200" dirty="0"/>
          </a:p>
          <a:p>
            <a:r>
              <a:rPr lang="tr-TR" sz="3200" dirty="0"/>
              <a:t>	</a:t>
            </a:r>
            <a:r>
              <a:rPr lang="tr-TR" sz="3200" dirty="0" err="1"/>
              <a:t>Industrial</a:t>
            </a:r>
            <a:r>
              <a:rPr lang="tr-TR" sz="3200" dirty="0"/>
              <a:t> Product Design</a:t>
            </a:r>
          </a:p>
          <a:p>
            <a:r>
              <a:rPr lang="tr-TR" sz="3200" dirty="0"/>
              <a:t>	Metal </a:t>
            </a:r>
            <a:r>
              <a:rPr lang="tr-TR" sz="3200" dirty="0" err="1"/>
              <a:t>Forming</a:t>
            </a:r>
            <a:r>
              <a:rPr lang="tr-TR" sz="3200" dirty="0"/>
              <a:t> </a:t>
            </a:r>
            <a:r>
              <a:rPr lang="tr-TR" sz="3200" dirty="0" err="1"/>
              <a:t>and</a:t>
            </a:r>
            <a:r>
              <a:rPr lang="tr-TR" sz="3200" dirty="0"/>
              <a:t> Applications</a:t>
            </a:r>
          </a:p>
          <a:p>
            <a:r>
              <a:rPr lang="tr-TR" sz="3200" dirty="0"/>
              <a:t>	</a:t>
            </a:r>
            <a:r>
              <a:rPr lang="tr-TR" sz="3200" dirty="0" err="1"/>
              <a:t>Plastic</a:t>
            </a:r>
            <a:r>
              <a:rPr lang="tr-TR" sz="3200" dirty="0"/>
              <a:t> </a:t>
            </a:r>
            <a:r>
              <a:rPr lang="tr-TR" sz="3200" dirty="0" err="1"/>
              <a:t>Molds</a:t>
            </a:r>
            <a:r>
              <a:rPr lang="tr-TR" sz="3200" dirty="0"/>
              <a:t> Design </a:t>
            </a:r>
            <a:r>
              <a:rPr lang="tr-TR" sz="3200" dirty="0" err="1"/>
              <a:t>and</a:t>
            </a:r>
            <a:r>
              <a:rPr lang="tr-TR" sz="3200" dirty="0"/>
              <a:t> Applications</a:t>
            </a:r>
          </a:p>
          <a:p>
            <a:r>
              <a:rPr lang="tr-TR" sz="3200" dirty="0"/>
              <a:t>	</a:t>
            </a:r>
            <a:r>
              <a:rPr lang="tr-TR" sz="3200" dirty="0" err="1"/>
              <a:t>Rapid</a:t>
            </a:r>
            <a:r>
              <a:rPr lang="tr-TR" sz="3200" dirty="0"/>
              <a:t> </a:t>
            </a:r>
            <a:r>
              <a:rPr lang="tr-TR" sz="3200" dirty="0" err="1"/>
              <a:t>Prototyping</a:t>
            </a:r>
            <a:r>
              <a:rPr lang="tr-TR" sz="3200" dirty="0"/>
              <a:t> </a:t>
            </a:r>
            <a:r>
              <a:rPr lang="tr-TR" sz="3200" dirty="0" err="1"/>
              <a:t>and</a:t>
            </a:r>
            <a:r>
              <a:rPr lang="tr-TR" sz="3200" dirty="0"/>
              <a:t> 3D </a:t>
            </a:r>
            <a:r>
              <a:rPr lang="tr-TR" sz="3200" dirty="0" err="1"/>
              <a:t>Printers</a:t>
            </a:r>
            <a:endParaRPr lang="tr-TR" sz="3200" dirty="0"/>
          </a:p>
          <a:p>
            <a:r>
              <a:rPr lang="tr-TR" sz="3200" dirty="0"/>
              <a:t>	</a:t>
            </a:r>
            <a:r>
              <a:rPr lang="tr-TR" sz="3200" dirty="0" err="1"/>
              <a:t>Polymer</a:t>
            </a:r>
            <a:r>
              <a:rPr lang="tr-TR" sz="3200" dirty="0"/>
              <a:t> </a:t>
            </a:r>
            <a:r>
              <a:rPr lang="tr-TR" sz="3200" dirty="0" err="1"/>
              <a:t>Composites</a:t>
            </a:r>
            <a:endParaRPr lang="tr-TR" sz="3200" dirty="0"/>
          </a:p>
          <a:p>
            <a:r>
              <a:rPr lang="tr-TR" sz="3200" dirty="0"/>
              <a:t>	</a:t>
            </a:r>
            <a:r>
              <a:rPr lang="tr-TR" sz="3200" dirty="0" err="1"/>
              <a:t>Furniture</a:t>
            </a:r>
            <a:r>
              <a:rPr lang="tr-TR" sz="3200" dirty="0"/>
              <a:t> Design</a:t>
            </a:r>
          </a:p>
          <a:p>
            <a:r>
              <a:rPr lang="tr-TR" sz="3200" dirty="0"/>
              <a:t>	CAD/CAM/CAE Applications</a:t>
            </a:r>
          </a:p>
          <a:p>
            <a:r>
              <a:rPr lang="tr-TR" sz="3200" dirty="0"/>
              <a:t>	CNC </a:t>
            </a:r>
            <a:r>
              <a:rPr lang="tr-TR" sz="3200" dirty="0" err="1"/>
              <a:t>System</a:t>
            </a:r>
            <a:r>
              <a:rPr lang="tr-TR" sz="3200" dirty="0"/>
              <a:t> Design</a:t>
            </a:r>
          </a:p>
          <a:p>
            <a:endParaRPr lang="tr-TR" sz="3200" dirty="0"/>
          </a:p>
        </p:txBody>
      </p:sp>
      <p:pic>
        <p:nvPicPr>
          <p:cNvPr id="5" name="Picture 2" descr="KARABÜK ÜNİVERSİTESİ LOGO ile ilgili görsel sonucu">
            <a:extLst>
              <a:ext uri="{FF2B5EF4-FFF2-40B4-BE49-F238E27FC236}">
                <a16:creationId xmlns:a16="http://schemas.microsoft.com/office/drawing/2014/main" id="{8D2EECAC-7B6A-4485-BA8F-46F3F78EBB36}"/>
              </a:ext>
            </a:extLst>
          </p:cNvPr>
          <p:cNvPicPr>
            <a:picLocks noChangeAspect="1" noChangeArrowheads="1"/>
          </p:cNvPicPr>
          <p:nvPr/>
        </p:nvPicPr>
        <p:blipFill>
          <a:blip r:embed="rId2" cstate="print"/>
          <a:srcRect/>
          <a:stretch>
            <a:fillRect/>
          </a:stretch>
        </p:blipFill>
        <p:spPr bwMode="auto">
          <a:xfrm>
            <a:off x="428596" y="476672"/>
            <a:ext cx="824990" cy="928694"/>
          </a:xfrm>
          <a:prstGeom prst="rect">
            <a:avLst/>
          </a:prstGeom>
          <a:noFill/>
        </p:spPr>
      </p:pic>
      <p:sp>
        <p:nvSpPr>
          <p:cNvPr id="7" name="Unvan 6">
            <a:extLst>
              <a:ext uri="{FF2B5EF4-FFF2-40B4-BE49-F238E27FC236}">
                <a16:creationId xmlns:a16="http://schemas.microsoft.com/office/drawing/2014/main" id="{B44605C0-25B3-4CA7-BC7C-43313219E850}"/>
              </a:ext>
            </a:extLst>
          </p:cNvPr>
          <p:cNvSpPr>
            <a:spLocks noGrp="1"/>
          </p:cNvSpPr>
          <p:nvPr>
            <p:ph type="title"/>
          </p:nvPr>
        </p:nvSpPr>
        <p:spPr/>
        <p:txBody>
          <a:bodyPr>
            <a:normAutofit fontScale="90000"/>
          </a:bodyPr>
          <a:lstStyle/>
          <a:p>
            <a:r>
              <a:rPr lang="tr-TR" dirty="0" err="1"/>
              <a:t>About</a:t>
            </a:r>
            <a:r>
              <a:rPr lang="tr-TR" dirty="0"/>
              <a:t> </a:t>
            </a:r>
            <a:r>
              <a:rPr lang="tr-TR" dirty="0" err="1"/>
              <a:t>Industrial</a:t>
            </a:r>
            <a:r>
              <a:rPr lang="tr-TR" dirty="0"/>
              <a:t> Design </a:t>
            </a:r>
            <a:r>
              <a:rPr lang="tr-TR" dirty="0" err="1"/>
              <a:t>Engineering</a:t>
            </a:r>
            <a:endParaRPr lang="tr-TR" dirty="0"/>
          </a:p>
        </p:txBody>
      </p:sp>
    </p:spTree>
    <p:extLst>
      <p:ext uri="{BB962C8B-B14F-4D97-AF65-F5344CB8AC3E}">
        <p14:creationId xmlns:p14="http://schemas.microsoft.com/office/powerpoint/2010/main" val="288226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0"/>
            <a:ext cx="8229600" cy="1066800"/>
          </a:xfrm>
        </p:spPr>
        <p:txBody>
          <a:bodyPr/>
          <a:lstStyle/>
          <a:p>
            <a:pPr algn="ctr"/>
            <a:r>
              <a:rPr lang="tr-TR" dirty="0" err="1">
                <a:latin typeface="Times New Roman" pitchFamily="18" charset="0"/>
                <a:cs typeface="Times New Roman" pitchFamily="18" charset="0"/>
              </a:rPr>
              <a:t>Administrative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Staff</a:t>
            </a:r>
            <a:endParaRPr lang="tr-TR" dirty="0">
              <a:latin typeface="Times New Roman" pitchFamily="18" charset="0"/>
              <a:cs typeface="Times New Roman" pitchFamily="18" charset="0"/>
            </a:endParaRPr>
          </a:p>
        </p:txBody>
      </p:sp>
      <p:pic>
        <p:nvPicPr>
          <p:cNvPr id="4" name="3 Resim" descr="r1.png"/>
          <p:cNvPicPr>
            <a:picLocks noChangeAspect="1"/>
          </p:cNvPicPr>
          <p:nvPr/>
        </p:nvPicPr>
        <p:blipFill>
          <a:blip r:embed="rId2"/>
          <a:stretch>
            <a:fillRect/>
          </a:stretch>
        </p:blipFill>
        <p:spPr>
          <a:xfrm>
            <a:off x="3839628" y="2309628"/>
            <a:ext cx="1161000" cy="1548000"/>
          </a:xfrm>
          <a:prstGeom prst="rect">
            <a:avLst/>
          </a:prstGeom>
        </p:spPr>
      </p:pic>
      <p:pic>
        <p:nvPicPr>
          <p:cNvPr id="5" name="4 Resim" descr="r1.png"/>
          <p:cNvPicPr>
            <a:picLocks noChangeAspect="1"/>
          </p:cNvPicPr>
          <p:nvPr/>
        </p:nvPicPr>
        <p:blipFill>
          <a:blip r:embed="rId2"/>
          <a:stretch>
            <a:fillRect/>
          </a:stretch>
        </p:blipFill>
        <p:spPr>
          <a:xfrm>
            <a:off x="1428728" y="4071942"/>
            <a:ext cx="1161000" cy="1548000"/>
          </a:xfrm>
          <a:prstGeom prst="rect">
            <a:avLst/>
          </a:prstGeom>
        </p:spPr>
      </p:pic>
      <p:sp>
        <p:nvSpPr>
          <p:cNvPr id="8" name="7 Metin kutusu"/>
          <p:cNvSpPr txBox="1"/>
          <p:nvPr/>
        </p:nvSpPr>
        <p:spPr>
          <a:xfrm>
            <a:off x="3005399" y="3857628"/>
            <a:ext cx="2920800" cy="646331"/>
          </a:xfrm>
          <a:prstGeom prst="rect">
            <a:avLst/>
          </a:prstGeom>
          <a:noFill/>
        </p:spPr>
        <p:txBody>
          <a:bodyPr wrap="none" rtlCol="0">
            <a:spAutoFit/>
          </a:bodyPr>
          <a:lstStyle/>
          <a:p>
            <a:pPr algn="ctr"/>
            <a:r>
              <a:rPr lang="tr-TR" dirty="0" err="1">
                <a:latin typeface="Times New Roman" pitchFamily="18" charset="0"/>
                <a:cs typeface="Times New Roman" pitchFamily="18" charset="0"/>
              </a:rPr>
              <a:t>Doç.Dr</a:t>
            </a:r>
            <a:r>
              <a:rPr lang="tr-TR" dirty="0">
                <a:latin typeface="Times New Roman" pitchFamily="18" charset="0"/>
                <a:cs typeface="Times New Roman" pitchFamily="18" charset="0"/>
              </a:rPr>
              <a:t>. Kerim ÇETİNKAYA</a:t>
            </a:r>
          </a:p>
          <a:p>
            <a:pPr algn="ctr"/>
            <a:r>
              <a:rPr lang="tr-TR" dirty="0" err="1">
                <a:latin typeface="Times New Roman" pitchFamily="18" charset="0"/>
                <a:cs typeface="Times New Roman" pitchFamily="18" charset="0"/>
              </a:rPr>
              <a:t>Head</a:t>
            </a:r>
            <a:r>
              <a:rPr lang="tr-TR" dirty="0">
                <a:latin typeface="Times New Roman" pitchFamily="18" charset="0"/>
                <a:cs typeface="Times New Roman" pitchFamily="18" charset="0"/>
              </a:rPr>
              <a:t> of </a:t>
            </a:r>
            <a:r>
              <a:rPr lang="tr-TR" dirty="0" err="1">
                <a:latin typeface="Times New Roman" pitchFamily="18" charset="0"/>
                <a:cs typeface="Times New Roman" pitchFamily="18" charset="0"/>
              </a:rPr>
              <a:t>Department</a:t>
            </a:r>
            <a:endParaRPr lang="tr-TR" dirty="0">
              <a:latin typeface="Times New Roman" pitchFamily="18" charset="0"/>
              <a:cs typeface="Times New Roman" pitchFamily="18" charset="0"/>
            </a:endParaRPr>
          </a:p>
        </p:txBody>
      </p:sp>
      <p:sp>
        <p:nvSpPr>
          <p:cNvPr id="9" name="8 Metin kutusu"/>
          <p:cNvSpPr txBox="1"/>
          <p:nvPr/>
        </p:nvSpPr>
        <p:spPr>
          <a:xfrm>
            <a:off x="476561" y="5643578"/>
            <a:ext cx="3025252" cy="646331"/>
          </a:xfrm>
          <a:prstGeom prst="rect">
            <a:avLst/>
          </a:prstGeom>
          <a:noFill/>
        </p:spPr>
        <p:txBody>
          <a:bodyPr wrap="none" rtlCol="0">
            <a:spAutoFit/>
          </a:bodyPr>
          <a:lstStyle/>
          <a:p>
            <a:pPr algn="ctr"/>
            <a:r>
              <a:rPr lang="tr-TR" dirty="0" err="1">
                <a:latin typeface="Times New Roman" pitchFamily="18" charset="0"/>
                <a:cs typeface="Times New Roman" pitchFamily="18" charset="0"/>
              </a:rPr>
              <a:t>Assist.Prof.Dr</a:t>
            </a:r>
            <a:r>
              <a:rPr lang="tr-TR" dirty="0">
                <a:latin typeface="Times New Roman" pitchFamily="18" charset="0"/>
                <a:cs typeface="Times New Roman" pitchFamily="18" charset="0"/>
              </a:rPr>
              <a:t>. Hatice EVLEN</a:t>
            </a:r>
          </a:p>
          <a:p>
            <a:pPr algn="ctr"/>
            <a:r>
              <a:rPr lang="tr-TR" dirty="0" err="1">
                <a:latin typeface="Times New Roman" pitchFamily="18" charset="0"/>
                <a:cs typeface="Times New Roman" pitchFamily="18" charset="0"/>
              </a:rPr>
              <a:t>Vice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Head</a:t>
            </a:r>
            <a:r>
              <a:rPr lang="tr-TR" dirty="0">
                <a:latin typeface="Times New Roman" pitchFamily="18" charset="0"/>
                <a:cs typeface="Times New Roman" pitchFamily="18" charset="0"/>
              </a:rPr>
              <a:t> of </a:t>
            </a:r>
            <a:r>
              <a:rPr lang="tr-TR" dirty="0" err="1">
                <a:latin typeface="Times New Roman" pitchFamily="18" charset="0"/>
                <a:cs typeface="Times New Roman" pitchFamily="18" charset="0"/>
              </a:rPr>
              <a:t>Department</a:t>
            </a:r>
            <a:endParaRPr lang="tr-TR" dirty="0">
              <a:latin typeface="Times New Roman" pitchFamily="18" charset="0"/>
              <a:cs typeface="Times New Roman" pitchFamily="18" charset="0"/>
            </a:endParaRPr>
          </a:p>
        </p:txBody>
      </p:sp>
      <p:sp>
        <p:nvSpPr>
          <p:cNvPr id="10" name="9 Metin kutusu"/>
          <p:cNvSpPr txBox="1"/>
          <p:nvPr/>
        </p:nvSpPr>
        <p:spPr>
          <a:xfrm>
            <a:off x="5158196" y="5643578"/>
            <a:ext cx="3234668" cy="646331"/>
          </a:xfrm>
          <a:prstGeom prst="rect">
            <a:avLst/>
          </a:prstGeom>
          <a:noFill/>
        </p:spPr>
        <p:txBody>
          <a:bodyPr wrap="none" rtlCol="0">
            <a:spAutoFit/>
          </a:bodyPr>
          <a:lstStyle/>
          <a:p>
            <a:pPr algn="ctr"/>
            <a:r>
              <a:rPr lang="tr-TR" dirty="0" err="1">
                <a:latin typeface="Times New Roman" pitchFamily="18" charset="0"/>
                <a:cs typeface="Times New Roman" pitchFamily="18" charset="0"/>
              </a:rPr>
              <a:t>Assist.Prof.Dr</a:t>
            </a:r>
            <a:r>
              <a:rPr lang="tr-TR" dirty="0">
                <a:latin typeface="Times New Roman" pitchFamily="18" charset="0"/>
                <a:cs typeface="Times New Roman" pitchFamily="18" charset="0"/>
              </a:rPr>
              <a:t>. Musa YILDIRIM</a:t>
            </a:r>
          </a:p>
          <a:p>
            <a:pPr algn="ctr"/>
            <a:r>
              <a:rPr lang="tr-TR" dirty="0" err="1">
                <a:latin typeface="Times New Roman" pitchFamily="18" charset="0"/>
                <a:cs typeface="Times New Roman" pitchFamily="18" charset="0"/>
              </a:rPr>
              <a:t>Vice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Head</a:t>
            </a:r>
            <a:r>
              <a:rPr lang="tr-TR" dirty="0">
                <a:latin typeface="Times New Roman" pitchFamily="18" charset="0"/>
                <a:cs typeface="Times New Roman" pitchFamily="18" charset="0"/>
              </a:rPr>
              <a:t> of </a:t>
            </a:r>
            <a:r>
              <a:rPr lang="tr-TR" dirty="0" err="1">
                <a:latin typeface="Times New Roman" pitchFamily="18" charset="0"/>
                <a:cs typeface="Times New Roman" pitchFamily="18" charset="0"/>
              </a:rPr>
              <a:t>Department</a:t>
            </a:r>
            <a:endParaRPr lang="tr-TR" dirty="0">
              <a:latin typeface="Times New Roman" pitchFamily="18" charset="0"/>
              <a:cs typeface="Times New Roman" pitchFamily="18" charset="0"/>
            </a:endParaRPr>
          </a:p>
        </p:txBody>
      </p:sp>
      <p:pic>
        <p:nvPicPr>
          <p:cNvPr id="12" name="Picture 2" descr="KARABÜK ÜNİVERSİTESİ LOGO ile ilgili görsel sonucu">
            <a:extLst>
              <a:ext uri="{FF2B5EF4-FFF2-40B4-BE49-F238E27FC236}">
                <a16:creationId xmlns:a16="http://schemas.microsoft.com/office/drawing/2014/main" id="{1CA216E7-5A01-4BAA-880A-6BDC6DD1A322}"/>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pic>
        <p:nvPicPr>
          <p:cNvPr id="14" name="Picture 2" descr="yrd.doç.dr. suat altun ile ilgili görsel sonucu">
            <a:extLst>
              <a:ext uri="{FF2B5EF4-FFF2-40B4-BE49-F238E27FC236}">
                <a16:creationId xmlns:a16="http://schemas.microsoft.com/office/drawing/2014/main" id="{FD519FA7-3AAF-40E4-BCC1-38885FE417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86" r="15517"/>
          <a:stretch/>
        </p:blipFill>
        <p:spPr bwMode="auto">
          <a:xfrm>
            <a:off x="3839628" y="2309628"/>
            <a:ext cx="1167617" cy="154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eknoloji.karabuk.edu.tr/yuklenen/resimler/126420201745433.png">
            <a:extLst>
              <a:ext uri="{FF2B5EF4-FFF2-40B4-BE49-F238E27FC236}">
                <a16:creationId xmlns:a16="http://schemas.microsoft.com/office/drawing/2014/main" id="{6938204F-0A09-4D14-A679-E700593794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0331" y="407194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3" name="Resim 12" descr="kişi, duvar, iç mekan, gözlük içeren bir resim&#10;&#10;Çok yüksek güvenilirlikle oluşturulmuş açıklama">
            <a:extLst>
              <a:ext uri="{FF2B5EF4-FFF2-40B4-BE49-F238E27FC236}">
                <a16:creationId xmlns:a16="http://schemas.microsoft.com/office/drawing/2014/main" id="{00AB0D2C-9E68-4FF2-B851-EA8A0ECD3C95}"/>
              </a:ext>
            </a:extLst>
          </p:cNvPr>
          <p:cNvPicPr>
            <a:picLocks noChangeAspect="1"/>
          </p:cNvPicPr>
          <p:nvPr/>
        </p:nvPicPr>
        <p:blipFill rotWithShape="1">
          <a:blip r:embed="rId6">
            <a:extLst>
              <a:ext uri="{28A0092B-C50C-407E-A947-70E740481C1C}">
                <a14:useLocalDpi xmlns:a14="http://schemas.microsoft.com/office/drawing/2010/main" val="0"/>
              </a:ext>
            </a:extLst>
          </a:blip>
          <a:srcRect l="9769" r="5500"/>
          <a:stretch/>
        </p:blipFill>
        <p:spPr>
          <a:xfrm>
            <a:off x="1446520" y="4089942"/>
            <a:ext cx="1125415" cy="1512000"/>
          </a:xfrm>
          <a:prstGeom prst="rect">
            <a:avLst/>
          </a:prstGeom>
        </p:spPr>
      </p:pic>
    </p:spTree>
    <p:extLst>
      <p:ext uri="{BB962C8B-B14F-4D97-AF65-F5344CB8AC3E}">
        <p14:creationId xmlns:p14="http://schemas.microsoft.com/office/powerpoint/2010/main" val="2200866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Industrial</a:t>
            </a:r>
            <a:r>
              <a:rPr lang="tr-TR" dirty="0"/>
              <a:t> Design </a:t>
            </a:r>
            <a:r>
              <a:rPr lang="tr-TR" dirty="0" err="1"/>
              <a:t>Engineering</a:t>
            </a:r>
            <a:endParaRPr lang="tr-TR" dirty="0"/>
          </a:p>
        </p:txBody>
      </p:sp>
      <p:sp>
        <p:nvSpPr>
          <p:cNvPr id="3" name="Content Placeholder 2"/>
          <p:cNvSpPr>
            <a:spLocks noGrp="1"/>
          </p:cNvSpPr>
          <p:nvPr>
            <p:ph idx="1"/>
          </p:nvPr>
        </p:nvSpPr>
        <p:spPr>
          <a:xfrm>
            <a:off x="457200" y="2249424"/>
            <a:ext cx="8686800" cy="4325112"/>
          </a:xfrm>
        </p:spPr>
        <p:txBody>
          <a:bodyPr>
            <a:normAutofit fontScale="92500" lnSpcReduction="10000"/>
          </a:bodyPr>
          <a:lstStyle/>
          <a:p>
            <a:pPr marL="109728" indent="0">
              <a:buNone/>
            </a:pPr>
            <a:r>
              <a:rPr lang="tr-TR" dirty="0"/>
              <a:t>Course </a:t>
            </a:r>
            <a:r>
              <a:rPr lang="tr-TR" dirty="0" err="1"/>
              <a:t>Credits</a:t>
            </a:r>
            <a:endParaRPr lang="tr-TR" dirty="0"/>
          </a:p>
          <a:p>
            <a:r>
              <a:rPr lang="tr-TR" dirty="0"/>
              <a:t>E</a:t>
            </a:r>
            <a:r>
              <a:rPr lang="en-US" dirty="0" err="1"/>
              <a:t>lective</a:t>
            </a:r>
            <a:r>
              <a:rPr lang="en-US" dirty="0"/>
              <a:t> courses</a:t>
            </a:r>
            <a:r>
              <a:rPr lang="tr-TR" dirty="0"/>
              <a:t>: 43 </a:t>
            </a:r>
            <a:r>
              <a:rPr lang="tr-TR" dirty="0" err="1"/>
              <a:t>Credits</a:t>
            </a:r>
            <a:r>
              <a:rPr lang="tr-TR" dirty="0"/>
              <a:t> (58 ECTS)</a:t>
            </a:r>
          </a:p>
          <a:p>
            <a:pPr lvl="1"/>
            <a:r>
              <a:rPr lang="tr-TR" dirty="0"/>
              <a:t>Technical </a:t>
            </a:r>
            <a:r>
              <a:rPr lang="tr-TR" dirty="0" err="1"/>
              <a:t>elective</a:t>
            </a:r>
            <a:r>
              <a:rPr lang="tr-TR" dirty="0"/>
              <a:t> </a:t>
            </a:r>
            <a:r>
              <a:rPr lang="tr-TR" dirty="0" err="1"/>
              <a:t>courses</a:t>
            </a:r>
            <a:r>
              <a:rPr lang="tr-TR" dirty="0"/>
              <a:t>: 27 </a:t>
            </a:r>
            <a:r>
              <a:rPr lang="tr-TR" dirty="0" err="1"/>
              <a:t>Credits</a:t>
            </a:r>
            <a:r>
              <a:rPr lang="tr-TR" dirty="0"/>
              <a:t> (42 ECTS)</a:t>
            </a:r>
          </a:p>
          <a:p>
            <a:pPr lvl="1"/>
            <a:r>
              <a:rPr lang="tr-TR" dirty="0" err="1"/>
              <a:t>Social</a:t>
            </a:r>
            <a:r>
              <a:rPr lang="tr-TR" dirty="0"/>
              <a:t> </a:t>
            </a:r>
            <a:r>
              <a:rPr lang="tr-TR" dirty="0" err="1"/>
              <a:t>elective</a:t>
            </a:r>
            <a:r>
              <a:rPr lang="tr-TR" dirty="0"/>
              <a:t> </a:t>
            </a:r>
            <a:r>
              <a:rPr lang="tr-TR" dirty="0" err="1"/>
              <a:t>courses</a:t>
            </a:r>
            <a:r>
              <a:rPr lang="tr-TR" dirty="0"/>
              <a:t>: 16 </a:t>
            </a:r>
            <a:r>
              <a:rPr lang="tr-TR" dirty="0" err="1"/>
              <a:t>Credits</a:t>
            </a:r>
            <a:r>
              <a:rPr lang="tr-TR" dirty="0"/>
              <a:t> (16 ECTS)</a:t>
            </a:r>
          </a:p>
          <a:p>
            <a:r>
              <a:rPr lang="tr-TR" dirty="0"/>
              <a:t>F</a:t>
            </a:r>
            <a:r>
              <a:rPr lang="en-US" dirty="0" err="1"/>
              <a:t>undamental</a:t>
            </a:r>
            <a:r>
              <a:rPr lang="en-US" dirty="0"/>
              <a:t> courses</a:t>
            </a:r>
            <a:r>
              <a:rPr lang="tr-TR" dirty="0"/>
              <a:t>: 35,5 </a:t>
            </a:r>
            <a:r>
              <a:rPr lang="tr-TR" dirty="0" err="1"/>
              <a:t>Credits</a:t>
            </a:r>
            <a:r>
              <a:rPr lang="tr-TR" dirty="0"/>
              <a:t> (36 ECTS)	</a:t>
            </a:r>
            <a:endParaRPr lang="en-US" dirty="0"/>
          </a:p>
          <a:p>
            <a:r>
              <a:rPr lang="tr-TR" dirty="0"/>
              <a:t>E</a:t>
            </a:r>
            <a:r>
              <a:rPr lang="en-US" dirty="0" err="1"/>
              <a:t>ngineering</a:t>
            </a:r>
            <a:r>
              <a:rPr lang="en-US" dirty="0"/>
              <a:t> courses</a:t>
            </a:r>
            <a:r>
              <a:rPr lang="tr-TR" dirty="0"/>
              <a:t>: 71 </a:t>
            </a:r>
            <a:r>
              <a:rPr lang="tr-TR" dirty="0" err="1"/>
              <a:t>Credits</a:t>
            </a:r>
            <a:r>
              <a:rPr lang="tr-TR" dirty="0"/>
              <a:t> (88 ECTS)</a:t>
            </a:r>
          </a:p>
          <a:p>
            <a:r>
              <a:rPr lang="tr-TR" dirty="0" err="1"/>
              <a:t>Field</a:t>
            </a:r>
            <a:r>
              <a:rPr lang="tr-TR" dirty="0"/>
              <a:t> </a:t>
            </a:r>
            <a:r>
              <a:rPr lang="tr-TR" dirty="0" err="1"/>
              <a:t>courses</a:t>
            </a:r>
            <a:r>
              <a:rPr lang="tr-TR" dirty="0"/>
              <a:t>: 95,5 </a:t>
            </a:r>
            <a:r>
              <a:rPr lang="tr-TR" dirty="0" err="1"/>
              <a:t>Credits</a:t>
            </a:r>
            <a:r>
              <a:rPr lang="tr-TR" dirty="0"/>
              <a:t> (133 ECTS)</a:t>
            </a:r>
          </a:p>
          <a:p>
            <a:r>
              <a:rPr lang="tr-TR" dirty="0"/>
              <a:t>Total </a:t>
            </a:r>
            <a:r>
              <a:rPr lang="tr-TR" dirty="0" err="1"/>
              <a:t>credits</a:t>
            </a:r>
            <a:r>
              <a:rPr lang="tr-TR" dirty="0"/>
              <a:t>: 202 </a:t>
            </a:r>
            <a:r>
              <a:rPr lang="tr-TR" dirty="0" err="1"/>
              <a:t>Credits</a:t>
            </a:r>
            <a:r>
              <a:rPr lang="tr-TR" dirty="0"/>
              <a:t> (300 ECTS)</a:t>
            </a:r>
          </a:p>
          <a:p>
            <a:r>
              <a:rPr lang="tr-TR" dirty="0" err="1"/>
              <a:t>Credits</a:t>
            </a:r>
            <a:r>
              <a:rPr lang="tr-TR" dirty="0"/>
              <a:t> of </a:t>
            </a:r>
            <a:r>
              <a:rPr lang="tr-TR" dirty="0" err="1"/>
              <a:t>theoretical</a:t>
            </a:r>
            <a:r>
              <a:rPr lang="tr-TR" dirty="0"/>
              <a:t> </a:t>
            </a:r>
            <a:r>
              <a:rPr lang="tr-TR" dirty="0" err="1"/>
              <a:t>courses</a:t>
            </a:r>
            <a:r>
              <a:rPr lang="tr-TR" dirty="0"/>
              <a:t>: 146 </a:t>
            </a:r>
            <a:r>
              <a:rPr lang="tr-TR" dirty="0" err="1"/>
              <a:t>Credits</a:t>
            </a:r>
            <a:r>
              <a:rPr lang="tr-TR" dirty="0"/>
              <a:t> (172 ECTS)</a:t>
            </a:r>
          </a:p>
          <a:p>
            <a:r>
              <a:rPr lang="tr-TR" dirty="0" err="1"/>
              <a:t>Credits</a:t>
            </a:r>
            <a:r>
              <a:rPr lang="tr-TR" dirty="0"/>
              <a:t> of </a:t>
            </a:r>
            <a:r>
              <a:rPr lang="tr-TR" dirty="0" err="1"/>
              <a:t>practical</a:t>
            </a:r>
            <a:r>
              <a:rPr lang="tr-TR" dirty="0"/>
              <a:t> </a:t>
            </a:r>
            <a:r>
              <a:rPr lang="tr-TR" dirty="0" err="1"/>
              <a:t>courses</a:t>
            </a:r>
            <a:r>
              <a:rPr lang="tr-TR" dirty="0"/>
              <a:t>: 56 </a:t>
            </a:r>
            <a:r>
              <a:rPr lang="tr-TR" dirty="0" err="1"/>
              <a:t>Credits</a:t>
            </a:r>
            <a:r>
              <a:rPr lang="tr-TR" dirty="0"/>
              <a:t> (128 ECTS)</a:t>
            </a:r>
          </a:p>
          <a:p>
            <a:endParaRPr lang="tr-TR" dirty="0"/>
          </a:p>
          <a:p>
            <a:endParaRPr lang="tr-TR" dirty="0"/>
          </a:p>
        </p:txBody>
      </p:sp>
      <p:pic>
        <p:nvPicPr>
          <p:cNvPr id="5" name="Picture 2" descr="KARABÜK ÜNİVERSİTESİ LOGO ile ilgili görsel sonucu">
            <a:extLst>
              <a:ext uri="{FF2B5EF4-FFF2-40B4-BE49-F238E27FC236}">
                <a16:creationId xmlns:a16="http://schemas.microsoft.com/office/drawing/2014/main" id="{55B2AF86-D278-45AB-8107-919808439B5D}"/>
              </a:ext>
            </a:extLst>
          </p:cNvPr>
          <p:cNvPicPr>
            <a:picLocks noChangeAspect="1" noChangeArrowheads="1"/>
          </p:cNvPicPr>
          <p:nvPr/>
        </p:nvPicPr>
        <p:blipFill>
          <a:blip r:embed="rId3" cstate="print"/>
          <a:srcRect/>
          <a:stretch>
            <a:fillRect/>
          </a:stretch>
        </p:blipFill>
        <p:spPr bwMode="auto">
          <a:xfrm>
            <a:off x="428596" y="476672"/>
            <a:ext cx="824990" cy="928694"/>
          </a:xfrm>
          <a:prstGeom prst="rect">
            <a:avLst/>
          </a:prstGeom>
          <a:noFill/>
        </p:spPr>
      </p:pic>
    </p:spTree>
    <p:extLst>
      <p:ext uri="{BB962C8B-B14F-4D97-AF65-F5344CB8AC3E}">
        <p14:creationId xmlns:p14="http://schemas.microsoft.com/office/powerpoint/2010/main" val="4127767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1775</TotalTime>
  <Words>1899</Words>
  <Application>Microsoft Office PowerPoint</Application>
  <PresentationFormat>Ekran Gösterisi (4:3)</PresentationFormat>
  <Paragraphs>271</Paragraphs>
  <Slides>31</Slides>
  <Notes>21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31</vt:i4>
      </vt:variant>
    </vt:vector>
  </HeadingPairs>
  <TitlesOfParts>
    <vt:vector size="38" baseType="lpstr">
      <vt:lpstr>Arial</vt:lpstr>
      <vt:lpstr>Calibri</vt:lpstr>
      <vt:lpstr>Georgia</vt:lpstr>
      <vt:lpstr>Times New Roman</vt:lpstr>
      <vt:lpstr>Trebuchet MS</vt:lpstr>
      <vt:lpstr>Wingdings 2</vt:lpstr>
      <vt:lpstr>Şehir Hayatı</vt:lpstr>
      <vt:lpstr>DEPARTMENT OF INDUSTRIAL DESIGN ENGINEERING</vt:lpstr>
      <vt:lpstr>Industrial Design Engineering</vt:lpstr>
      <vt:lpstr>Industrial Design Engineering</vt:lpstr>
      <vt:lpstr>Industrial Design Engineering</vt:lpstr>
      <vt:lpstr>About Industrial Design Engineering</vt:lpstr>
      <vt:lpstr>About Industrial Design Engineering</vt:lpstr>
      <vt:lpstr>About Industrial Design Engineering</vt:lpstr>
      <vt:lpstr>Administrative Staff</vt:lpstr>
      <vt:lpstr>Industrial Design Engineering</vt:lpstr>
      <vt:lpstr>Industrial Design Engineering</vt:lpstr>
      <vt:lpstr>Industrial Design Engineering</vt:lpstr>
      <vt:lpstr>Industrial Design Engineering</vt:lpstr>
      <vt:lpstr>Industrial Design Engineering</vt:lpstr>
      <vt:lpstr>Academic Staff</vt:lpstr>
      <vt:lpstr>Academic Staff</vt:lpstr>
      <vt:lpstr>Academic Staff</vt:lpstr>
      <vt:lpstr>Academic Staff</vt:lpstr>
      <vt:lpstr>Academic Staff</vt:lpstr>
      <vt:lpstr>Academic Staff</vt:lpstr>
      <vt:lpstr>Academic Staff</vt:lpstr>
      <vt:lpstr>Academic Staff</vt:lpstr>
      <vt:lpstr>Academic Staff</vt:lpstr>
      <vt:lpstr>Industrial Design Engineering</vt:lpstr>
      <vt:lpstr>Industrial Design Engineering</vt:lpstr>
      <vt:lpstr>Industrial Design Engineering</vt:lpstr>
      <vt:lpstr>Industrial Design Engineering</vt:lpstr>
      <vt:lpstr>Industrial Design Engineering</vt:lpstr>
      <vt:lpstr>Industrial Design Engineering</vt:lpstr>
      <vt:lpstr>Industrial Design Engineering</vt:lpstr>
      <vt:lpstr>Projects</vt:lpstr>
      <vt:lpstr>Industrial Design Engineering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KARABUK UNIVERSITY  TECHNOLOGY FACULTY</dc:title>
  <dc:creator>user</dc:creator>
  <cp:lastModifiedBy>Abdurrahim TEMİZ</cp:lastModifiedBy>
  <cp:revision>101</cp:revision>
  <dcterms:modified xsi:type="dcterms:W3CDTF">2020-03-25T12:58:25Z</dcterms:modified>
</cp:coreProperties>
</file>