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7" r:id="rId2"/>
    <p:sldId id="268" r:id="rId3"/>
    <p:sldId id="269" r:id="rId4"/>
    <p:sldId id="302" r:id="rId5"/>
    <p:sldId id="270" r:id="rId6"/>
    <p:sldId id="300" r:id="rId7"/>
    <p:sldId id="301" r:id="rId8"/>
    <p:sldId id="271" r:id="rId9"/>
    <p:sldId id="272" r:id="rId10"/>
    <p:sldId id="273" r:id="rId11"/>
    <p:sldId id="274" r:id="rId12"/>
    <p:sldId id="275" r:id="rId13"/>
    <p:sldId id="276" r:id="rId14"/>
    <p:sldId id="283" r:id="rId15"/>
    <p:sldId id="287" r:id="rId16"/>
    <p:sldId id="289" r:id="rId17"/>
    <p:sldId id="288" r:id="rId18"/>
    <p:sldId id="290" r:id="rId19"/>
    <p:sldId id="291" r:id="rId20"/>
    <p:sldId id="292" r:id="rId21"/>
    <p:sldId id="293" r:id="rId22"/>
    <p:sldId id="305" r:id="rId23"/>
    <p:sldId id="280" r:id="rId24"/>
    <p:sldId id="307" r:id="rId25"/>
    <p:sldId id="296" r:id="rId26"/>
    <p:sldId id="295" r:id="rId27"/>
    <p:sldId id="298" r:id="rId28"/>
    <p:sldId id="306" r:id="rId29"/>
    <p:sldId id="299" r:id="rId30"/>
    <p:sldId id="265" r:id="rId31"/>
    <p:sldId id="282"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9610" autoAdjust="0"/>
  </p:normalViewPr>
  <p:slideViewPr>
    <p:cSldViewPr>
      <p:cViewPr varScale="1">
        <p:scale>
          <a:sx n="77" d="100"/>
          <a:sy n="77" d="100"/>
        </p:scale>
        <p:origin x="1613"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06D8F-4E28-46EB-BD8A-4354FCDC2C5E}" type="datetimeFigureOut">
              <a:rPr lang="tr-TR" smtClean="0"/>
              <a:t>25.03.2020</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8395B-EDDF-49E0-97F0-20EB4DA77B48}" type="slidenum">
              <a:rPr lang="tr-TR" smtClean="0"/>
              <a:t>‹#›</a:t>
            </a:fld>
            <a:endParaRPr lang="tr-TR"/>
          </a:p>
        </p:txBody>
      </p:sp>
    </p:spTree>
    <p:extLst>
      <p:ext uri="{BB962C8B-B14F-4D97-AF65-F5344CB8AC3E}">
        <p14:creationId xmlns:p14="http://schemas.microsoft.com/office/powerpoint/2010/main" val="36929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a:p>
        </p:txBody>
      </p:sp>
    </p:spTree>
    <p:extLst>
      <p:ext uri="{BB962C8B-B14F-4D97-AF65-F5344CB8AC3E}">
        <p14:creationId xmlns:p14="http://schemas.microsoft.com/office/powerpoint/2010/main" val="297131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25</a:t>
            </a:fld>
            <a:endParaRPr lang="en-US"/>
          </a:p>
        </p:txBody>
      </p:sp>
    </p:spTree>
    <p:extLst>
      <p:ext uri="{BB962C8B-B14F-4D97-AF65-F5344CB8AC3E}">
        <p14:creationId xmlns:p14="http://schemas.microsoft.com/office/powerpoint/2010/main" val="180356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26</a:t>
            </a:fld>
            <a:endParaRPr lang="en-US"/>
          </a:p>
        </p:txBody>
      </p:sp>
    </p:spTree>
    <p:extLst>
      <p:ext uri="{BB962C8B-B14F-4D97-AF65-F5344CB8AC3E}">
        <p14:creationId xmlns:p14="http://schemas.microsoft.com/office/powerpoint/2010/main" val="142890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27</a:t>
            </a:fld>
            <a:endParaRPr lang="en-US"/>
          </a:p>
        </p:txBody>
      </p:sp>
    </p:spTree>
    <p:extLst>
      <p:ext uri="{BB962C8B-B14F-4D97-AF65-F5344CB8AC3E}">
        <p14:creationId xmlns:p14="http://schemas.microsoft.com/office/powerpoint/2010/main" val="181901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82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29</a:t>
            </a:fld>
            <a:endParaRPr lang="en-US"/>
          </a:p>
        </p:txBody>
      </p:sp>
    </p:spTree>
    <p:extLst>
      <p:ext uri="{BB962C8B-B14F-4D97-AF65-F5344CB8AC3E}">
        <p14:creationId xmlns:p14="http://schemas.microsoft.com/office/powerpoint/2010/main" val="106553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31</a:t>
            </a:fld>
            <a:endParaRPr lang="en-US"/>
          </a:p>
        </p:txBody>
      </p:sp>
    </p:spTree>
    <p:extLst>
      <p:ext uri="{BB962C8B-B14F-4D97-AF65-F5344CB8AC3E}">
        <p14:creationId xmlns:p14="http://schemas.microsoft.com/office/powerpoint/2010/main" val="388339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noProof="0" dirty="0">
                <a:solidFill>
                  <a:schemeClr val="tx1"/>
                </a:solidFill>
                <a:latin typeface="+mn-lt"/>
                <a:ea typeface="+mn-ea"/>
                <a:cs typeface="+mn-cs"/>
              </a:rPr>
              <a:t>İpucu: Konuşmacı notlarınızı buraya ekleyin.</a:t>
            </a:r>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dirty="0"/>
          </a:p>
        </p:txBody>
      </p:sp>
    </p:spTree>
    <p:extLst>
      <p:ext uri="{BB962C8B-B14F-4D97-AF65-F5344CB8AC3E}">
        <p14:creationId xmlns:p14="http://schemas.microsoft.com/office/powerpoint/2010/main" val="41657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9</a:t>
            </a:fld>
            <a:endParaRPr lang="en-US"/>
          </a:p>
        </p:txBody>
      </p:sp>
    </p:spTree>
    <p:extLst>
      <p:ext uri="{BB962C8B-B14F-4D97-AF65-F5344CB8AC3E}">
        <p14:creationId xmlns:p14="http://schemas.microsoft.com/office/powerpoint/2010/main" val="235943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10</a:t>
            </a:fld>
            <a:endParaRPr lang="en-US"/>
          </a:p>
        </p:txBody>
      </p:sp>
    </p:spTree>
    <p:extLst>
      <p:ext uri="{BB962C8B-B14F-4D97-AF65-F5344CB8AC3E}">
        <p14:creationId xmlns:p14="http://schemas.microsoft.com/office/powerpoint/2010/main" val="338435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11</a:t>
            </a:fld>
            <a:endParaRPr lang="en-US"/>
          </a:p>
        </p:txBody>
      </p:sp>
    </p:spTree>
    <p:extLst>
      <p:ext uri="{BB962C8B-B14F-4D97-AF65-F5344CB8AC3E}">
        <p14:creationId xmlns:p14="http://schemas.microsoft.com/office/powerpoint/2010/main" val="331377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a:p>
        </p:txBody>
      </p:sp>
    </p:spTree>
    <p:extLst>
      <p:ext uri="{BB962C8B-B14F-4D97-AF65-F5344CB8AC3E}">
        <p14:creationId xmlns:p14="http://schemas.microsoft.com/office/powerpoint/2010/main" val="157086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13</a:t>
            </a:fld>
            <a:endParaRPr lang="en-US"/>
          </a:p>
        </p:txBody>
      </p:sp>
    </p:spTree>
    <p:extLst>
      <p:ext uri="{BB962C8B-B14F-4D97-AF65-F5344CB8AC3E}">
        <p14:creationId xmlns:p14="http://schemas.microsoft.com/office/powerpoint/2010/main" val="9168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23</a:t>
            </a:fld>
            <a:endParaRPr lang="en-US"/>
          </a:p>
        </p:txBody>
      </p:sp>
    </p:spTree>
    <p:extLst>
      <p:ext uri="{BB962C8B-B14F-4D97-AF65-F5344CB8AC3E}">
        <p14:creationId xmlns:p14="http://schemas.microsoft.com/office/powerpoint/2010/main" val="160052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31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25.03.2020</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25.03.2020</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25.03.2020</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25.03.2020</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ibrahimkadi@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myasar@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saltun@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hakgul@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ooz@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musayildirim@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murataydin@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abdurrahimtemiz@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fhozturk@karabuk.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knoloji.karabuk.edu.tr/endustriyeltasarim-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teknolojifakultesi@karabuk.edu.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32740" y="546194"/>
            <a:ext cx="6769585" cy="1470025"/>
          </a:xfrm>
        </p:spPr>
        <p:txBody>
          <a:bodyPr>
            <a:normAutofit/>
          </a:bodyPr>
          <a:lstStyle/>
          <a:p>
            <a:r>
              <a:rPr lang="tr-TR" sz="3600" dirty="0"/>
              <a:t>ENDÜSTRİYEL TASARIM MÜHENDİSLİĞİ BÖLÜMÜ</a:t>
            </a:r>
          </a:p>
        </p:txBody>
      </p:sp>
      <p:pic>
        <p:nvPicPr>
          <p:cNvPr id="1026" name="Picture 2" descr="kbü amblem ile ilgili görsel sonucu">
            <a:extLst>
              <a:ext uri="{FF2B5EF4-FFF2-40B4-BE49-F238E27FC236}">
                <a16:creationId xmlns:a16="http://schemas.microsoft.com/office/drawing/2014/main" id="{145FB7FC-D8F9-4124-BCA0-2AABC2F81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5" y="188640"/>
            <a:ext cx="1911374" cy="147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4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Endüstriyel Tasarım Mühendisliği</a:t>
            </a:r>
          </a:p>
        </p:txBody>
      </p:sp>
      <p:sp>
        <p:nvSpPr>
          <p:cNvPr id="3" name="Content Placeholder 2"/>
          <p:cNvSpPr>
            <a:spLocks noGrp="1"/>
          </p:cNvSpPr>
          <p:nvPr>
            <p:ph idx="1"/>
          </p:nvPr>
        </p:nvSpPr>
        <p:spPr>
          <a:xfrm>
            <a:off x="457200" y="2249424"/>
            <a:ext cx="8229600" cy="1827648"/>
          </a:xfrm>
        </p:spPr>
        <p:txBody>
          <a:bodyPr>
            <a:normAutofit/>
          </a:bodyPr>
          <a:lstStyle/>
          <a:p>
            <a:r>
              <a:rPr lang="tr-TR" dirty="0"/>
              <a:t>Yan Dal Programları</a:t>
            </a:r>
          </a:p>
          <a:p>
            <a:pPr lvl="1"/>
            <a:r>
              <a:rPr lang="tr-TR" dirty="0"/>
              <a:t>Teknoloji Fakültesi Enerji Sistemleri Mühendisliği</a:t>
            </a:r>
          </a:p>
          <a:p>
            <a:pPr lvl="1"/>
            <a:r>
              <a:rPr lang="tr-TR" dirty="0"/>
              <a:t>Teknoloji Fakültesi </a:t>
            </a:r>
            <a:r>
              <a:rPr lang="tr-TR" dirty="0" err="1"/>
              <a:t>Mekatronik</a:t>
            </a:r>
            <a:r>
              <a:rPr lang="tr-TR" dirty="0"/>
              <a:t> Mühendisliği</a:t>
            </a:r>
          </a:p>
          <a:p>
            <a:pPr lvl="1"/>
            <a:r>
              <a:rPr lang="tr-TR" dirty="0"/>
              <a:t>Teknoloji Fakültesi İmalat Mühendisliği</a:t>
            </a:r>
          </a:p>
          <a:p>
            <a:endParaRPr lang="tr-TR" dirty="0"/>
          </a:p>
          <a:p>
            <a:endParaRPr lang="tr-TR" dirty="0"/>
          </a:p>
          <a:p>
            <a:endParaRPr lang="tr-TR" dirty="0"/>
          </a:p>
        </p:txBody>
      </p:sp>
      <p:sp>
        <p:nvSpPr>
          <p:cNvPr id="5" name="Content Placeholder 2">
            <a:extLst>
              <a:ext uri="{FF2B5EF4-FFF2-40B4-BE49-F238E27FC236}">
                <a16:creationId xmlns:a16="http://schemas.microsoft.com/office/drawing/2014/main" id="{98994599-FEAC-488C-9533-B50D223F4E72}"/>
              </a:ext>
            </a:extLst>
          </p:cNvPr>
          <p:cNvSpPr txBox="1">
            <a:spLocks/>
          </p:cNvSpPr>
          <p:nvPr/>
        </p:nvSpPr>
        <p:spPr>
          <a:xfrm>
            <a:off x="457200" y="4072440"/>
            <a:ext cx="8229600" cy="278556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tr-TR" dirty="0"/>
              <a:t>Çift </a:t>
            </a:r>
            <a:r>
              <a:rPr lang="tr-TR" dirty="0" err="1"/>
              <a:t>Anadal</a:t>
            </a:r>
            <a:r>
              <a:rPr lang="tr-TR" dirty="0"/>
              <a:t> Programları</a:t>
            </a:r>
          </a:p>
          <a:p>
            <a:pPr lvl="1"/>
            <a:r>
              <a:rPr lang="tr-TR" dirty="0"/>
              <a:t>Teknoloji Fakültesi Enerji Sistemleri Mühendisliği</a:t>
            </a:r>
          </a:p>
          <a:p>
            <a:pPr lvl="1"/>
            <a:r>
              <a:rPr lang="tr-TR" dirty="0"/>
              <a:t>Teknoloji Fakültesi </a:t>
            </a:r>
            <a:r>
              <a:rPr lang="tr-TR" dirty="0" err="1"/>
              <a:t>Mekatronik</a:t>
            </a:r>
            <a:r>
              <a:rPr lang="tr-TR" dirty="0"/>
              <a:t> Mühendisliği</a:t>
            </a:r>
          </a:p>
          <a:p>
            <a:pPr lvl="1"/>
            <a:r>
              <a:rPr lang="tr-TR" dirty="0"/>
              <a:t>Teknoloji Fakültesi İmalat Mühendisliği</a:t>
            </a:r>
          </a:p>
          <a:p>
            <a:pPr lvl="1"/>
            <a:r>
              <a:rPr lang="tr-TR" dirty="0"/>
              <a:t>Mühendislik Fakültesi Makine Mühendisliği</a:t>
            </a:r>
          </a:p>
          <a:p>
            <a:pPr lvl="1"/>
            <a:r>
              <a:rPr lang="tr-TR" dirty="0"/>
              <a:t>Mühendislik Fakültesi Endüstri Mühendisliği</a:t>
            </a:r>
          </a:p>
        </p:txBody>
      </p:sp>
      <p:pic>
        <p:nvPicPr>
          <p:cNvPr id="6" name="Picture 2" descr="kbü amblem ile ilgili görsel sonucu">
            <a:extLst>
              <a:ext uri="{FF2B5EF4-FFF2-40B4-BE49-F238E27FC236}">
                <a16:creationId xmlns:a16="http://schemas.microsoft.com/office/drawing/2014/main" id="{B52A0405-6973-4C7C-ADFC-FC13B69104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Endüstriyel Tasarım Mühendisliği</a:t>
            </a:r>
          </a:p>
        </p:txBody>
      </p:sp>
      <p:sp>
        <p:nvSpPr>
          <p:cNvPr id="3" name="Content Placeholder 2"/>
          <p:cNvSpPr>
            <a:spLocks noGrp="1"/>
          </p:cNvSpPr>
          <p:nvPr>
            <p:ph idx="1"/>
          </p:nvPr>
        </p:nvSpPr>
        <p:spPr/>
        <p:txBody>
          <a:bodyPr>
            <a:normAutofit/>
          </a:bodyPr>
          <a:lstStyle/>
          <a:p>
            <a:r>
              <a:rPr lang="tr-TR" dirty="0"/>
              <a:t>Lisansüstü Programlar</a:t>
            </a:r>
          </a:p>
          <a:p>
            <a:endParaRPr lang="tr-TR" dirty="0"/>
          </a:p>
          <a:p>
            <a:r>
              <a:rPr lang="tr-TR" dirty="0"/>
              <a:t>Yüksek Lisans (</a:t>
            </a:r>
            <a:r>
              <a:rPr lang="tr-TR" dirty="0" err="1"/>
              <a:t>M.Sc</a:t>
            </a:r>
            <a:r>
              <a:rPr lang="tr-TR" dirty="0"/>
              <a:t>.)Programı </a:t>
            </a:r>
          </a:p>
          <a:p>
            <a:pPr marL="82296" indent="0">
              <a:buNone/>
            </a:pPr>
            <a:r>
              <a:rPr lang="tr-TR" dirty="0"/>
              <a:t>	Geçerli lisans derecesine sahip olmak</a:t>
            </a:r>
          </a:p>
          <a:p>
            <a:pPr marL="82296" indent="0">
              <a:buNone/>
            </a:pPr>
            <a:r>
              <a:rPr lang="tr-TR" dirty="0"/>
              <a:t>	Öğrenciler 21 Kredilik (60 AKTS) ders alır</a:t>
            </a:r>
          </a:p>
          <a:p>
            <a:pPr marL="82296" indent="0">
              <a:buNone/>
            </a:pPr>
            <a:r>
              <a:rPr lang="tr-TR" dirty="0"/>
              <a:t>	Tez yapıp, savunur</a:t>
            </a:r>
          </a:p>
          <a:p>
            <a:pPr marL="82296" indent="0">
              <a:buNone/>
            </a:pPr>
            <a:endParaRPr lang="tr-TR" dirty="0"/>
          </a:p>
          <a:p>
            <a:pPr marL="82296" indent="0">
              <a:buNone/>
            </a:pPr>
            <a:r>
              <a:rPr lang="tr-TR" dirty="0"/>
              <a:t>		</a:t>
            </a:r>
          </a:p>
          <a:p>
            <a:endParaRPr lang="tr-TR" dirty="0"/>
          </a:p>
          <a:p>
            <a:endParaRPr lang="tr-TR" dirty="0"/>
          </a:p>
          <a:p>
            <a:endParaRPr lang="tr-TR" dirty="0"/>
          </a:p>
        </p:txBody>
      </p:sp>
      <p:pic>
        <p:nvPicPr>
          <p:cNvPr id="5" name="Picture 2" descr="kbü amblem ile ilgili görsel sonucu">
            <a:extLst>
              <a:ext uri="{FF2B5EF4-FFF2-40B4-BE49-F238E27FC236}">
                <a16:creationId xmlns:a16="http://schemas.microsoft.com/office/drawing/2014/main" id="{37A1B22D-7E91-41FE-AADB-14C1C2843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686800" cy="4325112"/>
          </a:xfrm>
        </p:spPr>
        <p:txBody>
          <a:bodyPr>
            <a:normAutofit lnSpcReduction="10000"/>
          </a:bodyPr>
          <a:lstStyle/>
          <a:p>
            <a:r>
              <a:rPr lang="tr-TR" dirty="0"/>
              <a:t>Lisansüstü Programlar</a:t>
            </a:r>
          </a:p>
          <a:p>
            <a:endParaRPr lang="tr-TR" dirty="0"/>
          </a:p>
          <a:p>
            <a:r>
              <a:rPr lang="tr-TR" dirty="0"/>
              <a:t>Doktora (</a:t>
            </a:r>
            <a:r>
              <a:rPr lang="tr-TR" dirty="0" err="1"/>
              <a:t>Ph.D</a:t>
            </a:r>
            <a:r>
              <a:rPr lang="tr-TR" dirty="0"/>
              <a:t>.) Programı</a:t>
            </a:r>
          </a:p>
          <a:p>
            <a:pPr marL="82296" indent="0">
              <a:buNone/>
            </a:pPr>
            <a:r>
              <a:rPr lang="tr-TR" dirty="0"/>
              <a:t>	Geçerli lisans veya yüksek lisans derecesine sahip olmak</a:t>
            </a:r>
            <a:endParaRPr lang="en-US" dirty="0"/>
          </a:p>
          <a:p>
            <a:pPr marL="82296" indent="0">
              <a:buNone/>
            </a:pPr>
            <a:r>
              <a:rPr lang="en-US" dirty="0"/>
              <a:t>	</a:t>
            </a:r>
            <a:r>
              <a:rPr lang="tr-TR" dirty="0"/>
              <a:t>Geçerli yabancı dil puanına sahip olmak </a:t>
            </a:r>
            <a:r>
              <a:rPr lang="en-US" dirty="0"/>
              <a:t>(TOEFL/YDS-55</a:t>
            </a:r>
            <a:r>
              <a:rPr lang="tr-TR" dirty="0"/>
              <a:t> puan</a:t>
            </a:r>
            <a:r>
              <a:rPr lang="en-US" dirty="0"/>
              <a:t>)</a:t>
            </a:r>
          </a:p>
          <a:p>
            <a:pPr marL="82296" indent="0">
              <a:buNone/>
            </a:pPr>
            <a:r>
              <a:rPr lang="en-US" dirty="0"/>
              <a:t>	</a:t>
            </a:r>
            <a:r>
              <a:rPr lang="tr-TR" dirty="0"/>
              <a:t>Öğrenciler 60 Kredilik (60 AKTS) ders alırlar</a:t>
            </a:r>
            <a:endParaRPr lang="en-US" dirty="0"/>
          </a:p>
          <a:p>
            <a:pPr marL="82296" indent="0">
              <a:buNone/>
            </a:pPr>
            <a:r>
              <a:rPr lang="en-US" dirty="0"/>
              <a:t>	</a:t>
            </a:r>
            <a:r>
              <a:rPr lang="tr-TR" dirty="0"/>
              <a:t>Doktora yeterlilik sınavı verilmeli</a:t>
            </a:r>
            <a:endParaRPr lang="en-US" dirty="0"/>
          </a:p>
          <a:p>
            <a:pPr marL="82296" indent="0">
              <a:buNone/>
            </a:pPr>
            <a:r>
              <a:rPr lang="en-US" dirty="0"/>
              <a:t>	</a:t>
            </a:r>
            <a:r>
              <a:rPr lang="tr-TR" dirty="0"/>
              <a:t>Tez yapar, savunur</a:t>
            </a:r>
            <a:endParaRPr lang="en-US" dirty="0"/>
          </a:p>
        </p:txBody>
      </p:sp>
      <p:pic>
        <p:nvPicPr>
          <p:cNvPr id="5" name="Picture 2" descr="kbü amblem ile ilgili görsel sonucu">
            <a:extLst>
              <a:ext uri="{FF2B5EF4-FFF2-40B4-BE49-F238E27FC236}">
                <a16:creationId xmlns:a16="http://schemas.microsoft.com/office/drawing/2014/main" id="{7EAD4068-6E67-4D1E-9B2B-0577F6D8B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5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Endüstriyel Tasarım Mühendisliği</a:t>
            </a:r>
          </a:p>
        </p:txBody>
      </p:sp>
      <p:sp>
        <p:nvSpPr>
          <p:cNvPr id="3" name="Content Placeholder 2"/>
          <p:cNvSpPr>
            <a:spLocks noGrp="1"/>
          </p:cNvSpPr>
          <p:nvPr>
            <p:ph idx="1"/>
          </p:nvPr>
        </p:nvSpPr>
        <p:spPr/>
        <p:txBody>
          <a:bodyPr>
            <a:normAutofit/>
          </a:bodyPr>
          <a:lstStyle/>
          <a:p>
            <a:r>
              <a:rPr lang="tr-TR" dirty="0"/>
              <a:t>Bölüm Personeli</a:t>
            </a:r>
          </a:p>
          <a:p>
            <a:endParaRPr lang="tr-TR" dirty="0"/>
          </a:p>
          <a:p>
            <a:r>
              <a:rPr lang="tr-TR" dirty="0"/>
              <a:t>Profesör Sayısı: 2</a:t>
            </a:r>
          </a:p>
          <a:p>
            <a:r>
              <a:rPr lang="tr-TR" dirty="0"/>
              <a:t>Doçent Sayısı: 1</a:t>
            </a:r>
          </a:p>
          <a:p>
            <a:r>
              <a:rPr lang="tr-TR" dirty="0"/>
              <a:t>Doktor Öğretim Üyesi Sayısı: 4</a:t>
            </a:r>
          </a:p>
          <a:p>
            <a:r>
              <a:rPr lang="tr-TR" dirty="0"/>
              <a:t>Araştırma Görevlisi Sayısı: 2</a:t>
            </a:r>
          </a:p>
          <a:p>
            <a:endParaRPr lang="tr-TR" dirty="0"/>
          </a:p>
          <a:p>
            <a:endParaRPr lang="tr-TR" dirty="0"/>
          </a:p>
          <a:p>
            <a:pPr marL="82296" indent="0">
              <a:buNone/>
            </a:pPr>
            <a:r>
              <a:rPr lang="tr-TR" dirty="0"/>
              <a:t>	</a:t>
            </a:r>
          </a:p>
          <a:p>
            <a:endParaRPr lang="tr-TR" dirty="0"/>
          </a:p>
          <a:p>
            <a:endParaRPr lang="tr-TR" dirty="0"/>
          </a:p>
          <a:p>
            <a:endParaRPr lang="tr-TR" dirty="0"/>
          </a:p>
        </p:txBody>
      </p:sp>
      <p:pic>
        <p:nvPicPr>
          <p:cNvPr id="5" name="Picture 2" descr="kbü amblem ile ilgili görsel sonucu">
            <a:extLst>
              <a:ext uri="{FF2B5EF4-FFF2-40B4-BE49-F238E27FC236}">
                <a16:creationId xmlns:a16="http://schemas.microsoft.com/office/drawing/2014/main" id="{BD7C4096-B7C7-4DFD-BA96-8981CE1FA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5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277742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Prof.Dr</a:t>
            </a:r>
            <a:r>
              <a:rPr lang="tr-TR" sz="2000" b="1" dirty="0">
                <a:latin typeface="Times New Roman" pitchFamily="18" charset="0"/>
                <a:cs typeface="Times New Roman" pitchFamily="18" charset="0"/>
              </a:rPr>
              <a:t>. İbrahim KADI</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ibrahimkadi@karabuk.edu.tr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9066</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685074"/>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pic>
        <p:nvPicPr>
          <p:cNvPr id="10" name="Resim 9" descr="kişi, adam, takım, duvar içeren bir resim&#10;&#10;Çok yüksek güvenilirlikle oluşturulmuş açıklama">
            <a:extLst>
              <a:ext uri="{FF2B5EF4-FFF2-40B4-BE49-F238E27FC236}">
                <a16:creationId xmlns:a16="http://schemas.microsoft.com/office/drawing/2014/main" id="{3314C320-B53A-4DE3-8EFA-5E265E93F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12" y="1988840"/>
            <a:ext cx="1162800" cy="1500665"/>
          </a:xfrm>
          <a:prstGeom prst="rect">
            <a:avLst/>
          </a:prstGeom>
        </p:spPr>
      </p:pic>
      <p:sp>
        <p:nvSpPr>
          <p:cNvPr id="13" name="13 Metin kutusu">
            <a:extLst>
              <a:ext uri="{FF2B5EF4-FFF2-40B4-BE49-F238E27FC236}">
                <a16:creationId xmlns:a16="http://schemas.microsoft.com/office/drawing/2014/main" id="{6CC48D96-61F0-4B27-8023-CF60B4279D82}"/>
              </a:ext>
            </a:extLst>
          </p:cNvPr>
          <p:cNvSpPr txBox="1"/>
          <p:nvPr/>
        </p:nvSpPr>
        <p:spPr>
          <a:xfrm>
            <a:off x="855720" y="4181018"/>
            <a:ext cx="7715304"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Makine Tasarımı. Bilgisayar Destekli Tasarım. Metal Şekillendirme.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045114"/>
            <a:ext cx="9144000" cy="1631216"/>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itchFamily="18" charset="0"/>
                <a:cs typeface="Times New Roman" pitchFamily="18" charset="0"/>
              </a:rPr>
              <a:t>Mustafa YAŞAR, İbrahim KADI, ‘High </a:t>
            </a:r>
            <a:r>
              <a:rPr lang="tr-TR" sz="1600" dirty="0" err="1">
                <a:latin typeface="Times New Roman" pitchFamily="18" charset="0"/>
                <a:cs typeface="Times New Roman" pitchFamily="18" charset="0"/>
              </a:rPr>
              <a:t>velocity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forming</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aluminum</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cylindrical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cups-experiments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numerical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simulations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Materials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Science</a:t>
            </a:r>
            <a:r>
              <a:rPr lang="tr-TR" sz="1600" dirty="0">
                <a:latin typeface="Times New Roman" pitchFamily="18" charset="0"/>
                <a:cs typeface="Times New Roman" pitchFamily="18" charset="0"/>
              </a:rPr>
              <a:t> &amp; </a:t>
            </a:r>
            <a:r>
              <a:rPr lang="tr-TR" sz="1600" dirty="0" err="1">
                <a:latin typeface="Times New Roman" pitchFamily="18" charset="0"/>
                <a:cs typeface="Times New Roman" pitchFamily="18" charset="0"/>
              </a:rPr>
              <a:t>Technology</a:t>
            </a:r>
            <a:r>
              <a:rPr lang="tr-TR" sz="1600" dirty="0">
                <a:latin typeface="Times New Roman" pitchFamily="18" charset="0"/>
                <a:cs typeface="Times New Roman" pitchFamily="18" charset="0"/>
              </a:rPr>
              <a:t>, Vol.23, No.2, 2007.</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Mustafa YAŞAR, İbrahim KADI, ‘Bir saf </a:t>
            </a:r>
            <a:r>
              <a:rPr lang="tr-TR" sz="1600" dirty="0" err="1">
                <a:latin typeface="Times New Roman" pitchFamily="18" charset="0"/>
                <a:cs typeface="Times New Roman" pitchFamily="18" charset="0"/>
              </a:rPr>
              <a:t>detonasyon</a:t>
            </a:r>
            <a:r>
              <a:rPr lang="tr-TR" sz="1600" dirty="0">
                <a:latin typeface="Times New Roman" pitchFamily="18" charset="0"/>
                <a:cs typeface="Times New Roman" pitchFamily="18" charset="0"/>
              </a:rPr>
              <a:t> motorunun su içerisindeki tepkisinin deneysel olarak incelenmesi’,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Faculty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Engineering</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Arch</a:t>
            </a:r>
            <a:r>
              <a:rPr lang="tr-TR" sz="1600" dirty="0">
                <a:latin typeface="Times New Roman" pitchFamily="18" charset="0"/>
                <a:cs typeface="Times New Roman" pitchFamily="18" charset="0"/>
              </a:rPr>
              <a:t>. Gazi </a:t>
            </a:r>
            <a:r>
              <a:rPr lang="tr-TR" sz="1600" dirty="0" err="1">
                <a:latin typeface="Times New Roman" pitchFamily="18" charset="0"/>
                <a:cs typeface="Times New Roman" pitchFamily="18" charset="0"/>
              </a:rPr>
              <a:t>Üniv</a:t>
            </a:r>
            <a:r>
              <a:rPr lang="tr-TR" sz="1600" dirty="0">
                <a:latin typeface="Times New Roman" pitchFamily="18" charset="0"/>
                <a:cs typeface="Times New Roman" pitchFamily="18" charset="0"/>
              </a:rPr>
              <a:t>., Vol.21, No.3, 2006.</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Elmas AŞKAR, İbrahim KADI, Mustafa YAŞAR, ‘Small </a:t>
            </a:r>
            <a:r>
              <a:rPr lang="tr-TR" sz="1600" dirty="0" err="1">
                <a:latin typeface="Times New Roman" pitchFamily="18" charset="0"/>
                <a:cs typeface="Times New Roman" pitchFamily="18" charset="0"/>
              </a:rPr>
              <a:t>diameter</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hydrostatic</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forming</a:t>
            </a:r>
            <a:r>
              <a:rPr lang="tr-TR" sz="1600" dirty="0">
                <a:latin typeface="Times New Roman" pitchFamily="18" charset="0"/>
                <a:cs typeface="Times New Roman" pitchFamily="18" charset="0"/>
              </a:rPr>
              <a:t> of AL5754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AL1050 </a:t>
            </a:r>
            <a:r>
              <a:rPr lang="tr-TR" sz="1600" dirty="0" err="1">
                <a:latin typeface="Times New Roman" pitchFamily="18" charset="0"/>
                <a:cs typeface="Times New Roman" pitchFamily="18" charset="0"/>
              </a:rPr>
              <a:t>sheets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Technology</a:t>
            </a:r>
            <a:r>
              <a:rPr lang="tr-TR" sz="1600" dirty="0">
                <a:latin typeface="Times New Roman" pitchFamily="18" charset="0"/>
                <a:cs typeface="Times New Roman" pitchFamily="18" charset="0"/>
              </a:rPr>
              <a:t>, Vol.13, No.1, 2010.</a:t>
            </a:r>
          </a:p>
        </p:txBody>
      </p:sp>
      <p:pic>
        <p:nvPicPr>
          <p:cNvPr id="17" name="Picture 2" descr="kbü amblem ile ilgili görsel sonucu">
            <a:extLst>
              <a:ext uri="{FF2B5EF4-FFF2-40B4-BE49-F238E27FC236}">
                <a16:creationId xmlns:a16="http://schemas.microsoft.com/office/drawing/2014/main" id="{63ED54B4-8B07-4607-8C81-0BD28E1B39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34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306019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Prof.Dr</a:t>
            </a:r>
            <a:r>
              <a:rPr lang="tr-TR" sz="2000" b="1" dirty="0">
                <a:latin typeface="Times New Roman" pitchFamily="18" charset="0"/>
                <a:cs typeface="Times New Roman" pitchFamily="18" charset="0"/>
              </a:rPr>
              <a:t>. Mustafa YAŞAR</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myasar@karabuk.edu.tr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9009</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Bilgisayar Destekli Tasarım. Metal Şekillendirme. FEM Analizi. Toz </a:t>
            </a:r>
            <a:r>
              <a:rPr lang="tr-TR" sz="2000" dirty="0" err="1">
                <a:latin typeface="Times New Roman" pitchFamily="18" charset="0"/>
                <a:cs typeface="Times New Roman" pitchFamily="18" charset="0"/>
              </a:rPr>
              <a:t>Metalurjisi</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2062103"/>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itchFamily="18" charset="0"/>
                <a:cs typeface="Times New Roman" pitchFamily="18" charset="0"/>
              </a:rPr>
              <a:t>Şükrü şen, M. YAŞAR,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O. KOÇAR, “</a:t>
            </a:r>
            <a:r>
              <a:rPr lang="tr-TR" sz="1600" dirty="0" err="1">
                <a:latin typeface="Times New Roman" pitchFamily="18" charset="0"/>
                <a:cs typeface="Times New Roman" pitchFamily="18" charset="0"/>
              </a:rPr>
              <a:t>Dorse</a:t>
            </a:r>
            <a:r>
              <a:rPr lang="tr-TR" sz="1600" dirty="0">
                <a:latin typeface="Times New Roman" pitchFamily="18" charset="0"/>
                <a:cs typeface="Times New Roman" pitchFamily="18" charset="0"/>
              </a:rPr>
              <a:t> Tasarımında Stres Dağılım Analizi ve Topoloji Optimizasyonu,” Karaelmas </a:t>
            </a:r>
            <a:r>
              <a:rPr lang="tr-TR" sz="1600" dirty="0" err="1">
                <a:latin typeface="Times New Roman" pitchFamily="18" charset="0"/>
                <a:cs typeface="Times New Roman" pitchFamily="18" charset="0"/>
              </a:rPr>
              <a:t>Science</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Engineering</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8,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309–316, </a:t>
            </a:r>
            <a:r>
              <a:rPr lang="tr-TR" sz="1600" dirty="0" err="1">
                <a:latin typeface="Times New Roman" pitchFamily="18" charset="0"/>
                <a:cs typeface="Times New Roman" pitchFamily="18" charset="0"/>
              </a:rPr>
              <a:t>Jun</a:t>
            </a:r>
            <a:r>
              <a:rPr lang="tr-TR" sz="1600" dirty="0">
                <a:latin typeface="Times New Roman" pitchFamily="18" charset="0"/>
                <a:cs typeface="Times New Roman" pitchFamily="18" charset="0"/>
              </a:rPr>
              <a:t>.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Uğur </a:t>
            </a:r>
            <a:r>
              <a:rPr lang="tr-TR" sz="1600" dirty="0" err="1">
                <a:latin typeface="Times New Roman" pitchFamily="18" charset="0"/>
                <a:cs typeface="Times New Roman" pitchFamily="18" charset="0"/>
              </a:rPr>
              <a:t>bozali</a:t>
            </a:r>
            <a:r>
              <a:rPr lang="tr-TR" sz="1600" dirty="0">
                <a:latin typeface="Times New Roman" pitchFamily="18" charset="0"/>
                <a:cs typeface="Times New Roman" pitchFamily="18" charset="0"/>
              </a:rPr>
              <a:t>, M. YAŞAR, M. ÇETİN, V. V. ÇAY,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 GÜNEN, “</a:t>
            </a:r>
            <a:r>
              <a:rPr lang="tr-TR" sz="1600" dirty="0" err="1">
                <a:latin typeface="Times New Roman" pitchFamily="18" charset="0"/>
                <a:cs typeface="Times New Roman" pitchFamily="18" charset="0"/>
              </a:rPr>
              <a:t>Investigation</a:t>
            </a:r>
            <a:r>
              <a:rPr lang="tr-TR" sz="1600" dirty="0">
                <a:latin typeface="Times New Roman" pitchFamily="18" charset="0"/>
                <a:cs typeface="Times New Roman" pitchFamily="18" charset="0"/>
              </a:rPr>
              <a:t> on </a:t>
            </a:r>
            <a:r>
              <a:rPr lang="tr-TR" sz="1600" dirty="0" err="1">
                <a:latin typeface="Times New Roman" pitchFamily="18" charset="0"/>
                <a:cs typeface="Times New Roman" pitchFamily="18" charset="0"/>
              </a:rPr>
              <a:t>wear</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mechanisms</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boronized</a:t>
            </a:r>
            <a:r>
              <a:rPr lang="tr-TR" sz="1600" dirty="0">
                <a:latin typeface="Times New Roman" pitchFamily="18" charset="0"/>
                <a:cs typeface="Times New Roman" pitchFamily="18" charset="0"/>
              </a:rPr>
              <a:t> AISI 4150 </a:t>
            </a:r>
            <a:r>
              <a:rPr lang="tr-TR" sz="1600" dirty="0" err="1">
                <a:latin typeface="Times New Roman" pitchFamily="18" charset="0"/>
                <a:cs typeface="Times New Roman" pitchFamily="18" charset="0"/>
              </a:rPr>
              <a:t>steel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Balkan </a:t>
            </a:r>
            <a:r>
              <a:rPr lang="tr-TR" sz="1600" dirty="0" err="1">
                <a:latin typeface="Times New Roman" pitchFamily="18" charset="0"/>
                <a:cs typeface="Times New Roman" pitchFamily="18" charset="0"/>
              </a:rPr>
              <a:t>Tribological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Association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23,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1–15, Jan. 2017. </a:t>
            </a:r>
          </a:p>
          <a:p>
            <a:pPr marL="285750" indent="-285750" algn="just">
              <a:buFont typeface="Arial" panose="020B0604020202020204" pitchFamily="34" charset="0"/>
              <a:buChar char="•"/>
            </a:pPr>
            <a:r>
              <a:rPr lang="en-US" sz="1600" dirty="0">
                <a:latin typeface="Times New Roman" pitchFamily="18" charset="0"/>
                <a:cs typeface="Times New Roman" pitchFamily="18" charset="0"/>
              </a:rPr>
              <a:t>Ş. BÜLBÜL, N. AKÇAKALE, H. GÖKMEŞE, O. GÖK, and M. YAŞAR, “The effect on hardness and density of filling materials in NR SBR rubber compounds,” INTERNATIONAL ADVANCED RESEARCHES and ENGINEERING JOURNAL, vol. 1, no. 1, pp. 1–4, Dec. 2017.</a:t>
            </a:r>
            <a:endParaRPr lang="tr-TR" sz="1600" dirty="0">
              <a:latin typeface="Times New Roman" pitchFamily="18" charset="0"/>
              <a:cs typeface="Times New Roman" pitchFamily="18" charset="0"/>
            </a:endParaRPr>
          </a:p>
        </p:txBody>
      </p:sp>
      <p:pic>
        <p:nvPicPr>
          <p:cNvPr id="17" name="Resim 16" descr="kişi, adam, iç mekan, kravat içeren bir resim&#10;&#10;Çok yüksek güvenilirlikle oluşturulmuş açıklama">
            <a:extLst>
              <a:ext uri="{FF2B5EF4-FFF2-40B4-BE49-F238E27FC236}">
                <a16:creationId xmlns:a16="http://schemas.microsoft.com/office/drawing/2014/main" id="{C219657D-AD94-4235-81FA-A538E2C7095D}"/>
              </a:ext>
            </a:extLst>
          </p:cNvPr>
          <p:cNvPicPr>
            <a:picLocks noChangeAspect="1"/>
          </p:cNvPicPr>
          <p:nvPr/>
        </p:nvPicPr>
        <p:blipFill rotWithShape="1">
          <a:blip r:embed="rId3">
            <a:extLst>
              <a:ext uri="{28A0092B-C50C-407E-A947-70E740481C1C}">
                <a14:useLocalDpi xmlns:a14="http://schemas.microsoft.com/office/drawing/2010/main" val="0"/>
              </a:ext>
            </a:extLst>
          </a:blip>
          <a:srcRect l="9425" r="7326"/>
          <a:stretch/>
        </p:blipFill>
        <p:spPr>
          <a:xfrm>
            <a:off x="890872" y="1988840"/>
            <a:ext cx="1088840" cy="1548000"/>
          </a:xfrm>
          <a:prstGeom prst="rect">
            <a:avLst/>
          </a:prstGeom>
        </p:spPr>
      </p:pic>
      <p:pic>
        <p:nvPicPr>
          <p:cNvPr id="18" name="Picture 2" descr="kbü amblem ile ilgili görsel sonucu">
            <a:extLst>
              <a:ext uri="{FF2B5EF4-FFF2-40B4-BE49-F238E27FC236}">
                <a16:creationId xmlns:a16="http://schemas.microsoft.com/office/drawing/2014/main" id="{4742FF3D-B2F1-4613-99E4-5E96C106F9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8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2571217" cy="400110"/>
          </a:xfrm>
          <a:prstGeom prst="rect">
            <a:avLst/>
          </a:prstGeom>
          <a:noFill/>
        </p:spPr>
        <p:txBody>
          <a:bodyPr wrap="none" rtlCol="0">
            <a:spAutoFit/>
          </a:bodyPr>
          <a:lstStyle/>
          <a:p>
            <a:r>
              <a:rPr lang="tr-TR" sz="2000" b="1" dirty="0">
                <a:latin typeface="Times New Roman" pitchFamily="18" charset="0"/>
                <a:cs typeface="Times New Roman" pitchFamily="18" charset="0"/>
              </a:rPr>
              <a:t>Doç. Dr. Suat ALTUN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saltun@karabuk.edu.tr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9073</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685074"/>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855720" y="4181018"/>
            <a:ext cx="7715304"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Mobilya Tasarımı. Odun ve Odun Bazlı Malzemeler ve </a:t>
            </a:r>
            <a:r>
              <a:rPr lang="tr-TR" sz="2000" dirty="0" err="1">
                <a:latin typeface="Times New Roman" pitchFamily="18" charset="0"/>
                <a:cs typeface="Times New Roman" pitchFamily="18" charset="0"/>
              </a:rPr>
              <a:t>Kompozitler</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045114"/>
            <a:ext cx="9144000" cy="1954381"/>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latin typeface="Times New Roman" pitchFamily="18" charset="0"/>
                <a:cs typeface="Times New Roman" pitchFamily="18" charset="0"/>
              </a:rPr>
              <a:t>A. ÖZÇİFÇİ, E. S. KÖKTEN, N. AYRILMIŞ, G. ÖZBAY,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S. ALTUN, “</a:t>
            </a:r>
            <a:r>
              <a:rPr lang="tr-TR" sz="1500" dirty="0" err="1">
                <a:latin typeface="Times New Roman" pitchFamily="18" charset="0"/>
                <a:cs typeface="Times New Roman" pitchFamily="18" charset="0"/>
              </a:rPr>
              <a:t>Effects</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catalysts</a:t>
            </a:r>
            <a:r>
              <a:rPr lang="tr-TR" sz="1500" dirty="0">
                <a:latin typeface="Times New Roman" pitchFamily="18" charset="0"/>
                <a:cs typeface="Times New Roman" pitchFamily="18" charset="0"/>
              </a:rPr>
              <a:t> on </a:t>
            </a:r>
            <a:r>
              <a:rPr lang="tr-TR" sz="1500" dirty="0" err="1">
                <a:latin typeface="Times New Roman" pitchFamily="18" charset="0"/>
                <a:cs typeface="Times New Roman" pitchFamily="18" charset="0"/>
              </a:rPr>
              <a:t>modulus</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rupture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chemical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structure</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heat</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treated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wood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Drvna</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Industrija</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vol</a:t>
            </a:r>
            <a:r>
              <a:rPr lang="tr-TR" sz="1500" dirty="0">
                <a:latin typeface="Times New Roman" pitchFamily="18" charset="0"/>
                <a:cs typeface="Times New Roman" pitchFamily="18" charset="0"/>
              </a:rPr>
              <a:t>. 69, </a:t>
            </a:r>
            <a:r>
              <a:rPr lang="tr-TR" sz="1500" dirty="0" err="1">
                <a:latin typeface="Times New Roman" pitchFamily="18" charset="0"/>
                <a:cs typeface="Times New Roman" pitchFamily="18" charset="0"/>
              </a:rPr>
              <a:t>no</a:t>
            </a:r>
            <a:r>
              <a:rPr lang="tr-TR" sz="1500" dirty="0">
                <a:latin typeface="Times New Roman" pitchFamily="18" charset="0"/>
                <a:cs typeface="Times New Roman" pitchFamily="18" charset="0"/>
              </a:rPr>
              <a:t>. 3, </a:t>
            </a:r>
            <a:r>
              <a:rPr lang="tr-TR" sz="1500" dirty="0" err="1">
                <a:latin typeface="Times New Roman" pitchFamily="18" charset="0"/>
                <a:cs typeface="Times New Roman" pitchFamily="18" charset="0"/>
              </a:rPr>
              <a:t>pp</a:t>
            </a:r>
            <a:r>
              <a:rPr lang="tr-TR" sz="1500" dirty="0">
                <a:latin typeface="Times New Roman" pitchFamily="18" charset="0"/>
                <a:cs typeface="Times New Roman" pitchFamily="18" charset="0"/>
              </a:rPr>
              <a:t>. 207–213, </a:t>
            </a:r>
            <a:r>
              <a:rPr lang="tr-TR" sz="1500" dirty="0" err="1">
                <a:latin typeface="Times New Roman" pitchFamily="18" charset="0"/>
                <a:cs typeface="Times New Roman" pitchFamily="18" charset="0"/>
              </a:rPr>
              <a:t>Oct</a:t>
            </a:r>
            <a:r>
              <a:rPr lang="tr-TR" sz="1500" dirty="0">
                <a:latin typeface="Times New Roman" pitchFamily="18" charset="0"/>
                <a:cs typeface="Times New Roman" pitchFamily="18" charset="0"/>
              </a:rPr>
              <a:t>. 2018.</a:t>
            </a:r>
          </a:p>
          <a:p>
            <a:pPr marL="285750" indent="-285750" algn="just">
              <a:buFont typeface="Arial" panose="020B0604020202020204" pitchFamily="34" charset="0"/>
              <a:buChar char="•"/>
            </a:pPr>
            <a:r>
              <a:rPr lang="tr-TR" sz="1500" dirty="0">
                <a:latin typeface="Times New Roman" pitchFamily="18" charset="0"/>
                <a:cs typeface="Times New Roman" pitchFamily="18" charset="0"/>
              </a:rPr>
              <a:t>Suat ALTUN, Veysel TOKDEMİR, ‘</a:t>
            </a:r>
            <a:r>
              <a:rPr lang="tr-TR" sz="1500" dirty="0" err="1">
                <a:latin typeface="Times New Roman" pitchFamily="18" charset="0"/>
                <a:cs typeface="Times New Roman" pitchFamily="18" charset="0"/>
              </a:rPr>
              <a:t>Modification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with</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melamine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formaldehyde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melamine-urea</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formaldehyde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resin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to</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improve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the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physical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mechanical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properties</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wood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BioResources</a:t>
            </a:r>
            <a:r>
              <a:rPr lang="tr-TR" sz="1500" dirty="0">
                <a:latin typeface="Times New Roman" pitchFamily="18" charset="0"/>
                <a:cs typeface="Times New Roman" pitchFamily="18" charset="0"/>
              </a:rPr>
              <a:t>, Vol.12, No.1, 2017.</a:t>
            </a:r>
          </a:p>
          <a:p>
            <a:pPr marL="285750" indent="-285750" algn="just">
              <a:buFont typeface="Arial" panose="020B0604020202020204" pitchFamily="34" charset="0"/>
              <a:buChar char="•"/>
            </a:pPr>
            <a:r>
              <a:rPr lang="tr-TR" sz="1500" dirty="0">
                <a:latin typeface="Times New Roman" pitchFamily="18" charset="0"/>
                <a:cs typeface="Times New Roman" pitchFamily="18" charset="0"/>
              </a:rPr>
              <a:t>Suat ALTUN, Oğuzhan YÜKSEL, ‘</a:t>
            </a:r>
            <a:r>
              <a:rPr lang="tr-TR" sz="1500" dirty="0" err="1">
                <a:latin typeface="Times New Roman" pitchFamily="18" charset="0"/>
                <a:cs typeface="Times New Roman" pitchFamily="18" charset="0"/>
              </a:rPr>
              <a:t>Use</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after</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sales</a:t>
            </a:r>
            <a:r>
              <a:rPr lang="tr-TR" sz="1500" dirty="0">
                <a:latin typeface="Times New Roman" pitchFamily="18" charset="0"/>
                <a:cs typeface="Times New Roman" pitchFamily="18" charset="0"/>
              </a:rPr>
              <a:t> service data in </a:t>
            </a:r>
            <a:r>
              <a:rPr lang="tr-TR" sz="1500" dirty="0" err="1">
                <a:latin typeface="Times New Roman" pitchFamily="18" charset="0"/>
                <a:cs typeface="Times New Roman" pitchFamily="18" charset="0"/>
              </a:rPr>
              <a:t>production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management</a:t>
            </a:r>
            <a:r>
              <a:rPr lang="tr-TR" sz="1500" dirty="0">
                <a:latin typeface="Times New Roman" pitchFamily="18" charset="0"/>
                <a:cs typeface="Times New Roman" pitchFamily="18" charset="0"/>
              </a:rPr>
              <a:t>: A </a:t>
            </a:r>
            <a:r>
              <a:rPr lang="tr-TR" sz="1500" dirty="0" err="1">
                <a:latin typeface="Times New Roman" pitchFamily="18" charset="0"/>
                <a:cs typeface="Times New Roman" pitchFamily="18" charset="0"/>
              </a:rPr>
              <a:t>case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study</a:t>
            </a:r>
            <a:r>
              <a:rPr lang="tr-TR" sz="1500" dirty="0">
                <a:latin typeface="Times New Roman" pitchFamily="18" charset="0"/>
                <a:cs typeface="Times New Roman" pitchFamily="18" charset="0"/>
              </a:rPr>
              <a:t> in a </a:t>
            </a:r>
            <a:r>
              <a:rPr lang="tr-TR" sz="1500" dirty="0" err="1">
                <a:latin typeface="Times New Roman" pitchFamily="18" charset="0"/>
                <a:cs typeface="Times New Roman" pitchFamily="18" charset="0"/>
              </a:rPr>
              <a:t>furniture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firm</a:t>
            </a:r>
            <a:r>
              <a:rPr lang="tr-TR" sz="1500" dirty="0">
                <a:latin typeface="Times New Roman" pitchFamily="18" charset="0"/>
                <a:cs typeface="Times New Roman" pitchFamily="18" charset="0"/>
              </a:rPr>
              <a:t>’, 2nd International </a:t>
            </a:r>
            <a:r>
              <a:rPr lang="tr-TR" sz="1500" dirty="0" err="1">
                <a:latin typeface="Times New Roman" pitchFamily="18" charset="0"/>
                <a:cs typeface="Times New Roman" pitchFamily="18" charset="0"/>
              </a:rPr>
              <a:t>Furniture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Congress</a:t>
            </a:r>
            <a:r>
              <a:rPr lang="tr-TR" sz="1500" dirty="0">
                <a:latin typeface="Times New Roman" pitchFamily="18" charset="0"/>
                <a:cs typeface="Times New Roman" pitchFamily="18" charset="0"/>
              </a:rPr>
              <a:t>, 2016.</a:t>
            </a:r>
          </a:p>
          <a:p>
            <a:pPr marL="285750" indent="-285750" algn="just">
              <a:buFont typeface="Arial" panose="020B0604020202020204" pitchFamily="34" charset="0"/>
              <a:buChar char="•"/>
            </a:pPr>
            <a:endParaRPr lang="tr-TR" sz="1600" dirty="0">
              <a:latin typeface="Times New Roman" pitchFamily="18" charset="0"/>
              <a:cs typeface="Times New Roman" pitchFamily="18" charset="0"/>
            </a:endParaRPr>
          </a:p>
        </p:txBody>
      </p:sp>
      <p:pic>
        <p:nvPicPr>
          <p:cNvPr id="17" name="Picture 2" descr="yrd.doç.dr. suat altun ile ilgili görsel sonucu">
            <a:extLst>
              <a:ext uri="{FF2B5EF4-FFF2-40B4-BE49-F238E27FC236}">
                <a16:creationId xmlns:a16="http://schemas.microsoft.com/office/drawing/2014/main" id="{B961FDFA-1B88-44BC-B066-E351451524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31" r="12421"/>
          <a:stretch/>
        </p:blipFill>
        <p:spPr bwMode="auto">
          <a:xfrm>
            <a:off x="912237" y="1988840"/>
            <a:ext cx="113948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bü amblem ile ilgili görsel sonucu">
            <a:extLst>
              <a:ext uri="{FF2B5EF4-FFF2-40B4-BE49-F238E27FC236}">
                <a16:creationId xmlns:a16="http://schemas.microsoft.com/office/drawing/2014/main" id="{3AA86080-80D8-4BC4-BC3F-6EAD5D16BF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8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4305922"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Dr.Öğr.Üyesi</a:t>
            </a:r>
            <a:r>
              <a:rPr lang="tr-TR" sz="2000" b="1" dirty="0">
                <a:latin typeface="Times New Roman" pitchFamily="18" charset="0"/>
                <a:cs typeface="Times New Roman" pitchFamily="18" charset="0"/>
              </a:rPr>
              <a:t> Hatice AKGÜL EVLEN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hakgul@karabuk.edu.tr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9092</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645024"/>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3998224"/>
            <a:ext cx="9144000" cy="707886"/>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Bilgisayar Destekli Tasarım. Metal Şekillendirme. 3B Yazıcılar. </a:t>
            </a:r>
            <a:r>
              <a:rPr lang="tr-TR" sz="2000" dirty="0" err="1">
                <a:latin typeface="Times New Roman" pitchFamily="18" charset="0"/>
                <a:cs typeface="Times New Roman" pitchFamily="18" charset="0"/>
              </a:rPr>
              <a:t>Biyo</a:t>
            </a:r>
            <a:r>
              <a:rPr lang="tr-TR" sz="2000" dirty="0">
                <a:latin typeface="Times New Roman" pitchFamily="18" charset="0"/>
                <a:cs typeface="Times New Roman" pitchFamily="18" charset="0"/>
              </a:rPr>
              <a:t>-Malzemeler. </a:t>
            </a:r>
            <a:r>
              <a:rPr lang="tr-TR" sz="2000" dirty="0" err="1">
                <a:latin typeface="Times New Roman" pitchFamily="18" charset="0"/>
                <a:cs typeface="Times New Roman" pitchFamily="18" charset="0"/>
              </a:rPr>
              <a:t>Kompozitler</a:t>
            </a:r>
            <a:endParaRPr lang="tr-TR" sz="2000" dirty="0">
              <a:latin typeface="Times New Roman" pitchFamily="18" charset="0"/>
              <a:cs typeface="Times New Roman" pitchFamily="18" charset="0"/>
            </a:endParaRP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itchFamily="18" charset="0"/>
                <a:cs typeface="Times New Roman" pitchFamily="18" charset="0"/>
              </a:rPr>
              <a:t>H. EVLEN, A. </a:t>
            </a:r>
            <a:r>
              <a:rPr lang="en-US" sz="1600" dirty="0" err="1">
                <a:latin typeface="Times New Roman" pitchFamily="18" charset="0"/>
                <a:cs typeface="Times New Roman" pitchFamily="18" charset="0"/>
              </a:rPr>
              <a:t>Çalışkan</a:t>
            </a:r>
            <a:r>
              <a:rPr lang="en-US" sz="1600" dirty="0">
                <a:latin typeface="Times New Roman" pitchFamily="18" charset="0"/>
                <a:cs typeface="Times New Roman" pitchFamily="18" charset="0"/>
              </a:rPr>
              <a:t>, and N. DEMİRKOL, “Production and characterization of ceramic materials in three dimensional printer,” Arabian Journal of Geosciences, vol. 11, no. 16, pp. 1–6, Aug. 2018.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1600" dirty="0">
                <a:latin typeface="Times New Roman" pitchFamily="18" charset="0"/>
                <a:cs typeface="Times New Roman" pitchFamily="18" charset="0"/>
              </a:rPr>
              <a:t>H. EVLEN, </a:t>
            </a:r>
            <a:r>
              <a:rPr lang="tr-TR" sz="1600" dirty="0" err="1">
                <a:latin typeface="Times New Roman" pitchFamily="18" charset="0"/>
                <a:cs typeface="Times New Roman" pitchFamily="18" charset="0"/>
              </a:rPr>
              <a:t>gülçin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erel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elif yılmaz, “3 Boyutlu Yazıcı Tasarımı Ve Yazdırma Doluluk Oranının Mekanik Özellikler Üzerine Etkisinin İncelenmesi,” International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3D Printing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Digital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Industry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2,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23–31, Jan.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H. EVLEN, </a:t>
            </a:r>
            <a:r>
              <a:rPr lang="tr-TR" sz="1600" dirty="0" err="1">
                <a:latin typeface="Times New Roman" pitchFamily="18" charset="0"/>
                <a:cs typeface="Times New Roman" pitchFamily="18" charset="0"/>
              </a:rPr>
              <a:t>gülçin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erel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elif yılmaz, “Açık Ve Kapalı Sistem Tasarımının 3B Yazıcılarda Parça Mukavemetine Etkisinin İncelenmesi,” </a:t>
            </a:r>
            <a:r>
              <a:rPr lang="tr-TR" sz="1600" dirty="0" err="1">
                <a:latin typeface="Times New Roman" pitchFamily="18" charset="0"/>
                <a:cs typeface="Times New Roman" pitchFamily="18" charset="0"/>
              </a:rPr>
              <a:t>Politeknik</a:t>
            </a:r>
            <a:r>
              <a:rPr lang="tr-TR" sz="1600" dirty="0">
                <a:latin typeface="Times New Roman" pitchFamily="18" charset="0"/>
                <a:cs typeface="Times New Roman" pitchFamily="18" charset="0"/>
              </a:rPr>
              <a:t> Dergisi,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0–0, 2018.</a:t>
            </a:r>
          </a:p>
        </p:txBody>
      </p:sp>
      <p:pic>
        <p:nvPicPr>
          <p:cNvPr id="17" name="Resim 16" descr="kişi, duvar, iç mekan, gözlük içeren bir resim&#10;&#10;Çok yüksek güvenilirlikle oluşturulmuş açıklama">
            <a:extLst>
              <a:ext uri="{FF2B5EF4-FFF2-40B4-BE49-F238E27FC236}">
                <a16:creationId xmlns:a16="http://schemas.microsoft.com/office/drawing/2014/main" id="{FC50F89C-F486-43C6-953E-E389CC4A210E}"/>
              </a:ext>
            </a:extLst>
          </p:cNvPr>
          <p:cNvPicPr>
            <a:picLocks noChangeAspect="1"/>
          </p:cNvPicPr>
          <p:nvPr/>
        </p:nvPicPr>
        <p:blipFill rotWithShape="1">
          <a:blip r:embed="rId3">
            <a:extLst>
              <a:ext uri="{28A0092B-C50C-407E-A947-70E740481C1C}">
                <a14:useLocalDpi xmlns:a14="http://schemas.microsoft.com/office/drawing/2010/main" val="0"/>
              </a:ext>
            </a:extLst>
          </a:blip>
          <a:srcRect l="9769" r="5500"/>
          <a:stretch/>
        </p:blipFill>
        <p:spPr>
          <a:xfrm>
            <a:off x="854297" y="1988840"/>
            <a:ext cx="1125415" cy="1512000"/>
          </a:xfrm>
          <a:prstGeom prst="rect">
            <a:avLst/>
          </a:prstGeom>
        </p:spPr>
      </p:pic>
      <p:pic>
        <p:nvPicPr>
          <p:cNvPr id="18" name="Picture 2" descr="kbü amblem ile ilgili görsel sonucu">
            <a:extLst>
              <a:ext uri="{FF2B5EF4-FFF2-40B4-BE49-F238E27FC236}">
                <a16:creationId xmlns:a16="http://schemas.microsoft.com/office/drawing/2014/main" id="{F211C773-3F96-49B6-B36A-72BD4C7807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5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2937535"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Dr.Öğr.Üyesi</a:t>
            </a:r>
            <a:r>
              <a:rPr lang="tr-TR" sz="2000" b="1" dirty="0">
                <a:latin typeface="Times New Roman" pitchFamily="18" charset="0"/>
                <a:cs typeface="Times New Roman" pitchFamily="18" charset="0"/>
              </a:rPr>
              <a:t> Özkan ÖZ</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ooz@karabuk.edu.tr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9022</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869160"/>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Mekanik. Mukavemet. Yapıştırıcılar. Sonlu Elemanlar Yöntemi. Polimer </a:t>
            </a:r>
            <a:r>
              <a:rPr lang="tr-TR" sz="2000" dirty="0" err="1">
                <a:latin typeface="Times New Roman" pitchFamily="18" charset="0"/>
                <a:cs typeface="Times New Roman" pitchFamily="18" charset="0"/>
              </a:rPr>
              <a:t>Kompozitler</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229200"/>
            <a:ext cx="9144000" cy="1477328"/>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latin typeface="Times New Roman" pitchFamily="18" charset="0"/>
                <a:cs typeface="Times New Roman" pitchFamily="18" charset="0"/>
              </a:rPr>
              <a:t>M. AYDIN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Ö. ÖZ, “APPLICATION OF DIGITAL IMAGE CORRELATION TECHNIQUE TO TENSILE TEST FOR PRINTED PLA SPECIMENS,” International </a:t>
            </a:r>
            <a:r>
              <a:rPr lang="tr-TR" sz="1500" dirty="0" err="1">
                <a:latin typeface="Times New Roman" pitchFamily="18" charset="0"/>
                <a:cs typeface="Times New Roman" pitchFamily="18" charset="0"/>
              </a:rPr>
              <a:t>Journal</a:t>
            </a:r>
            <a:r>
              <a:rPr lang="tr-TR" sz="1500" dirty="0">
                <a:latin typeface="Times New Roman" pitchFamily="18" charset="0"/>
                <a:cs typeface="Times New Roman" pitchFamily="18" charset="0"/>
              </a:rPr>
              <a:t> of 3D Printing Technologies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Digital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Industry</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vol</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no</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pp</a:t>
            </a:r>
            <a:r>
              <a:rPr lang="tr-TR" sz="1500" dirty="0">
                <a:latin typeface="Times New Roman" pitchFamily="18" charset="0"/>
                <a:cs typeface="Times New Roman" pitchFamily="18" charset="0"/>
              </a:rPr>
              <a:t>. 1–7, Jul. 2018.</a:t>
            </a:r>
          </a:p>
          <a:p>
            <a:pPr marL="285750" indent="-285750" algn="just">
              <a:buFont typeface="Arial" panose="020B0604020202020204" pitchFamily="34" charset="0"/>
              <a:buChar char="•"/>
            </a:pPr>
            <a:r>
              <a:rPr lang="tr-TR" sz="1500" dirty="0">
                <a:latin typeface="Times New Roman" pitchFamily="18" charset="0"/>
                <a:cs typeface="Times New Roman" pitchFamily="18" charset="0"/>
              </a:rPr>
              <a:t>Ö. ÖZ, M. AYDIN, A. S. KARA,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M. S. SANCAK, “ÜÇ BOYUTLU YAZICILARDA KULLANILAN DOLULUK ORANININ HASAR YÜKÜNE OLAN ETKİSİNİN BELİRLENMESİ,” International </a:t>
            </a:r>
            <a:r>
              <a:rPr lang="tr-TR" sz="1500" dirty="0" err="1">
                <a:latin typeface="Times New Roman" pitchFamily="18" charset="0"/>
                <a:cs typeface="Times New Roman" pitchFamily="18" charset="0"/>
              </a:rPr>
              <a:t>Journal</a:t>
            </a:r>
            <a:r>
              <a:rPr lang="tr-TR" sz="1500" dirty="0">
                <a:latin typeface="Times New Roman" pitchFamily="18" charset="0"/>
                <a:cs typeface="Times New Roman" pitchFamily="18" charset="0"/>
              </a:rPr>
              <a:t> of 3D Printing Technologies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Digital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Industry</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vol</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no</a:t>
            </a:r>
            <a:r>
              <a:rPr lang="tr-TR" sz="1500" dirty="0">
                <a:latin typeface="Times New Roman" pitchFamily="18" charset="0"/>
                <a:cs typeface="Times New Roman" pitchFamily="18" charset="0"/>
              </a:rPr>
              <a:t>. 1, </a:t>
            </a:r>
            <a:r>
              <a:rPr lang="tr-TR" sz="1500" dirty="0" err="1">
                <a:latin typeface="Times New Roman" pitchFamily="18" charset="0"/>
                <a:cs typeface="Times New Roman" pitchFamily="18" charset="0"/>
              </a:rPr>
              <a:t>pp</a:t>
            </a:r>
            <a:r>
              <a:rPr lang="tr-TR" sz="1500" dirty="0">
                <a:latin typeface="Times New Roman" pitchFamily="18" charset="0"/>
                <a:cs typeface="Times New Roman" pitchFamily="18" charset="0"/>
              </a:rPr>
              <a:t>. 32–39, Mar. 2018.</a:t>
            </a:r>
          </a:p>
        </p:txBody>
      </p:sp>
      <p:pic>
        <p:nvPicPr>
          <p:cNvPr id="17" name="Resim 16" descr="kişi, adam, duvar, gök içeren bir resim&#10;&#10;Çok yüksek güvenilirlikle oluşturulmuş açıklama">
            <a:extLst>
              <a:ext uri="{FF2B5EF4-FFF2-40B4-BE49-F238E27FC236}">
                <a16:creationId xmlns:a16="http://schemas.microsoft.com/office/drawing/2014/main" id="{89A73C3F-122A-471A-8000-0646A1D0BE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69" r="13818"/>
          <a:stretch/>
        </p:blipFill>
        <p:spPr>
          <a:xfrm>
            <a:off x="854296" y="1988840"/>
            <a:ext cx="1125416" cy="1620000"/>
          </a:xfrm>
          <a:prstGeom prst="rect">
            <a:avLst/>
          </a:prstGeom>
        </p:spPr>
      </p:pic>
      <p:pic>
        <p:nvPicPr>
          <p:cNvPr id="18" name="Picture 2" descr="kbü amblem ile ilgili görsel sonucu">
            <a:extLst>
              <a:ext uri="{FF2B5EF4-FFF2-40B4-BE49-F238E27FC236}">
                <a16:creationId xmlns:a16="http://schemas.microsoft.com/office/drawing/2014/main" id="{4A4CE13A-8B9F-4615-9A03-063E730108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2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371351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Dr.Öğr.Üyesi</a:t>
            </a:r>
            <a:r>
              <a:rPr lang="tr-TR" sz="2000" b="1" dirty="0">
                <a:latin typeface="Times New Roman" pitchFamily="18" charset="0"/>
                <a:cs typeface="Times New Roman" pitchFamily="18" charset="0"/>
              </a:rPr>
              <a:t> Musa YILDIRIM</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musayildirim@karabuk.edu.tr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9364</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789040"/>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495052"/>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42240"/>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Toz </a:t>
            </a:r>
            <a:r>
              <a:rPr lang="tr-TR" sz="2000" dirty="0" err="1">
                <a:latin typeface="Times New Roman" pitchFamily="18" charset="0"/>
                <a:cs typeface="Times New Roman" pitchFamily="18" charset="0"/>
              </a:rPr>
              <a:t>Metalurjisi</a:t>
            </a:r>
            <a:r>
              <a:rPr lang="tr-TR" sz="2000" dirty="0">
                <a:latin typeface="Times New Roman" pitchFamily="18" charset="0"/>
                <a:cs typeface="Times New Roman" pitchFamily="18" charset="0"/>
              </a:rPr>
              <a:t>. Metal Bazlı </a:t>
            </a:r>
            <a:r>
              <a:rPr lang="tr-TR" sz="2000" dirty="0" err="1">
                <a:latin typeface="Times New Roman" pitchFamily="18" charset="0"/>
                <a:cs typeface="Times New Roman" pitchFamily="18" charset="0"/>
              </a:rPr>
              <a:t>Kompozit</a:t>
            </a:r>
            <a:r>
              <a:rPr lang="tr-TR" sz="2000" dirty="0">
                <a:latin typeface="Times New Roman" pitchFamily="18" charset="0"/>
                <a:cs typeface="Times New Roman" pitchFamily="18" charset="0"/>
              </a:rPr>
              <a:t> Malzemeler. Döküm Teknolojisi.</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55092"/>
            <a:ext cx="9144000"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itchFamily="18" charset="0"/>
                <a:cs typeface="Times New Roman" pitchFamily="18" charset="0"/>
              </a:rPr>
              <a:t>M. YILDIRIM and D. ÖZYÜREK, “An Investigation of Wear Behaviors of AA7075 Al Hybrid Composites,” High Temperature Materials and Processes, vol. 37, no. 7, pp. 619–624, Jul. 2018.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1600" dirty="0">
                <a:latin typeface="Times New Roman" pitchFamily="18" charset="0"/>
                <a:cs typeface="Times New Roman" pitchFamily="18" charset="0"/>
              </a:rPr>
              <a:t>İ. ŞİMŞEK, M. YILDIRIM, D. ÖZYÜREK, T. TUNÇAY,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D. ŞİMŞEK, “MEKANİK ALAŞIMLAMA ÖĞÜTME YÖNTEMİ İLE ÜRETİLEN Al </a:t>
            </a:r>
            <a:r>
              <a:rPr lang="tr-TR" sz="1600" dirty="0" err="1">
                <a:latin typeface="Times New Roman" pitchFamily="18" charset="0"/>
                <a:cs typeface="Times New Roman" pitchFamily="18" charset="0"/>
              </a:rPr>
              <a:t>SiC</a:t>
            </a:r>
            <a:r>
              <a:rPr lang="tr-TR" sz="1600" dirty="0">
                <a:latin typeface="Times New Roman" pitchFamily="18" charset="0"/>
                <a:cs typeface="Times New Roman" pitchFamily="18" charset="0"/>
              </a:rPr>
              <a:t> KOMPOZİTLERİNİNCELENMESİ,” </a:t>
            </a:r>
            <a:r>
              <a:rPr lang="tr-TR" sz="1600" dirty="0" err="1">
                <a:latin typeface="Times New Roman" pitchFamily="18" charset="0"/>
                <a:cs typeface="Times New Roman" pitchFamily="18" charset="0"/>
              </a:rPr>
              <a:t>Technological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Applied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Sciences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0–0, </a:t>
            </a:r>
            <a:r>
              <a:rPr lang="tr-TR" sz="1600" dirty="0" err="1">
                <a:latin typeface="Times New Roman" pitchFamily="18" charset="0"/>
                <a:cs typeface="Times New Roman" pitchFamily="18" charset="0"/>
              </a:rPr>
              <a:t>Apr</a:t>
            </a:r>
            <a:r>
              <a:rPr lang="tr-TR" sz="1600" dirty="0">
                <a:latin typeface="Times New Roman" pitchFamily="18" charset="0"/>
                <a:cs typeface="Times New Roman" pitchFamily="18" charset="0"/>
              </a:rPr>
              <a:t>.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İ. ŞİMŞEK, M. YILDIRIM, D. ÖZYÜREK,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T. TUNÇAY, “AA7075 ALAŞIMININ T6 ISIL İŞLEMİNDE YAŞLANDIRMA SÜRESİNİN AŞINMA DAVRANIŞI ÜZERİNE ETKİSİ,” İleri Teknoloji Bilimleri Dergisi,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7,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42–49, 2018.</a:t>
            </a:r>
          </a:p>
        </p:txBody>
      </p:sp>
      <p:pic>
        <p:nvPicPr>
          <p:cNvPr id="17" name="Resim 16" descr="kişi, adam, kravat, takım içeren bir resim&#10;&#10;Çok yüksek güvenilirlikle oluşturulmuş açıklama">
            <a:extLst>
              <a:ext uri="{FF2B5EF4-FFF2-40B4-BE49-F238E27FC236}">
                <a16:creationId xmlns:a16="http://schemas.microsoft.com/office/drawing/2014/main" id="{2E436804-B7D8-47AB-AA65-B2F27735B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37" y="1988840"/>
            <a:ext cx="1135175" cy="1512168"/>
          </a:xfrm>
          <a:prstGeom prst="rect">
            <a:avLst/>
          </a:prstGeom>
        </p:spPr>
      </p:pic>
      <p:pic>
        <p:nvPicPr>
          <p:cNvPr id="18" name="Picture 2" descr="kbü amblem ile ilgili görsel sonucu">
            <a:extLst>
              <a:ext uri="{FF2B5EF4-FFF2-40B4-BE49-F238E27FC236}">
                <a16:creationId xmlns:a16="http://schemas.microsoft.com/office/drawing/2014/main" id="{65316C63-6965-4154-9068-4D7D33E6C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4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tr-TR" dirty="0"/>
              <a:t>Endüstriyel Tasarım Mühendisliği Lisans programına 2012-2103 Öğretim Yılında öğrenci alamaya başlamıştır</a:t>
            </a:r>
            <a:r>
              <a:rPr lang="en-US" dirty="0"/>
              <a:t>. </a:t>
            </a:r>
          </a:p>
          <a:p>
            <a:endParaRPr lang="tr-TR" dirty="0"/>
          </a:p>
          <a:p>
            <a:pPr algn="just"/>
            <a:r>
              <a:rPr lang="tr-TR" dirty="0"/>
              <a:t>Ülke sanayisinin kaliteli ve güncel tasarım/uygulama teknolojisini takip eden </a:t>
            </a:r>
            <a:r>
              <a:rPr lang="tr-TR" u="sng" dirty="0"/>
              <a:t>Yaratıcı</a:t>
            </a:r>
            <a:r>
              <a:rPr lang="tr-TR" dirty="0"/>
              <a:t>, </a:t>
            </a:r>
            <a:r>
              <a:rPr lang="tr-TR" u="sng" dirty="0"/>
              <a:t>Yenilikçi</a:t>
            </a:r>
            <a:r>
              <a:rPr lang="tr-TR" dirty="0"/>
              <a:t> YENİLİKÇİ Endüstriyel Tasarım Mühendisi ihtiyacını karşılamada büyük bir boşluğu doldurmaktadır. </a:t>
            </a:r>
          </a:p>
          <a:p>
            <a:endParaRPr lang="tr-TR" dirty="0"/>
          </a:p>
          <a:p>
            <a:endParaRPr lang="tr-TR" dirty="0"/>
          </a:p>
          <a:p>
            <a:endParaRPr lang="tr-TR" dirty="0"/>
          </a:p>
        </p:txBody>
      </p:sp>
      <p:sp>
        <p:nvSpPr>
          <p:cNvPr id="6" name="Unvan 5">
            <a:extLst>
              <a:ext uri="{FF2B5EF4-FFF2-40B4-BE49-F238E27FC236}">
                <a16:creationId xmlns:a16="http://schemas.microsoft.com/office/drawing/2014/main" id="{7C0EF603-B91D-4994-AFB9-24667ABE82FC}"/>
              </a:ext>
            </a:extLst>
          </p:cNvPr>
          <p:cNvSpPr>
            <a:spLocks noGrp="1"/>
          </p:cNvSpPr>
          <p:nvPr>
            <p:ph type="title"/>
          </p:nvPr>
        </p:nvSpPr>
        <p:spPr/>
        <p:txBody>
          <a:bodyPr/>
          <a:lstStyle/>
          <a:p>
            <a:r>
              <a:rPr lang="tr-TR" dirty="0"/>
              <a:t>Endüstriyel Tasarım Mühendisliği</a:t>
            </a:r>
          </a:p>
        </p:txBody>
      </p:sp>
      <p:pic>
        <p:nvPicPr>
          <p:cNvPr id="2050" name="Picture 2" descr="kbü amblem ile ilgili görsel sonucu">
            <a:extLst>
              <a:ext uri="{FF2B5EF4-FFF2-40B4-BE49-F238E27FC236}">
                <a16:creationId xmlns:a16="http://schemas.microsoft.com/office/drawing/2014/main" id="{B0A8F648-4B35-4BCA-9F2B-AB5F9EC56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6391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3249800"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Dr.Öğr.Üyesi</a:t>
            </a:r>
            <a:r>
              <a:rPr lang="tr-TR" sz="2000" b="1" dirty="0">
                <a:latin typeface="Times New Roman" pitchFamily="18" charset="0"/>
                <a:cs typeface="Times New Roman" pitchFamily="18" charset="0"/>
              </a:rPr>
              <a:t> Murat AYDIN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murataydin@karabuk.edu.tr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9014</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Metal Şekillendirme. Sonlu Elemanlar Analizi. Dijital İmaj Korelasyon. 3B Yazıcılar.</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tr-TR" sz="1400" dirty="0">
                <a:latin typeface="Times New Roman" pitchFamily="18" charset="0"/>
                <a:cs typeface="Times New Roman" pitchFamily="18" charset="0"/>
              </a:rPr>
              <a:t>M. AYDIN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Ö. ÖZ, “APPLICATION OF DIGITAL IMAGE CORRELATION TECHNIQUE TO TENSILE TEST FOR PRINTED PLA SPECIMENS,” International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3D Printing Technologies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Industry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1–7, Jul. 2018.</a:t>
            </a:r>
          </a:p>
          <a:p>
            <a:pPr marL="285750" indent="-285750" algn="just">
              <a:buFont typeface="Arial" panose="020B0604020202020204" pitchFamily="34" charset="0"/>
              <a:buChar char="•"/>
            </a:pPr>
            <a:r>
              <a:rPr lang="tr-TR" sz="1400" dirty="0">
                <a:latin typeface="Times New Roman" pitchFamily="18" charset="0"/>
                <a:cs typeface="Times New Roman" pitchFamily="18" charset="0"/>
              </a:rPr>
              <a:t>Ö. ÖZ, M. AYDIN, A. S. KARA,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M. S. SANCAK, “ÜÇ BOYUTLU YAZICILARDA KULLANILAN DOLULUK ORANININ HASAR YÜKÜNE OLAN ETKİSİNİN BELİRLENMESİ,” International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3D Printing Technologies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Industry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32–39, Mar. 2018.</a:t>
            </a:r>
          </a:p>
          <a:p>
            <a:pPr marL="285750" indent="-285750" algn="just">
              <a:buFont typeface="Arial" panose="020B0604020202020204" pitchFamily="34" charset="0"/>
              <a:buChar char="•"/>
            </a:pPr>
            <a:r>
              <a:rPr lang="tr-TR" sz="1400" dirty="0">
                <a:latin typeface="Times New Roman" pitchFamily="18" charset="0"/>
                <a:cs typeface="Times New Roman" pitchFamily="18" charset="0"/>
              </a:rPr>
              <a:t>M. AYDIN, X. WU, K. ÇETİNKAYA, İ. KADI,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M. YAŞAR, “Application of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Image </a:t>
            </a:r>
            <a:r>
              <a:rPr lang="tr-TR" sz="1400" dirty="0" err="1">
                <a:latin typeface="Times New Roman" pitchFamily="18" charset="0"/>
                <a:cs typeface="Times New Roman" pitchFamily="18" charset="0"/>
              </a:rPr>
              <a:t>Correlation</a:t>
            </a:r>
            <a:r>
              <a:rPr lang="tr-TR" sz="1400" dirty="0">
                <a:latin typeface="Times New Roman" pitchFamily="18" charset="0"/>
                <a:cs typeface="Times New Roman" pitchFamily="18" charset="0"/>
              </a:rPr>
              <a:t> in </a:t>
            </a:r>
            <a:r>
              <a:rPr lang="tr-TR" sz="1400" dirty="0" err="1">
                <a:latin typeface="Times New Roman" pitchFamily="18" charset="0"/>
                <a:cs typeface="Times New Roman" pitchFamily="18" charset="0"/>
              </a:rPr>
              <a:t>Uniaxial</a:t>
            </a:r>
            <a:r>
              <a:rPr lang="tr-TR" sz="1400" dirty="0">
                <a:latin typeface="Times New Roman" pitchFamily="18" charset="0"/>
                <a:cs typeface="Times New Roman" pitchFamily="18" charset="0"/>
              </a:rPr>
              <a:t> Tensile Test,” </a:t>
            </a:r>
            <a:r>
              <a:rPr lang="tr-TR" sz="1400" dirty="0" err="1">
                <a:latin typeface="Times New Roman" pitchFamily="18" charset="0"/>
                <a:cs typeface="Times New Roman" pitchFamily="18" charset="0"/>
              </a:rPr>
              <a:t>European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a:t>
            </a:r>
            <a:r>
              <a:rPr lang="tr-TR" sz="1400" dirty="0" err="1">
                <a:latin typeface="Times New Roman" pitchFamily="18" charset="0"/>
                <a:cs typeface="Times New Roman" pitchFamily="18" charset="0"/>
              </a:rPr>
              <a:t>Engineering</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Natural </a:t>
            </a:r>
            <a:r>
              <a:rPr lang="tr-TR" sz="1400" dirty="0" err="1">
                <a:latin typeface="Times New Roman" pitchFamily="18" charset="0"/>
                <a:cs typeface="Times New Roman" pitchFamily="18" charset="0"/>
              </a:rPr>
              <a:t>Sciences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23–32, Jan. 2016.</a:t>
            </a:r>
          </a:p>
        </p:txBody>
      </p:sp>
      <p:pic>
        <p:nvPicPr>
          <p:cNvPr id="17" name="Resim 16" descr="kişi, takım, adam, duvar içeren bir resim&#10;&#10;Çok yüksek güvenilirlikle oluşturulmuş açıklama">
            <a:extLst>
              <a:ext uri="{FF2B5EF4-FFF2-40B4-BE49-F238E27FC236}">
                <a16:creationId xmlns:a16="http://schemas.microsoft.com/office/drawing/2014/main" id="{361289E5-679A-4715-A2F6-8E4C0F8B14F0}"/>
              </a:ext>
            </a:extLst>
          </p:cNvPr>
          <p:cNvPicPr>
            <a:picLocks noChangeAspect="1"/>
          </p:cNvPicPr>
          <p:nvPr/>
        </p:nvPicPr>
        <p:blipFill rotWithShape="1">
          <a:blip r:embed="rId3">
            <a:extLst>
              <a:ext uri="{28A0092B-C50C-407E-A947-70E740481C1C}">
                <a14:useLocalDpi xmlns:a14="http://schemas.microsoft.com/office/drawing/2010/main" val="0"/>
              </a:ext>
            </a:extLst>
          </a:blip>
          <a:srcRect l="11373" r="13076"/>
          <a:stretch/>
        </p:blipFill>
        <p:spPr>
          <a:xfrm>
            <a:off x="899592" y="1916832"/>
            <a:ext cx="1055078" cy="1620000"/>
          </a:xfrm>
          <a:prstGeom prst="rect">
            <a:avLst/>
          </a:prstGeom>
        </p:spPr>
      </p:pic>
      <p:pic>
        <p:nvPicPr>
          <p:cNvPr id="18" name="Picture 2" descr="kbü amblem ile ilgili görsel sonucu">
            <a:extLst>
              <a:ext uri="{FF2B5EF4-FFF2-40B4-BE49-F238E27FC236}">
                <a16:creationId xmlns:a16="http://schemas.microsoft.com/office/drawing/2014/main" id="{2A6C87C8-3FA7-47A6-8F3D-BF40B0124F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5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3555140"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Arş.Gör</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Abdurrahim</a:t>
            </a:r>
            <a:r>
              <a:rPr lang="tr-TR" sz="2000" b="1" dirty="0">
                <a:latin typeface="Times New Roman" pitchFamily="18" charset="0"/>
                <a:cs typeface="Times New Roman" pitchFamily="18" charset="0"/>
              </a:rPr>
              <a:t> TEMİZ</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abdurrahimtemiz@karabuk.edu.tr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9020</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572417"/>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Metal Köpük. Isı Transferi. Sonlu Elemanlar Analizi. 3B Yazıcılar.</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932457"/>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itchFamily="18" charset="0"/>
                <a:cs typeface="Times New Roman" pitchFamily="18" charset="0"/>
              </a:rPr>
              <a:t>Abdurrahim TEMİZ, </a:t>
            </a:r>
            <a:r>
              <a:rPr lang="en-US" sz="1600" dirty="0" err="1">
                <a:latin typeface="Times New Roman" pitchFamily="18" charset="0"/>
                <a:cs typeface="Times New Roman" pitchFamily="18" charset="0"/>
              </a:rPr>
              <a:t>Koray</a:t>
            </a:r>
            <a:r>
              <a:rPr lang="en-US" sz="1600" dirty="0">
                <a:latin typeface="Times New Roman" pitchFamily="18" charset="0"/>
                <a:cs typeface="Times New Roman" pitchFamily="18" charset="0"/>
              </a:rPr>
              <a:t> ÖZDEMİR, M. </a:t>
            </a:r>
            <a:r>
              <a:rPr lang="en-US" sz="1600" dirty="0" err="1">
                <a:latin typeface="Times New Roman" pitchFamily="18" charset="0"/>
                <a:cs typeface="Times New Roman" pitchFamily="18" charset="0"/>
              </a:rPr>
              <a:t>Sait</a:t>
            </a:r>
            <a:r>
              <a:rPr lang="en-US" sz="1600" dirty="0">
                <a:latin typeface="Times New Roman" pitchFamily="18" charset="0"/>
                <a:cs typeface="Times New Roman" pitchFamily="18" charset="0"/>
              </a:rPr>
              <a:t> Cay, </a:t>
            </a:r>
            <a:r>
              <a:rPr lang="en-US" sz="1600" dirty="0" err="1">
                <a:latin typeface="Times New Roman" pitchFamily="18" charset="0"/>
                <a:cs typeface="Times New Roman" pitchFamily="18" charset="0"/>
              </a:rPr>
              <a:t>Levent</a:t>
            </a:r>
            <a:r>
              <a:rPr lang="en-US" sz="1600" dirty="0">
                <a:latin typeface="Times New Roman" pitchFamily="18" charset="0"/>
                <a:cs typeface="Times New Roman" pitchFamily="18" charset="0"/>
              </a:rPr>
              <a:t> TURHAN, Mustafa YAŞAR “ALTIGEN BAL PETEĞİ METAL KÖPÜK KANATLARA SAHİP KOMPAKT ISI DEĞİŞTİRİCİ TEORİK ANALİZİ”, 14th International Combustion Symposium (INCOS2018), 163-168.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1600" dirty="0">
                <a:latin typeface="Times New Roman" pitchFamily="18" charset="0"/>
                <a:cs typeface="Times New Roman" pitchFamily="18" charset="0"/>
              </a:rPr>
              <a:t>A. </a:t>
            </a:r>
            <a:r>
              <a:rPr lang="en-US" sz="1600" dirty="0" err="1">
                <a:latin typeface="Times New Roman" pitchFamily="18" charset="0"/>
                <a:cs typeface="Times New Roman" pitchFamily="18" charset="0"/>
              </a:rPr>
              <a:t>Temiz</a:t>
            </a:r>
            <a:r>
              <a:rPr lang="en-US" sz="1600" dirty="0">
                <a:latin typeface="Times New Roman" pitchFamily="18" charset="0"/>
                <a:cs typeface="Times New Roman" pitchFamily="18" charset="0"/>
              </a:rPr>
              <a:t> and K. ÇETİNKAYA, “DEVELOPMENT OF STRATEGIC CHANGES WITH DIGITAL INDUSTRY,” presented at the VIII International Scientific and Practical Conference “Strategic Priorities of the Socio-Economic Development in Terms of Institutional Transformations of the Global Environment” , 2018.</a:t>
            </a:r>
            <a:endParaRPr lang="tr-TR" sz="1600" dirty="0">
              <a:latin typeface="Times New Roman" pitchFamily="18" charset="0"/>
              <a:cs typeface="Times New Roman" pitchFamily="18" charset="0"/>
            </a:endParaRPr>
          </a:p>
        </p:txBody>
      </p:sp>
      <p:pic>
        <p:nvPicPr>
          <p:cNvPr id="18" name="Resim 17" descr="kişi, duvar, iç mekan, adam içeren bir resim&#10;&#10;Çok yüksek güvenilirlikle oluşturulmuş açıklama">
            <a:extLst>
              <a:ext uri="{FF2B5EF4-FFF2-40B4-BE49-F238E27FC236}">
                <a16:creationId xmlns:a16="http://schemas.microsoft.com/office/drawing/2014/main" id="{D8D5B087-D224-4D4F-8C69-DC1C55E91F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14" r="21569"/>
          <a:stretch/>
        </p:blipFill>
        <p:spPr>
          <a:xfrm>
            <a:off x="971600" y="2060848"/>
            <a:ext cx="984738" cy="1476000"/>
          </a:xfrm>
          <a:prstGeom prst="rect">
            <a:avLst/>
          </a:prstGeom>
        </p:spPr>
      </p:pic>
      <p:pic>
        <p:nvPicPr>
          <p:cNvPr id="17" name="Picture 2" descr="kbü amblem ile ilgili görsel sonucu">
            <a:extLst>
              <a:ext uri="{FF2B5EF4-FFF2-40B4-BE49-F238E27FC236}">
                <a16:creationId xmlns:a16="http://schemas.microsoft.com/office/drawing/2014/main" id="{32802082-C80F-4230-BD91-846294C27A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Akademik Personel</a:t>
            </a:r>
          </a:p>
        </p:txBody>
      </p:sp>
      <p:sp>
        <p:nvSpPr>
          <p:cNvPr id="11" name="10 Metin kutusu"/>
          <p:cNvSpPr txBox="1"/>
          <p:nvPr/>
        </p:nvSpPr>
        <p:spPr>
          <a:xfrm>
            <a:off x="2500298" y="1928802"/>
            <a:ext cx="3913764"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Arş.Gör</a:t>
            </a:r>
            <a:r>
              <a:rPr lang="tr-TR" sz="2000" b="1" dirty="0">
                <a:latin typeface="Times New Roman" pitchFamily="18" charset="0"/>
                <a:cs typeface="Times New Roman" pitchFamily="18" charset="0"/>
              </a:rPr>
              <a:t>. </a:t>
            </a:r>
            <a:r>
              <a:rPr lang="tr-TR" sz="2000" b="1" dirty="0">
                <a:solidFill>
                  <a:prstClr val="black"/>
                </a:solidFill>
                <a:latin typeface="Times New Roman" pitchFamily="18" charset="0"/>
                <a:cs typeface="Times New Roman" pitchFamily="18" charset="0"/>
              </a:rPr>
              <a:t>Fatih Huzeyfe ÖZTÜRK</a:t>
            </a:r>
            <a:endParaRPr lang="tr-TR" sz="2000" b="1" dirty="0">
              <a:latin typeface="Times New Roman" pitchFamily="18" charset="0"/>
              <a:cs typeface="Times New Roman" pitchFamily="18" charset="0"/>
            </a:endParaRPr>
          </a:p>
        </p:txBody>
      </p:sp>
      <p:sp>
        <p:nvSpPr>
          <p:cNvPr id="12" name="11 Metin kutusu"/>
          <p:cNvSpPr txBox="1"/>
          <p:nvPr/>
        </p:nvSpPr>
        <p:spPr>
          <a:xfrm>
            <a:off x="2500298" y="2357430"/>
            <a:ext cx="6643702" cy="1754326"/>
          </a:xfrm>
          <a:prstGeom prst="rect">
            <a:avLst/>
          </a:prstGeom>
          <a:noFill/>
        </p:spPr>
        <p:txBody>
          <a:bodyPr wrap="square" rtlCol="0">
            <a:spAutoFit/>
          </a:bodyPr>
          <a:lstStyle/>
          <a:p>
            <a:pPr lvl="0">
              <a:defRPr/>
            </a:pPr>
            <a:r>
              <a:rPr lang="tr-TR" dirty="0">
                <a:latin typeface="Times New Roman" pitchFamily="18" charset="0"/>
                <a:cs typeface="Times New Roman" pitchFamily="18" charset="0"/>
              </a:rPr>
              <a:t>E-mail: 	</a:t>
            </a:r>
            <a:r>
              <a:rPr lang="tr-TR" dirty="0">
                <a:solidFill>
                  <a:prstClr val="black"/>
                </a:solidFill>
                <a:latin typeface="Times New Roman" pitchFamily="18" charset="0"/>
                <a:cs typeface="Times New Roman" pitchFamily="18" charset="0"/>
                <a:hlinkClick r:id="rId2"/>
              </a:rPr>
              <a:t>fhozturk@karabuk.edu.tr</a:t>
            </a:r>
            <a:r>
              <a:rPr lang="tr-TR" dirty="0">
                <a:solidFill>
                  <a:prstClr val="black"/>
                </a:solidFill>
                <a:latin typeface="Times New Roman" pitchFamily="18" charset="0"/>
                <a:cs typeface="Times New Roman" pitchFamily="18" charset="0"/>
              </a:rPr>
              <a:t> </a:t>
            </a:r>
          </a:p>
          <a:p>
            <a:r>
              <a:rPr lang="tr-TR" dirty="0">
                <a:latin typeface="Times New Roman" pitchFamily="18" charset="0"/>
                <a:cs typeface="Times New Roman" pitchFamily="18" charset="0"/>
              </a:rPr>
              <a:t>Telefon:  	+90(370)418 9020</a:t>
            </a:r>
          </a:p>
          <a:p>
            <a:r>
              <a:rPr lang="en-US" dirty="0" err="1">
                <a:latin typeface="Times New Roman" pitchFamily="18" charset="0"/>
                <a:cs typeface="Times New Roman" pitchFamily="18" charset="0"/>
              </a:rPr>
              <a:t>Adres</a:t>
            </a:r>
            <a:r>
              <a:rPr lang="tr-TR" dirty="0">
                <a:latin typeface="Times New Roman" pitchFamily="18" charset="0"/>
                <a:cs typeface="Times New Roman" pitchFamily="18" charset="0"/>
              </a:rPr>
              <a:t>  </a:t>
            </a:r>
            <a:r>
              <a:rPr lang="tr-TR" dirty="0"/>
              <a:t>:	Karabük Üniversitesi Teknoloji Fakültesi Endüstriyel 	Tasarım Mühendisliği Bölümü </a:t>
            </a:r>
            <a:r>
              <a:rPr lang="en-US" dirty="0" err="1"/>
              <a:t>Balıklarkayası</a:t>
            </a:r>
            <a:r>
              <a:rPr lang="en-US" dirty="0"/>
              <a:t> </a:t>
            </a:r>
            <a:r>
              <a:rPr lang="en-US" dirty="0" err="1"/>
              <a:t>Mevkii</a:t>
            </a:r>
            <a:r>
              <a:rPr lang="en-US" dirty="0"/>
              <a:t> </a:t>
            </a:r>
          </a:p>
          <a:p>
            <a:r>
              <a:rPr lang="en-US" dirty="0"/>
              <a:t>	78050 Merkez/</a:t>
            </a:r>
            <a:r>
              <a:rPr lang="en-US" dirty="0" err="1"/>
              <a:t>Karab</a:t>
            </a:r>
            <a:r>
              <a:rPr lang="tr-TR" dirty="0"/>
              <a:t>ü</a:t>
            </a:r>
            <a:r>
              <a:rPr lang="en-US" dirty="0"/>
              <a:t>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İlgi Alanları</a:t>
            </a:r>
          </a:p>
        </p:txBody>
      </p:sp>
      <p:sp>
        <p:nvSpPr>
          <p:cNvPr id="15" name="14 Metin kutusu"/>
          <p:cNvSpPr txBox="1"/>
          <p:nvPr/>
        </p:nvSpPr>
        <p:spPr>
          <a:xfrm>
            <a:off x="857224" y="4572417"/>
            <a:ext cx="7715304" cy="400110"/>
          </a:xfrm>
          <a:prstGeom prst="rect">
            <a:avLst/>
          </a:prstGeom>
          <a:noFill/>
        </p:spPr>
        <p:txBody>
          <a:bodyPr wrap="square" rtlCol="0">
            <a:spAutoFit/>
          </a:bodyPr>
          <a:lstStyle/>
          <a:p>
            <a:pPr algn="ctr"/>
            <a:r>
              <a:rPr lang="tr-TR" sz="2000" b="1" u="sng" dirty="0">
                <a:latin typeface="Times New Roman" pitchFamily="18" charset="0"/>
                <a:cs typeface="Times New Roman" pitchFamily="18" charset="0"/>
              </a:rPr>
              <a:t>Güncel Akademik Çalışmalar</a:t>
            </a:r>
          </a:p>
        </p:txBody>
      </p:sp>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Yapısal yapıştırıcılar, Sonlu Elemanlar Analizi, Mekanik.</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932457"/>
            <a:ext cx="9144000" cy="1569660"/>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a:solidFill>
                  <a:prstClr val="black"/>
                </a:solidFill>
                <a:latin typeface="Times New Roman" pitchFamily="18" charset="0"/>
                <a:cs typeface="Times New Roman" pitchFamily="18" charset="0"/>
              </a:rPr>
              <a:t>F. H. ÖZTÜRK, Ö. ÖZ, and K. ÇETİNKAYA, “THREE DIMENSIONAL POWDER AND GRANULA  MIXER PROTOTYPE AND MANUFACTURİNG,” presented at the 3rd International Congress on 3D Printing (Additive Manufacturing)Technologies and Digital Industry 2018, Antalya, 2018.</a:t>
            </a:r>
            <a:endParaRPr lang="tr-TR" sz="1600" dirty="0">
              <a:solidFill>
                <a:prstClr val="black"/>
              </a:solidFill>
              <a:latin typeface="Times New Roman" pitchFamily="18" charset="0"/>
              <a:cs typeface="Times New Roman" pitchFamily="18" charset="0"/>
            </a:endParaRPr>
          </a:p>
          <a:p>
            <a:pPr marL="285750" lvl="0" indent="-285750" algn="just">
              <a:buFont typeface="Arial" panose="020B0604020202020204" pitchFamily="34" charset="0"/>
              <a:buChar char="•"/>
            </a:pPr>
            <a:r>
              <a:rPr lang="tr-TR" sz="1600" dirty="0">
                <a:solidFill>
                  <a:prstClr val="black"/>
                </a:solidFill>
                <a:latin typeface="Times New Roman" pitchFamily="18" charset="0"/>
                <a:cs typeface="Times New Roman" pitchFamily="18" charset="0"/>
              </a:rPr>
              <a:t>Ç. CEBECİ, M. AYDIN, F. H. ÖZTÜRK, U. CAH, </a:t>
            </a:r>
            <a:r>
              <a:rPr lang="tr-TR" sz="1600" dirty="0" err="1">
                <a:solidFill>
                  <a:prstClr val="black"/>
                </a:solidFill>
                <a:latin typeface="Times New Roman" pitchFamily="18" charset="0"/>
                <a:cs typeface="Times New Roman" pitchFamily="18" charset="0"/>
              </a:rPr>
              <a:t>and</a:t>
            </a:r>
            <a:r>
              <a:rPr lang="tr-TR" sz="1600" dirty="0">
                <a:solidFill>
                  <a:prstClr val="black"/>
                </a:solidFill>
                <a:latin typeface="Times New Roman" pitchFamily="18" charset="0"/>
                <a:cs typeface="Times New Roman" pitchFamily="18" charset="0"/>
              </a:rPr>
              <a:t> H. EVLEN, “3B KOMPRESÖRLÜ SERAMİK YAZICI TASARIMI VE PROTOTİP ÜRETİMİ,” </a:t>
            </a:r>
            <a:r>
              <a:rPr lang="tr-TR" sz="1600" dirty="0" err="1">
                <a:solidFill>
                  <a:prstClr val="black"/>
                </a:solidFill>
                <a:latin typeface="Times New Roman" pitchFamily="18" charset="0"/>
                <a:cs typeface="Times New Roman" pitchFamily="18" charset="0"/>
              </a:rPr>
              <a:t>presented</a:t>
            </a:r>
            <a:r>
              <a:rPr lang="tr-TR" sz="1600" dirty="0">
                <a:solidFill>
                  <a:prstClr val="black"/>
                </a:solidFill>
                <a:latin typeface="Times New Roman" pitchFamily="18" charset="0"/>
                <a:cs typeface="Times New Roman" pitchFamily="18" charset="0"/>
              </a:rPr>
              <a:t> at </a:t>
            </a:r>
            <a:r>
              <a:rPr lang="tr-TR" sz="1600" dirty="0" err="1">
                <a:solidFill>
                  <a:prstClr val="black"/>
                </a:solidFill>
                <a:latin typeface="Times New Roman" pitchFamily="18" charset="0"/>
                <a:cs typeface="Times New Roman" pitchFamily="18" charset="0"/>
              </a:rPr>
              <a:t>the</a:t>
            </a:r>
            <a:r>
              <a:rPr lang="tr-TR" sz="1600" dirty="0">
                <a:solidFill>
                  <a:prstClr val="black"/>
                </a:solidFill>
                <a:latin typeface="Times New Roman" pitchFamily="18" charset="0"/>
                <a:cs typeface="Times New Roman" pitchFamily="18" charset="0"/>
              </a:rPr>
              <a:t> 2nd INTERNATIONAL SYMPOSIUM ON 3D PRINTING TECHNOLOGIES , 2017.</a:t>
            </a:r>
          </a:p>
        </p:txBody>
      </p:sp>
      <p:pic>
        <p:nvPicPr>
          <p:cNvPr id="17" name="Picture 2" descr="http://teknoloji.karabuk.edu.tr/yuklenen/resimler/126116201940234.jpg">
            <a:extLst>
              <a:ext uri="{FF2B5EF4-FFF2-40B4-BE49-F238E27FC236}">
                <a16:creationId xmlns:a16="http://schemas.microsoft.com/office/drawing/2014/main" id="{381FE207-8A41-44BE-8A67-F6B3860B2E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762" y="2034086"/>
            <a:ext cx="1178560" cy="1431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bü amblem ile ilgili görsel sonucu">
            <a:extLst>
              <a:ext uri="{FF2B5EF4-FFF2-40B4-BE49-F238E27FC236}">
                <a16:creationId xmlns:a16="http://schemas.microsoft.com/office/drawing/2014/main" id="{B3039F81-DE04-469D-B4C0-CA00A60A4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08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Endüstriyel Tasarım Mühendisliği</a:t>
            </a:r>
          </a:p>
        </p:txBody>
      </p:sp>
      <p:sp>
        <p:nvSpPr>
          <p:cNvPr id="3" name="Content Placeholder 2"/>
          <p:cNvSpPr>
            <a:spLocks noGrp="1"/>
          </p:cNvSpPr>
          <p:nvPr>
            <p:ph idx="1"/>
          </p:nvPr>
        </p:nvSpPr>
        <p:spPr>
          <a:xfrm>
            <a:off x="457200" y="2249424"/>
            <a:ext cx="8229600" cy="4325112"/>
          </a:xfrm>
        </p:spPr>
        <p:txBody>
          <a:bodyPr>
            <a:normAutofit/>
          </a:bodyPr>
          <a:lstStyle/>
          <a:p>
            <a:r>
              <a:rPr lang="tr-TR" dirty="0"/>
              <a:t>Laboratuvarlar</a:t>
            </a:r>
          </a:p>
          <a:p>
            <a:endParaRPr lang="tr-TR" dirty="0"/>
          </a:p>
          <a:p>
            <a:r>
              <a:rPr lang="tr-TR" dirty="0"/>
              <a:t>Temel İşlemler Laboratuvarı</a:t>
            </a:r>
          </a:p>
          <a:p>
            <a:r>
              <a:rPr lang="tr-TR" dirty="0"/>
              <a:t>Polimer Geliştirme Laboratuvarı</a:t>
            </a:r>
          </a:p>
          <a:p>
            <a:r>
              <a:rPr lang="tr-TR" dirty="0"/>
              <a:t>Ürün Geliştirme Laboratuvarı</a:t>
            </a:r>
          </a:p>
          <a:p>
            <a:r>
              <a:rPr lang="tr-TR" dirty="0"/>
              <a:t>3B Yazıcı Laboratuvarı</a:t>
            </a:r>
          </a:p>
          <a:p>
            <a:r>
              <a:rPr lang="tr-TR" dirty="0"/>
              <a:t>Ölçme Laboratuvarı</a:t>
            </a:r>
          </a:p>
          <a:p>
            <a:r>
              <a:rPr lang="tr-TR" dirty="0"/>
              <a:t>CAD/CAM Laboratuvarı</a:t>
            </a:r>
          </a:p>
          <a:p>
            <a:endParaRPr lang="tr-TR" dirty="0"/>
          </a:p>
          <a:p>
            <a:endParaRPr lang="tr-TR" dirty="0"/>
          </a:p>
          <a:p>
            <a:endParaRPr lang="tr-TR" dirty="0"/>
          </a:p>
          <a:p>
            <a:pPr marL="82296" indent="0">
              <a:buNone/>
            </a:pPr>
            <a:endParaRPr lang="tr-TR" dirty="0"/>
          </a:p>
          <a:p>
            <a:endParaRPr lang="tr-TR" dirty="0"/>
          </a:p>
          <a:p>
            <a:endParaRPr lang="tr-TR" dirty="0"/>
          </a:p>
        </p:txBody>
      </p:sp>
      <p:pic>
        <p:nvPicPr>
          <p:cNvPr id="5" name="Picture 2" descr="kbü amblem ile ilgili görsel sonucu">
            <a:extLst>
              <a:ext uri="{FF2B5EF4-FFF2-40B4-BE49-F238E27FC236}">
                <a16:creationId xmlns:a16="http://schemas.microsoft.com/office/drawing/2014/main" id="{844BEA8A-D8D7-4C57-B963-7BC0522CAC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3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229600" cy="626704"/>
          </a:xfrm>
        </p:spPr>
        <p:txBody>
          <a:bodyPr/>
          <a:lstStyle/>
          <a:p>
            <a:r>
              <a:rPr lang="tr-TR" dirty="0"/>
              <a:t>Temel İşlemler Laboratuvarı</a:t>
            </a:r>
          </a:p>
        </p:txBody>
      </p:sp>
      <p:pic>
        <p:nvPicPr>
          <p:cNvPr id="7" name="Picture 5" descr="http://lab.karabuk.edu.tr/cihazResim/F%C4%B1r%C4%B1n.jpg">
            <a:extLst>
              <a:ext uri="{FF2B5EF4-FFF2-40B4-BE49-F238E27FC236}">
                <a16:creationId xmlns:a16="http://schemas.microsoft.com/office/drawing/2014/main" id="{44B7BF73-7D35-4E2B-978B-E635AF0847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5" y="2882403"/>
            <a:ext cx="2649879" cy="1853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lab.karabuk.edu.tr/cihazResim/Vakum_Kar%C4%B1st%C4%B1r%C4%B1c%C4%B1.jpg">
            <a:extLst>
              <a:ext uri="{FF2B5EF4-FFF2-40B4-BE49-F238E27FC236}">
                <a16:creationId xmlns:a16="http://schemas.microsoft.com/office/drawing/2014/main" id="{44BB90B9-533A-4F2C-8F52-A2B509478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4869160"/>
            <a:ext cx="265288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lab.karabuk.edu.tr/cihazResim/F%C4%B1r%C4%B1n_2.jpg">
            <a:extLst>
              <a:ext uri="{FF2B5EF4-FFF2-40B4-BE49-F238E27FC236}">
                <a16:creationId xmlns:a16="http://schemas.microsoft.com/office/drawing/2014/main" id="{D81875AF-1540-41BE-819D-C68177846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119690"/>
            <a:ext cx="2857349" cy="32321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bü amblem ile ilgili görsel sonucu">
            <a:extLst>
              <a:ext uri="{FF2B5EF4-FFF2-40B4-BE49-F238E27FC236}">
                <a16:creationId xmlns:a16="http://schemas.microsoft.com/office/drawing/2014/main" id="{4B47A4C7-110B-4F98-8108-B81A9312B8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94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229600" cy="626704"/>
          </a:xfrm>
        </p:spPr>
        <p:txBody>
          <a:bodyPr/>
          <a:lstStyle/>
          <a:p>
            <a:r>
              <a:rPr lang="tr-TR" dirty="0"/>
              <a:t>Polimer Geliştirme Laboratuvarı</a:t>
            </a:r>
          </a:p>
        </p:txBody>
      </p:sp>
      <p:pic>
        <p:nvPicPr>
          <p:cNvPr id="6" name="Picture 4" descr="http://lab.karabuk.edu.tr/cihazResim/Cift_Vidal%C4%B1_Extruder.jpg">
            <a:extLst>
              <a:ext uri="{FF2B5EF4-FFF2-40B4-BE49-F238E27FC236}">
                <a16:creationId xmlns:a16="http://schemas.microsoft.com/office/drawing/2014/main" id="{9E806BC1-4933-4586-B3C0-97F2536BC7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68" y="2967620"/>
            <a:ext cx="7620863" cy="3387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bü amblem ile ilgili görsel sonucu">
            <a:extLst>
              <a:ext uri="{FF2B5EF4-FFF2-40B4-BE49-F238E27FC236}">
                <a16:creationId xmlns:a16="http://schemas.microsoft.com/office/drawing/2014/main" id="{763E347F-05C0-40CB-9028-3155917CE3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53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060848"/>
            <a:ext cx="8229600" cy="626704"/>
          </a:xfrm>
        </p:spPr>
        <p:txBody>
          <a:bodyPr>
            <a:normAutofit/>
          </a:bodyPr>
          <a:lstStyle/>
          <a:p>
            <a:r>
              <a:rPr lang="tr-TR" dirty="0"/>
              <a:t>Ürün Geliştirme Laboratuvarı</a:t>
            </a:r>
          </a:p>
          <a:p>
            <a:endParaRPr lang="tr-TR" dirty="0"/>
          </a:p>
        </p:txBody>
      </p:sp>
      <p:pic>
        <p:nvPicPr>
          <p:cNvPr id="6" name="Resim 5">
            <a:extLst>
              <a:ext uri="{FF2B5EF4-FFF2-40B4-BE49-F238E27FC236}">
                <a16:creationId xmlns:a16="http://schemas.microsoft.com/office/drawing/2014/main" id="{5E9BC2DD-13C3-4BE1-A609-E12F8209D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64" y="2564904"/>
            <a:ext cx="4424532" cy="1944216"/>
          </a:xfrm>
          <a:prstGeom prst="rect">
            <a:avLst/>
          </a:prstGeom>
        </p:spPr>
      </p:pic>
      <p:pic>
        <p:nvPicPr>
          <p:cNvPr id="8" name="Resim 7">
            <a:extLst>
              <a:ext uri="{FF2B5EF4-FFF2-40B4-BE49-F238E27FC236}">
                <a16:creationId xmlns:a16="http://schemas.microsoft.com/office/drawing/2014/main" id="{40525652-0959-457F-9163-25E6ED785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11" y="4574531"/>
            <a:ext cx="4424532" cy="2212266"/>
          </a:xfrm>
          <a:prstGeom prst="rect">
            <a:avLst/>
          </a:prstGeom>
        </p:spPr>
      </p:pic>
      <p:pic>
        <p:nvPicPr>
          <p:cNvPr id="10" name="Resim 9">
            <a:extLst>
              <a:ext uri="{FF2B5EF4-FFF2-40B4-BE49-F238E27FC236}">
                <a16:creationId xmlns:a16="http://schemas.microsoft.com/office/drawing/2014/main" id="{AC85883C-52B6-414A-A5AF-EAA0C684A0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50" r="27163"/>
          <a:stretch/>
        </p:blipFill>
        <p:spPr>
          <a:xfrm>
            <a:off x="5292080" y="2552445"/>
            <a:ext cx="3118176" cy="3222104"/>
          </a:xfrm>
          <a:prstGeom prst="rect">
            <a:avLst/>
          </a:prstGeom>
        </p:spPr>
      </p:pic>
      <p:pic>
        <p:nvPicPr>
          <p:cNvPr id="9" name="Picture 2" descr="kbü amblem ile ilgili görsel sonucu">
            <a:extLst>
              <a:ext uri="{FF2B5EF4-FFF2-40B4-BE49-F238E27FC236}">
                <a16:creationId xmlns:a16="http://schemas.microsoft.com/office/drawing/2014/main" id="{B699C128-7D72-441E-BD4B-E16EB928A7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6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229600" cy="626704"/>
          </a:xfrm>
        </p:spPr>
        <p:txBody>
          <a:bodyPr>
            <a:normAutofit/>
          </a:bodyPr>
          <a:lstStyle/>
          <a:p>
            <a:r>
              <a:rPr lang="tr-TR" dirty="0"/>
              <a:t>3B Yazıcı Laboratuvarı</a:t>
            </a:r>
          </a:p>
        </p:txBody>
      </p:sp>
      <p:pic>
        <p:nvPicPr>
          <p:cNvPr id="5" name="Resim 4" descr="iç mekan, yer, duvar, oda içeren bir resim&#10;&#10;Çok yüksek güvenilirlikle oluşturulmuş açıklama">
            <a:extLst>
              <a:ext uri="{FF2B5EF4-FFF2-40B4-BE49-F238E27FC236}">
                <a16:creationId xmlns:a16="http://schemas.microsoft.com/office/drawing/2014/main" id="{0B0C48BD-13F9-4706-896F-1B2F4B50A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91" y="2876128"/>
            <a:ext cx="3290344" cy="1850912"/>
          </a:xfrm>
          <a:prstGeom prst="rect">
            <a:avLst/>
          </a:prstGeom>
        </p:spPr>
      </p:pic>
      <p:pic>
        <p:nvPicPr>
          <p:cNvPr id="6" name="Resim 5" descr="iç mekan, duvar, yer, pencere içeren bir resim&#10;&#10;Çok yüksek güvenilirlikle oluşturulmuş açıklama">
            <a:extLst>
              <a:ext uri="{FF2B5EF4-FFF2-40B4-BE49-F238E27FC236}">
                <a16:creationId xmlns:a16="http://schemas.microsoft.com/office/drawing/2014/main" id="{A6DFF92C-A883-449F-B729-3C3725A77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945" y="2876128"/>
            <a:ext cx="3290344" cy="1850912"/>
          </a:xfrm>
          <a:prstGeom prst="rect">
            <a:avLst/>
          </a:prstGeom>
        </p:spPr>
      </p:pic>
      <p:pic>
        <p:nvPicPr>
          <p:cNvPr id="7" name="Resim 6" descr="iç mekan, yer, pencere, tablo içeren bir resim&#10;&#10;Çok yüksek güvenilirlikle oluşturulmuş açıklama">
            <a:extLst>
              <a:ext uri="{FF2B5EF4-FFF2-40B4-BE49-F238E27FC236}">
                <a16:creationId xmlns:a16="http://schemas.microsoft.com/office/drawing/2014/main" id="{589A6F6F-D039-484E-976A-3E1A716467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67" t="19046" r="27170" b="24897"/>
          <a:stretch/>
        </p:blipFill>
        <p:spPr>
          <a:xfrm>
            <a:off x="2771800" y="4919501"/>
            <a:ext cx="3355115" cy="1921418"/>
          </a:xfrm>
          <a:prstGeom prst="rect">
            <a:avLst/>
          </a:prstGeom>
        </p:spPr>
      </p:pic>
      <p:pic>
        <p:nvPicPr>
          <p:cNvPr id="8" name="Picture 2" descr="kbü amblem ile ilgili görsel sonucu">
            <a:extLst>
              <a:ext uri="{FF2B5EF4-FFF2-40B4-BE49-F238E27FC236}">
                <a16:creationId xmlns:a16="http://schemas.microsoft.com/office/drawing/2014/main" id="{02A8FCA0-988B-4B5A-BCAD-BE4FB77505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229600" cy="626704"/>
          </a:xfrm>
        </p:spPr>
        <p:txBody>
          <a:bodyPr/>
          <a:lstStyle/>
          <a:p>
            <a:r>
              <a:rPr lang="tr-TR" dirty="0"/>
              <a:t>Ölçme Laboratuvarı</a:t>
            </a:r>
          </a:p>
        </p:txBody>
      </p:sp>
      <p:pic>
        <p:nvPicPr>
          <p:cNvPr id="3074" name="Picture 2" descr="http://superel.com.tr/prod/20135132040.jpg">
            <a:extLst>
              <a:ext uri="{FF2B5EF4-FFF2-40B4-BE49-F238E27FC236}">
                <a16:creationId xmlns:a16="http://schemas.microsoft.com/office/drawing/2014/main" id="{6EC67C0C-6EEE-424A-BB79-1E8CCF5F7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950806"/>
            <a:ext cx="3312368" cy="2764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bü amblem ile ilgili görsel sonucu">
            <a:extLst>
              <a:ext uri="{FF2B5EF4-FFF2-40B4-BE49-F238E27FC236}">
                <a16:creationId xmlns:a16="http://schemas.microsoft.com/office/drawing/2014/main" id="{38817AE0-719B-4CE6-8043-5A045BDC76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1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457200" y="2249424"/>
            <a:ext cx="8229600" cy="626704"/>
          </a:xfrm>
        </p:spPr>
        <p:txBody>
          <a:bodyPr/>
          <a:lstStyle/>
          <a:p>
            <a:r>
              <a:rPr lang="tr-TR" dirty="0"/>
              <a:t>CAD/CAM Laboratuvarı</a:t>
            </a:r>
          </a:p>
        </p:txBody>
      </p:sp>
      <p:pic>
        <p:nvPicPr>
          <p:cNvPr id="5" name="3 Resim" descr="19.jpg">
            <a:extLst>
              <a:ext uri="{FF2B5EF4-FFF2-40B4-BE49-F238E27FC236}">
                <a16:creationId xmlns:a16="http://schemas.microsoft.com/office/drawing/2014/main" id="{B52D2CCF-FC8F-4D29-935A-C0B43AD76CF8}"/>
              </a:ext>
            </a:extLst>
          </p:cNvPr>
          <p:cNvPicPr>
            <a:picLocks noChangeAspect="1"/>
          </p:cNvPicPr>
          <p:nvPr/>
        </p:nvPicPr>
        <p:blipFill>
          <a:blip r:embed="rId3" cstate="print"/>
          <a:stretch>
            <a:fillRect/>
          </a:stretch>
        </p:blipFill>
        <p:spPr>
          <a:xfrm>
            <a:off x="1775362" y="2849390"/>
            <a:ext cx="5593275" cy="3728850"/>
          </a:xfrm>
          <a:prstGeom prst="rect">
            <a:avLst/>
          </a:prstGeom>
        </p:spPr>
      </p:pic>
      <p:pic>
        <p:nvPicPr>
          <p:cNvPr id="6" name="Picture 2" descr="kbü amblem ile ilgili görsel sonucu">
            <a:extLst>
              <a:ext uri="{FF2B5EF4-FFF2-40B4-BE49-F238E27FC236}">
                <a16:creationId xmlns:a16="http://schemas.microsoft.com/office/drawing/2014/main" id="{7999F63F-2764-4E0D-AFDD-F75B1B78F0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8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a:xfrm>
            <a:off x="539552" y="2209800"/>
            <a:ext cx="8229600" cy="4325112"/>
          </a:xfrm>
        </p:spPr>
        <p:txBody>
          <a:bodyPr>
            <a:normAutofit/>
          </a:bodyPr>
          <a:lstStyle/>
          <a:p>
            <a:pPr algn="just"/>
            <a:r>
              <a:rPr lang="tr-TR" sz="3200" kern="1200" dirty="0">
                <a:solidFill>
                  <a:schemeClr val="tx1"/>
                </a:solidFill>
                <a:latin typeface="+mn-lt"/>
                <a:ea typeface="+mn-ea"/>
                <a:cs typeface="+mn-cs"/>
              </a:rPr>
              <a:t>Misyon</a:t>
            </a:r>
          </a:p>
          <a:p>
            <a:pPr marL="109728" indent="0" algn="just">
              <a:buNone/>
            </a:pPr>
            <a:r>
              <a:rPr lang="tr-TR" dirty="0"/>
              <a:t>Mühendislik problemlerine teorik tasarım becerilerini uygulayan, tasarım uygulamalarında güncel bilgisayar yazılımlarını kullanan, endüstriyel çözümler üreten, takım lideri, kendine güvenen, sorumluluk alan mühendisler yetiştirmektir.</a:t>
            </a:r>
            <a:endParaRPr lang="en-GB" dirty="0"/>
          </a:p>
        </p:txBody>
      </p:sp>
      <p:pic>
        <p:nvPicPr>
          <p:cNvPr id="6" name="Picture 2" descr="kbü amblem ile ilgili görsel sonucu">
            <a:extLst>
              <a:ext uri="{FF2B5EF4-FFF2-40B4-BE49-F238E27FC236}">
                <a16:creationId xmlns:a16="http://schemas.microsoft.com/office/drawing/2014/main" id="{7D97AC7F-C02A-4E8D-BD06-1D0FEE1942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31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a:latin typeface="Times New Roman" pitchFamily="18" charset="0"/>
                <a:cs typeface="Times New Roman" pitchFamily="18" charset="0"/>
              </a:rPr>
              <a:t>Projeler</a:t>
            </a: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dirty="0">
                <a:latin typeface="Times New Roman" pitchFamily="18" charset="0"/>
                <a:cs typeface="Times New Roman" pitchFamily="18" charset="0"/>
              </a:rPr>
              <a:t>Metal Köpük Tasarımı ve Üretimi</a:t>
            </a:r>
          </a:p>
          <a:p>
            <a:pPr>
              <a:buClr>
                <a:schemeClr val="tx2"/>
              </a:buClr>
            </a:pPr>
            <a:r>
              <a:rPr lang="tr-TR" dirty="0">
                <a:latin typeface="Times New Roman" pitchFamily="18" charset="0"/>
                <a:cs typeface="Times New Roman" pitchFamily="18" charset="0"/>
              </a:rPr>
              <a:t>Seramik 3B Yazıcı Tasarımı</a:t>
            </a:r>
          </a:p>
          <a:p>
            <a:pPr>
              <a:buClr>
                <a:schemeClr val="tx2"/>
              </a:buClr>
            </a:pPr>
            <a:r>
              <a:rPr lang="tr-TR" dirty="0" err="1">
                <a:latin typeface="Times New Roman" pitchFamily="18" charset="0"/>
                <a:cs typeface="Times New Roman" pitchFamily="18" charset="0"/>
              </a:rPr>
              <a:t>Biyo</a:t>
            </a:r>
            <a:r>
              <a:rPr lang="tr-TR" dirty="0">
                <a:latin typeface="Times New Roman" pitchFamily="18" charset="0"/>
                <a:cs typeface="Times New Roman" pitchFamily="18" charset="0"/>
              </a:rPr>
              <a:t> 3B Yazıcı Tasarımı ve Prototipi</a:t>
            </a:r>
          </a:p>
          <a:p>
            <a:pPr>
              <a:buClr>
                <a:schemeClr val="tx2"/>
              </a:buClr>
            </a:pPr>
            <a:r>
              <a:rPr lang="tr-TR" dirty="0">
                <a:latin typeface="Times New Roman" pitchFamily="18" charset="0"/>
                <a:cs typeface="Times New Roman" pitchFamily="18" charset="0"/>
              </a:rPr>
              <a:t>Karbon Takviyeli 3B Yazıcı </a:t>
            </a:r>
            <a:r>
              <a:rPr lang="tr-TR" dirty="0" err="1">
                <a:latin typeface="Times New Roman" pitchFamily="18" charset="0"/>
                <a:cs typeface="Times New Roman" pitchFamily="18" charset="0"/>
              </a:rPr>
              <a:t>Filamenti</a:t>
            </a:r>
            <a:r>
              <a:rPr lang="tr-TR" dirty="0">
                <a:latin typeface="Times New Roman" pitchFamily="18" charset="0"/>
                <a:cs typeface="Times New Roman" pitchFamily="18" charset="0"/>
              </a:rPr>
              <a:t> Üretimi</a:t>
            </a:r>
          </a:p>
          <a:p>
            <a:pPr>
              <a:buClr>
                <a:schemeClr val="tx2"/>
              </a:buClr>
            </a:pPr>
            <a:r>
              <a:rPr lang="tr-TR" dirty="0">
                <a:latin typeface="Times New Roman" pitchFamily="18" charset="0"/>
                <a:cs typeface="Times New Roman" pitchFamily="18" charset="0"/>
              </a:rPr>
              <a:t>Lazer 3B Yazıcı Tasarımı ve Üretimi</a:t>
            </a:r>
          </a:p>
          <a:p>
            <a:pPr>
              <a:buClr>
                <a:schemeClr val="tx2"/>
              </a:buClr>
            </a:pPr>
            <a:r>
              <a:rPr lang="tr-TR" dirty="0">
                <a:latin typeface="Times New Roman" pitchFamily="18" charset="0"/>
                <a:cs typeface="Times New Roman" pitchFamily="18" charset="0"/>
              </a:rPr>
              <a:t>Ahşap Takviyeli </a:t>
            </a:r>
            <a:r>
              <a:rPr lang="tr-TR" dirty="0" err="1">
                <a:latin typeface="Times New Roman" pitchFamily="18" charset="0"/>
                <a:cs typeface="Times New Roman" pitchFamily="18" charset="0"/>
              </a:rPr>
              <a:t>Filament</a:t>
            </a:r>
            <a:r>
              <a:rPr lang="tr-TR" dirty="0">
                <a:latin typeface="Times New Roman" pitchFamily="18" charset="0"/>
                <a:cs typeface="Times New Roman" pitchFamily="18" charset="0"/>
              </a:rPr>
              <a:t> Üretimi</a:t>
            </a:r>
          </a:p>
          <a:p>
            <a:pPr>
              <a:buClr>
                <a:schemeClr val="tx2"/>
              </a:buClr>
            </a:pPr>
            <a:r>
              <a:rPr lang="tr-TR" dirty="0">
                <a:latin typeface="Times New Roman" pitchFamily="18" charset="0"/>
                <a:cs typeface="Times New Roman" pitchFamily="18" charset="0"/>
              </a:rPr>
              <a:t>Dijital İmaj Korelasyon Uygulamaları</a:t>
            </a:r>
          </a:p>
          <a:p>
            <a:pPr>
              <a:buClr>
                <a:schemeClr val="tx2"/>
              </a:buClr>
            </a:pPr>
            <a:r>
              <a:rPr lang="tr-TR" dirty="0">
                <a:latin typeface="Times New Roman" pitchFamily="18" charset="0"/>
                <a:cs typeface="Times New Roman" pitchFamily="18" charset="0"/>
              </a:rPr>
              <a:t>Sıcak Metal Şekillendirme Uygulamaları</a:t>
            </a:r>
          </a:p>
          <a:p>
            <a:pPr>
              <a:buClr>
                <a:schemeClr val="tx2"/>
              </a:buClr>
            </a:pPr>
            <a:endParaRPr lang="tr-TR" dirty="0">
              <a:latin typeface="Times New Roman" pitchFamily="18" charset="0"/>
              <a:cs typeface="Times New Roman" pitchFamily="18" charset="0"/>
            </a:endParaRPr>
          </a:p>
          <a:p>
            <a:pPr>
              <a:buClr>
                <a:schemeClr val="tx2"/>
              </a:buClr>
            </a:pPr>
            <a:endParaRPr lang="tr-TR" dirty="0">
              <a:latin typeface="Times New Roman" pitchFamily="18" charset="0"/>
              <a:cs typeface="Times New Roman" pitchFamily="18" charset="0"/>
            </a:endParaRPr>
          </a:p>
        </p:txBody>
      </p:sp>
      <p:pic>
        <p:nvPicPr>
          <p:cNvPr id="5" name="Picture 2" descr="kbü amblem ile ilgili görsel sonucu">
            <a:extLst>
              <a:ext uri="{FF2B5EF4-FFF2-40B4-BE49-F238E27FC236}">
                <a16:creationId xmlns:a16="http://schemas.microsoft.com/office/drawing/2014/main" id="{847D970F-A291-4DDF-A32A-6758AD7A8C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Tasarım Mühendisliği</a:t>
            </a:r>
          </a:p>
        </p:txBody>
      </p:sp>
      <p:sp>
        <p:nvSpPr>
          <p:cNvPr id="3" name="Content Placeholder 2"/>
          <p:cNvSpPr>
            <a:spLocks noGrp="1"/>
          </p:cNvSpPr>
          <p:nvPr>
            <p:ph idx="1"/>
          </p:nvPr>
        </p:nvSpPr>
        <p:spPr/>
        <p:txBody>
          <a:bodyPr>
            <a:normAutofit fontScale="85000" lnSpcReduction="20000"/>
          </a:bodyPr>
          <a:lstStyle/>
          <a:p>
            <a:pPr marL="82296" indent="0" algn="ctr">
              <a:buNone/>
            </a:pPr>
            <a:r>
              <a:rPr lang="tr-TR" sz="3600" dirty="0"/>
              <a:t>İletişim Bilgileri</a:t>
            </a:r>
          </a:p>
          <a:p>
            <a:pPr marL="82296" indent="0">
              <a:buNone/>
            </a:pPr>
            <a:endParaRPr lang="tr-TR" dirty="0"/>
          </a:p>
          <a:p>
            <a:pPr marL="82296" indent="0">
              <a:buNone/>
            </a:pPr>
            <a:r>
              <a:rPr lang="tr-TR" i="1" dirty="0"/>
              <a:t>Posta Adresi:</a:t>
            </a:r>
          </a:p>
          <a:p>
            <a:pPr marL="82296" indent="0">
              <a:buNone/>
            </a:pPr>
            <a:r>
              <a:rPr lang="tr-TR" i="1" dirty="0"/>
              <a:t>Karabük Üniversitesi Teknoloji Fakültesi</a:t>
            </a:r>
          </a:p>
          <a:p>
            <a:pPr marL="82296" indent="0">
              <a:buNone/>
            </a:pPr>
            <a:r>
              <a:rPr lang="tr-TR" i="1" dirty="0"/>
              <a:t>Endüstriyel Tasarım Mühendisliği Bölümü</a:t>
            </a:r>
          </a:p>
          <a:p>
            <a:pPr marL="82296" indent="0">
              <a:buNone/>
            </a:pPr>
            <a:r>
              <a:rPr lang="tr-TR" i="1" dirty="0"/>
              <a:t>Demir Çelik Kampüsü 78050 KARABÜK</a:t>
            </a:r>
          </a:p>
          <a:p>
            <a:pPr marL="82296" indent="0">
              <a:buNone/>
            </a:pPr>
            <a:endParaRPr lang="tr-TR" i="1" dirty="0"/>
          </a:p>
          <a:p>
            <a:pPr marL="82296" indent="0">
              <a:buNone/>
            </a:pPr>
            <a:r>
              <a:rPr lang="tr-TR" i="1" dirty="0"/>
              <a:t>Bölüm Web Sayfası:</a:t>
            </a:r>
          </a:p>
          <a:p>
            <a:pPr marL="82296" indent="0">
              <a:buNone/>
            </a:pPr>
            <a:r>
              <a:rPr lang="tr-TR" i="1" dirty="0">
                <a:hlinkClick r:id="rId3"/>
              </a:rPr>
              <a:t>http://teknoloji.karabuk.edu.tr/endustriyeltasarim-en</a:t>
            </a:r>
            <a:r>
              <a:rPr lang="tr-TR" i="1" dirty="0"/>
              <a:t> </a:t>
            </a:r>
          </a:p>
          <a:p>
            <a:pPr marL="82296" indent="0">
              <a:buNone/>
            </a:pPr>
            <a:endParaRPr lang="tr-TR" i="1" dirty="0"/>
          </a:p>
          <a:p>
            <a:pPr marL="82296" indent="0">
              <a:buNone/>
            </a:pPr>
            <a:r>
              <a:rPr lang="tr-TR" i="1" dirty="0"/>
              <a:t>E-mail: </a:t>
            </a:r>
            <a:r>
              <a:rPr lang="tr-TR" i="1" dirty="0">
                <a:hlinkClick r:id="rId4"/>
              </a:rPr>
              <a:t>teknolojifakultesi@karabuk.edu.tr</a:t>
            </a:r>
            <a:r>
              <a:rPr lang="tr-TR" i="1" dirty="0"/>
              <a:t> </a:t>
            </a:r>
          </a:p>
          <a:p>
            <a:pPr marL="82296" indent="0">
              <a:buNone/>
            </a:pPr>
            <a:r>
              <a:rPr lang="tr-TR" dirty="0"/>
              <a:t>	</a:t>
            </a:r>
          </a:p>
          <a:p>
            <a:endParaRPr lang="tr-TR" dirty="0"/>
          </a:p>
          <a:p>
            <a:endParaRPr lang="tr-TR" dirty="0"/>
          </a:p>
          <a:p>
            <a:endParaRPr lang="tr-TR" dirty="0"/>
          </a:p>
        </p:txBody>
      </p:sp>
      <p:pic>
        <p:nvPicPr>
          <p:cNvPr id="5" name="Picture 2" descr="kbü amblem ile ilgili görsel sonucu">
            <a:extLst>
              <a:ext uri="{FF2B5EF4-FFF2-40B4-BE49-F238E27FC236}">
                <a16:creationId xmlns:a16="http://schemas.microsoft.com/office/drawing/2014/main" id="{6F7AE079-45FC-4130-8B42-1899F8CD2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7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9876F1-FAFA-444D-AABC-2C44FFBE26EC}"/>
              </a:ext>
            </a:extLst>
          </p:cNvPr>
          <p:cNvSpPr>
            <a:spLocks noGrp="1"/>
          </p:cNvSpPr>
          <p:nvPr>
            <p:ph type="title"/>
          </p:nvPr>
        </p:nvSpPr>
        <p:spPr/>
        <p:txBody>
          <a:bodyPr/>
          <a:lstStyle/>
          <a:p>
            <a:r>
              <a:rPr lang="tr-TR" dirty="0"/>
              <a:t>Endüstriyel Tasarım Mühendisliği</a:t>
            </a:r>
          </a:p>
        </p:txBody>
      </p:sp>
      <p:sp>
        <p:nvSpPr>
          <p:cNvPr id="3" name="İçerik Yer Tutucusu 2">
            <a:extLst>
              <a:ext uri="{FF2B5EF4-FFF2-40B4-BE49-F238E27FC236}">
                <a16:creationId xmlns:a16="http://schemas.microsoft.com/office/drawing/2014/main" id="{2409A23B-F70F-4DF6-AFA9-A92E072B35E9}"/>
              </a:ext>
            </a:extLst>
          </p:cNvPr>
          <p:cNvSpPr>
            <a:spLocks noGrp="1"/>
          </p:cNvSpPr>
          <p:nvPr>
            <p:ph idx="1"/>
          </p:nvPr>
        </p:nvSpPr>
        <p:spPr>
          <a:xfrm>
            <a:off x="457200" y="2249424"/>
            <a:ext cx="8229600" cy="4325112"/>
          </a:xfrm>
        </p:spPr>
        <p:txBody>
          <a:bodyPr>
            <a:normAutofit/>
          </a:bodyPr>
          <a:lstStyle/>
          <a:p>
            <a:pPr algn="just"/>
            <a:r>
              <a:rPr lang="tr-TR" sz="3200" dirty="0"/>
              <a:t>Vizyon</a:t>
            </a:r>
          </a:p>
          <a:p>
            <a:pPr algn="just"/>
            <a:r>
              <a:rPr lang="tr-TR" dirty="0"/>
              <a:t>Yüksek küresel standartları karşılayan endüstriyel tasarım mühendisliği eğitimi sunan bir bölüm olmak</a:t>
            </a:r>
            <a:r>
              <a:rPr lang="en-US" dirty="0"/>
              <a:t>;</a:t>
            </a:r>
          </a:p>
          <a:p>
            <a:pPr algn="just"/>
            <a:r>
              <a:rPr lang="tr-TR" dirty="0"/>
              <a:t>Eğitim, araştırma ve hizmet alanlarında yenilikçi, öncü ve lider bir bölüm olmak</a:t>
            </a:r>
            <a:r>
              <a:rPr lang="en-US" dirty="0"/>
              <a:t>;</a:t>
            </a:r>
          </a:p>
          <a:p>
            <a:pPr algn="just"/>
            <a:r>
              <a:rPr lang="tr-TR" dirty="0"/>
              <a:t>Fakültesi, akademik personeli ve öğrencileri olarak mükemmeli arayan işbirlikçi, yüksek kaliteli ve anlamlı üretken bir bölüm olmak.</a:t>
            </a:r>
            <a:endParaRPr lang="en-US" dirty="0"/>
          </a:p>
          <a:p>
            <a:pPr algn="just"/>
            <a:endParaRPr lang="tr-TR" dirty="0"/>
          </a:p>
        </p:txBody>
      </p:sp>
      <p:pic>
        <p:nvPicPr>
          <p:cNvPr id="4" name="Picture 2" descr="kbü amblem ile ilgili görsel sonucu">
            <a:extLst>
              <a:ext uri="{FF2B5EF4-FFF2-40B4-BE49-F238E27FC236}">
                <a16:creationId xmlns:a16="http://schemas.microsoft.com/office/drawing/2014/main" id="{0563BAEC-D47A-4F98-A1AB-0D38EEC30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26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636912"/>
            <a:ext cx="8542504" cy="2062103"/>
          </a:xfrm>
          <a:prstGeom prst="rect">
            <a:avLst/>
          </a:prstGeom>
          <a:noFill/>
        </p:spPr>
        <p:txBody>
          <a:bodyPr wrap="square" rtlCol="0">
            <a:spAutoFit/>
          </a:bodyPr>
          <a:lstStyle/>
          <a:p>
            <a:pPr algn="just"/>
            <a:r>
              <a:rPr lang="tr-TR" sz="3200" dirty="0"/>
              <a:t>Endüstriyel Tasarım Mühendisliği çeşitli tasarım ve analiz uygulamaları, ürünlerin ve sistemlerin araştırma geliştirme faaliyetleri ile ilgilenen bir mühendislik disiplinidir. </a:t>
            </a:r>
          </a:p>
        </p:txBody>
      </p:sp>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a:xfrm>
            <a:off x="457200" y="1354088"/>
            <a:ext cx="8542504" cy="1066800"/>
          </a:xfrm>
        </p:spPr>
        <p:txBody>
          <a:bodyPr>
            <a:normAutofit fontScale="90000"/>
          </a:bodyPr>
          <a:lstStyle/>
          <a:p>
            <a:r>
              <a:rPr lang="tr-TR" dirty="0"/>
              <a:t>Endüstriyel Tasarım Mühendisliği Hakkında</a:t>
            </a:r>
          </a:p>
        </p:txBody>
      </p:sp>
      <p:pic>
        <p:nvPicPr>
          <p:cNvPr id="6" name="Picture 2" descr="kbü amblem ile ilgili görsel sonucu">
            <a:extLst>
              <a:ext uri="{FF2B5EF4-FFF2-40B4-BE49-F238E27FC236}">
                <a16:creationId xmlns:a16="http://schemas.microsoft.com/office/drawing/2014/main" id="{01A50771-7C01-4F7F-807E-8AC7A42E64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0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481858"/>
            <a:ext cx="8542504" cy="3539430"/>
          </a:xfrm>
          <a:prstGeom prst="rect">
            <a:avLst/>
          </a:prstGeom>
          <a:noFill/>
        </p:spPr>
        <p:txBody>
          <a:bodyPr wrap="square" rtlCol="0">
            <a:spAutoFit/>
          </a:bodyPr>
          <a:lstStyle/>
          <a:p>
            <a:r>
              <a:rPr lang="tr-TR" sz="3200" dirty="0"/>
              <a:t>İş Sahaları</a:t>
            </a:r>
          </a:p>
          <a:p>
            <a:r>
              <a:rPr lang="tr-TR" sz="3200" dirty="0"/>
              <a:t>	Otomotiv Endüstrisi</a:t>
            </a:r>
          </a:p>
          <a:p>
            <a:r>
              <a:rPr lang="tr-TR" sz="3200" dirty="0"/>
              <a:t>	İmalat Endüstrisi</a:t>
            </a:r>
          </a:p>
          <a:p>
            <a:r>
              <a:rPr lang="tr-TR" sz="3200" dirty="0"/>
              <a:t>	Biyomedikal Endüstrisi</a:t>
            </a:r>
          </a:p>
          <a:p>
            <a:r>
              <a:rPr lang="tr-TR" sz="3200" dirty="0"/>
              <a:t>	İnşaat Sektörü</a:t>
            </a:r>
          </a:p>
          <a:p>
            <a:r>
              <a:rPr lang="tr-TR" sz="3200" dirty="0"/>
              <a:t>	Mobilya Endüstrisi</a:t>
            </a:r>
          </a:p>
          <a:p>
            <a:r>
              <a:rPr lang="tr-TR" sz="3200" dirty="0"/>
              <a:t>	Endüstriyel Ürün Tasarımı</a:t>
            </a:r>
          </a:p>
        </p:txBody>
      </p:sp>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a:xfrm>
            <a:off x="457200" y="1354088"/>
            <a:ext cx="8229600" cy="1066800"/>
          </a:xfrm>
        </p:spPr>
        <p:txBody>
          <a:bodyPr>
            <a:normAutofit fontScale="90000"/>
          </a:bodyPr>
          <a:lstStyle/>
          <a:p>
            <a:r>
              <a:rPr lang="tr-TR" dirty="0"/>
              <a:t>Endüstriyel Tasarım Mühendisliği Hakkında</a:t>
            </a:r>
          </a:p>
        </p:txBody>
      </p:sp>
      <p:pic>
        <p:nvPicPr>
          <p:cNvPr id="6" name="Picture 2" descr="kbü amblem ile ilgili görsel sonucu">
            <a:extLst>
              <a:ext uri="{FF2B5EF4-FFF2-40B4-BE49-F238E27FC236}">
                <a16:creationId xmlns:a16="http://schemas.microsoft.com/office/drawing/2014/main" id="{9D848DB2-C34E-4814-B5D8-9933E51E84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8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372682"/>
            <a:ext cx="8542504" cy="5016758"/>
          </a:xfrm>
          <a:prstGeom prst="rect">
            <a:avLst/>
          </a:prstGeom>
          <a:noFill/>
        </p:spPr>
        <p:txBody>
          <a:bodyPr wrap="square" rtlCol="0">
            <a:spAutoFit/>
          </a:bodyPr>
          <a:lstStyle/>
          <a:p>
            <a:r>
              <a:rPr lang="tr-TR" sz="3200" dirty="0"/>
              <a:t>Uzmanlaşmış Araştırma Alanları</a:t>
            </a:r>
          </a:p>
          <a:p>
            <a:r>
              <a:rPr lang="tr-TR" sz="3200" dirty="0"/>
              <a:t>	Endüstriyel Ürün Tasarımı</a:t>
            </a:r>
          </a:p>
          <a:p>
            <a:r>
              <a:rPr lang="tr-TR" sz="3200" dirty="0"/>
              <a:t>	Sac Metal Şekillendirme ve Uygulamaları</a:t>
            </a:r>
          </a:p>
          <a:p>
            <a:r>
              <a:rPr lang="tr-TR" sz="3200" dirty="0"/>
              <a:t>	Plastik Kalıp Tasarımı ve Uygulamaları</a:t>
            </a:r>
          </a:p>
          <a:p>
            <a:r>
              <a:rPr lang="tr-TR" sz="3200" dirty="0"/>
              <a:t>	Hızlı </a:t>
            </a:r>
            <a:r>
              <a:rPr lang="tr-TR" sz="3200" dirty="0" err="1"/>
              <a:t>Prototipleme</a:t>
            </a:r>
            <a:r>
              <a:rPr lang="tr-TR" sz="3200" dirty="0"/>
              <a:t> ve 3B Yazıcılar</a:t>
            </a:r>
          </a:p>
          <a:p>
            <a:r>
              <a:rPr lang="tr-TR" sz="3200" dirty="0"/>
              <a:t>	Polimer </a:t>
            </a:r>
            <a:r>
              <a:rPr lang="tr-TR" sz="3200" dirty="0" err="1"/>
              <a:t>Kompozitler</a:t>
            </a:r>
            <a:endParaRPr lang="tr-TR" sz="3200" dirty="0"/>
          </a:p>
          <a:p>
            <a:r>
              <a:rPr lang="tr-TR" sz="3200" dirty="0"/>
              <a:t>	Mobilya Tasarımı</a:t>
            </a:r>
          </a:p>
          <a:p>
            <a:r>
              <a:rPr lang="tr-TR" sz="3200" dirty="0"/>
              <a:t>	CAD/CAM/CAE Uygulamaları</a:t>
            </a:r>
          </a:p>
          <a:p>
            <a:r>
              <a:rPr lang="tr-TR" sz="3200" dirty="0"/>
              <a:t>	CNC Sistem Tasarımı</a:t>
            </a:r>
          </a:p>
          <a:p>
            <a:endParaRPr lang="tr-TR" sz="3200" dirty="0"/>
          </a:p>
        </p:txBody>
      </p:sp>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a:xfrm>
            <a:off x="457200" y="1354088"/>
            <a:ext cx="8229600" cy="1066800"/>
          </a:xfrm>
        </p:spPr>
        <p:txBody>
          <a:bodyPr>
            <a:normAutofit fontScale="90000"/>
          </a:bodyPr>
          <a:lstStyle/>
          <a:p>
            <a:r>
              <a:rPr lang="tr-TR" dirty="0"/>
              <a:t>Endüstriyel Tasarım Mühendisliği Hakkında</a:t>
            </a:r>
          </a:p>
        </p:txBody>
      </p:sp>
      <p:pic>
        <p:nvPicPr>
          <p:cNvPr id="6" name="Picture 2" descr="kbü amblem ile ilgili görsel sonucu">
            <a:extLst>
              <a:ext uri="{FF2B5EF4-FFF2-40B4-BE49-F238E27FC236}">
                <a16:creationId xmlns:a16="http://schemas.microsoft.com/office/drawing/2014/main" id="{7340B110-3311-4D5D-933F-A38AC30B6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6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a:latin typeface="Times New Roman" pitchFamily="18" charset="0"/>
                <a:cs typeface="Times New Roman" pitchFamily="18" charset="0"/>
              </a:rPr>
              <a:t>Yönetim</a:t>
            </a:r>
          </a:p>
        </p:txBody>
      </p:sp>
      <p:sp>
        <p:nvSpPr>
          <p:cNvPr id="8" name="7 Metin kutusu"/>
          <p:cNvSpPr txBox="1"/>
          <p:nvPr/>
        </p:nvSpPr>
        <p:spPr>
          <a:xfrm>
            <a:off x="3342029" y="3857628"/>
            <a:ext cx="2247538" cy="646331"/>
          </a:xfrm>
          <a:prstGeom prst="rect">
            <a:avLst/>
          </a:prstGeom>
          <a:noFill/>
        </p:spPr>
        <p:txBody>
          <a:bodyPr wrap="none" rtlCol="0">
            <a:spAutoFit/>
          </a:bodyPr>
          <a:lstStyle/>
          <a:p>
            <a:pPr algn="ctr"/>
            <a:r>
              <a:rPr lang="tr-TR" dirty="0">
                <a:latin typeface="Times New Roman" pitchFamily="18" charset="0"/>
                <a:cs typeface="Times New Roman" pitchFamily="18" charset="0"/>
              </a:rPr>
              <a:t>Doç. Dr. Suat ALTUN</a:t>
            </a:r>
          </a:p>
          <a:p>
            <a:pPr algn="ctr"/>
            <a:r>
              <a:rPr lang="tr-TR" dirty="0">
                <a:latin typeface="Times New Roman" pitchFamily="18" charset="0"/>
                <a:cs typeface="Times New Roman" pitchFamily="18" charset="0"/>
              </a:rPr>
              <a:t>Bölüm Başkanı</a:t>
            </a:r>
          </a:p>
        </p:txBody>
      </p:sp>
      <p:sp>
        <p:nvSpPr>
          <p:cNvPr id="9" name="8 Metin kutusu"/>
          <p:cNvSpPr txBox="1"/>
          <p:nvPr/>
        </p:nvSpPr>
        <p:spPr>
          <a:xfrm>
            <a:off x="486150" y="5643578"/>
            <a:ext cx="3006079" cy="646331"/>
          </a:xfrm>
          <a:prstGeom prst="rect">
            <a:avLst/>
          </a:prstGeom>
          <a:noFill/>
        </p:spPr>
        <p:txBody>
          <a:bodyPr wrap="none" rtlCol="0">
            <a:spAutoFit/>
          </a:bodyPr>
          <a:lstStyle/>
          <a:p>
            <a:pPr algn="ctr"/>
            <a:r>
              <a:rPr lang="tr-TR" dirty="0">
                <a:latin typeface="Times New Roman" pitchFamily="18" charset="0"/>
                <a:cs typeface="Times New Roman" pitchFamily="18" charset="0"/>
              </a:rPr>
              <a:t>Dr. Öğr. Üyesi Hatice EVLEN</a:t>
            </a:r>
          </a:p>
          <a:p>
            <a:pPr algn="ctr"/>
            <a:r>
              <a:rPr lang="tr-TR" dirty="0">
                <a:latin typeface="Times New Roman" pitchFamily="18" charset="0"/>
                <a:cs typeface="Times New Roman" pitchFamily="18" charset="0"/>
              </a:rPr>
              <a:t>Bölüm Başkan Yardımcısı</a:t>
            </a:r>
          </a:p>
        </p:txBody>
      </p:sp>
      <p:sp>
        <p:nvSpPr>
          <p:cNvPr id="10" name="9 Metin kutusu"/>
          <p:cNvSpPr txBox="1"/>
          <p:nvPr/>
        </p:nvSpPr>
        <p:spPr>
          <a:xfrm>
            <a:off x="5129344" y="5643578"/>
            <a:ext cx="3292376" cy="646331"/>
          </a:xfrm>
          <a:prstGeom prst="rect">
            <a:avLst/>
          </a:prstGeom>
          <a:noFill/>
        </p:spPr>
        <p:txBody>
          <a:bodyPr wrap="none" rtlCol="0">
            <a:spAutoFit/>
          </a:bodyPr>
          <a:lstStyle/>
          <a:p>
            <a:pPr algn="ctr"/>
            <a:r>
              <a:rPr lang="tr-TR" dirty="0">
                <a:latin typeface="Times New Roman" pitchFamily="18" charset="0"/>
                <a:cs typeface="Times New Roman" pitchFamily="18" charset="0"/>
              </a:rPr>
              <a:t>Dr. </a:t>
            </a: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Üyesi Musa YILDIRIM</a:t>
            </a:r>
          </a:p>
          <a:p>
            <a:pPr algn="ctr"/>
            <a:r>
              <a:rPr lang="tr-TR" dirty="0">
                <a:latin typeface="Times New Roman" pitchFamily="18" charset="0"/>
                <a:cs typeface="Times New Roman" pitchFamily="18" charset="0"/>
              </a:rPr>
              <a:t>Bölüm Başkan Yardımcısı</a:t>
            </a:r>
          </a:p>
        </p:txBody>
      </p:sp>
      <p:pic>
        <p:nvPicPr>
          <p:cNvPr id="15" name="Picture 2" descr="http://teknoloji.karabuk.edu.tr/yuklenen/resimler/126420201745433.png">
            <a:extLst>
              <a:ext uri="{FF2B5EF4-FFF2-40B4-BE49-F238E27FC236}">
                <a16:creationId xmlns:a16="http://schemas.microsoft.com/office/drawing/2014/main" id="{F31D9342-D809-4A64-957F-5E21B3933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637" y="418079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yrd.doç.dr. suat altun ile ilgili görsel sonucu">
            <a:extLst>
              <a:ext uri="{FF2B5EF4-FFF2-40B4-BE49-F238E27FC236}">
                <a16:creationId xmlns:a16="http://schemas.microsoft.com/office/drawing/2014/main" id="{938DE988-7562-43B5-9B63-F6A8ADE4BD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86" r="15517"/>
          <a:stretch/>
        </p:blipFill>
        <p:spPr bwMode="auto">
          <a:xfrm>
            <a:off x="3779912" y="2152549"/>
            <a:ext cx="1167617"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descr="kişi, duvar, iç mekan, gözlük içeren bir resim&#10;&#10;Çok yüksek güvenilirlikle oluşturulmuş açıklama">
            <a:extLst>
              <a:ext uri="{FF2B5EF4-FFF2-40B4-BE49-F238E27FC236}">
                <a16:creationId xmlns:a16="http://schemas.microsoft.com/office/drawing/2014/main" id="{2B855C4A-F110-423E-8041-4C35806A733B}"/>
              </a:ext>
            </a:extLst>
          </p:cNvPr>
          <p:cNvPicPr>
            <a:picLocks noChangeAspect="1"/>
          </p:cNvPicPr>
          <p:nvPr/>
        </p:nvPicPr>
        <p:blipFill rotWithShape="1">
          <a:blip r:embed="rId4">
            <a:extLst>
              <a:ext uri="{28A0092B-C50C-407E-A947-70E740481C1C}">
                <a14:useLocalDpi xmlns:a14="http://schemas.microsoft.com/office/drawing/2010/main" val="0"/>
              </a:ext>
            </a:extLst>
          </a:blip>
          <a:srcRect l="9769" r="5500"/>
          <a:stretch/>
        </p:blipFill>
        <p:spPr>
          <a:xfrm>
            <a:off x="1466372" y="4097543"/>
            <a:ext cx="1125415" cy="1512000"/>
          </a:xfrm>
          <a:prstGeom prst="rect">
            <a:avLst/>
          </a:prstGeom>
        </p:spPr>
      </p:pic>
      <p:pic>
        <p:nvPicPr>
          <p:cNvPr id="11" name="Picture 2" descr="kbü amblem ile ilgili görsel sonucu">
            <a:extLst>
              <a:ext uri="{FF2B5EF4-FFF2-40B4-BE49-F238E27FC236}">
                <a16:creationId xmlns:a16="http://schemas.microsoft.com/office/drawing/2014/main" id="{67EC9953-92E4-496E-B76C-20AF4555E2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6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Endüstriyel Tasarım Mühendisliği</a:t>
            </a:r>
          </a:p>
        </p:txBody>
      </p:sp>
      <p:sp>
        <p:nvSpPr>
          <p:cNvPr id="3" name="Content Placeholder 2"/>
          <p:cNvSpPr>
            <a:spLocks noGrp="1"/>
          </p:cNvSpPr>
          <p:nvPr>
            <p:ph idx="1"/>
          </p:nvPr>
        </p:nvSpPr>
        <p:spPr>
          <a:xfrm>
            <a:off x="457200" y="2249424"/>
            <a:ext cx="8686800" cy="4325112"/>
          </a:xfrm>
        </p:spPr>
        <p:txBody>
          <a:bodyPr>
            <a:normAutofit fontScale="92500" lnSpcReduction="10000"/>
          </a:bodyPr>
          <a:lstStyle/>
          <a:p>
            <a:pPr marL="109728" indent="0">
              <a:buNone/>
            </a:pPr>
            <a:r>
              <a:rPr lang="tr-TR" dirty="0"/>
              <a:t>Ders Kredileri</a:t>
            </a:r>
          </a:p>
          <a:p>
            <a:r>
              <a:rPr lang="tr-TR" dirty="0"/>
              <a:t>Seçmeli dersler: 43 Kredi (58 AKTS)</a:t>
            </a:r>
          </a:p>
          <a:p>
            <a:pPr lvl="1"/>
            <a:r>
              <a:rPr lang="tr-TR" dirty="0"/>
              <a:t>Teknik seçmeli dersler: 27 Kredi (42 AKTS)</a:t>
            </a:r>
          </a:p>
          <a:p>
            <a:pPr lvl="1"/>
            <a:r>
              <a:rPr lang="tr-TR" dirty="0"/>
              <a:t>Sosyal seçmeli dersler: 16 Kredi (16 AKTS)</a:t>
            </a:r>
          </a:p>
          <a:p>
            <a:r>
              <a:rPr lang="tr-TR" dirty="0"/>
              <a:t>Temel dersler: 35,5 Kredi (36 AKTS)	</a:t>
            </a:r>
            <a:endParaRPr lang="en-US" dirty="0"/>
          </a:p>
          <a:p>
            <a:r>
              <a:rPr lang="tr-TR" dirty="0"/>
              <a:t>Mühendislik dersleri: 71 Kredi (88 AKTS)</a:t>
            </a:r>
          </a:p>
          <a:p>
            <a:r>
              <a:rPr lang="tr-TR" dirty="0"/>
              <a:t>Alan dersleri: 95,5 Kredi (133 AKTS)</a:t>
            </a:r>
          </a:p>
          <a:p>
            <a:r>
              <a:rPr lang="tr-TR" dirty="0"/>
              <a:t>Toplam kredi: 202 Kredi (300 AKTS)</a:t>
            </a:r>
          </a:p>
          <a:p>
            <a:r>
              <a:rPr lang="tr-TR" dirty="0"/>
              <a:t>Teorik derslerin kredisi: 146 Kredi (172 AKTS)</a:t>
            </a:r>
          </a:p>
          <a:p>
            <a:r>
              <a:rPr lang="tr-TR" dirty="0"/>
              <a:t>Uygulamalı derslerin kredisi: 56 Kredi (128 AKTS)</a:t>
            </a:r>
          </a:p>
          <a:p>
            <a:endParaRPr lang="tr-TR" dirty="0"/>
          </a:p>
          <a:p>
            <a:endParaRPr lang="tr-TR" dirty="0"/>
          </a:p>
        </p:txBody>
      </p:sp>
      <p:pic>
        <p:nvPicPr>
          <p:cNvPr id="6" name="Picture 2" descr="kbü amblem ile ilgili görsel sonucu">
            <a:extLst>
              <a:ext uri="{FF2B5EF4-FFF2-40B4-BE49-F238E27FC236}">
                <a16:creationId xmlns:a16="http://schemas.microsoft.com/office/drawing/2014/main" id="{54A1D186-0566-451D-B03A-C48371E7F7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83464"/>
            <a:ext cx="1342149" cy="10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67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1789</TotalTime>
  <Words>1853</Words>
  <Application>Microsoft Office PowerPoint</Application>
  <PresentationFormat>Ekran Gösterisi (4:3)</PresentationFormat>
  <Paragraphs>263</Paragraphs>
  <Slides>31</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Georgia</vt:lpstr>
      <vt:lpstr>Times New Roman</vt:lpstr>
      <vt:lpstr>Trebuchet MS</vt:lpstr>
      <vt:lpstr>Wingdings 2</vt:lpstr>
      <vt:lpstr>Şehir Hayatı</vt:lpstr>
      <vt:lpstr>ENDÜSTRİYEL TASARIM MÜHENDİSLİĞİ BÖLÜMÜ</vt:lpstr>
      <vt:lpstr>Endüstriyel Tasarım Mühendisliği</vt:lpstr>
      <vt:lpstr>Endüstriyel Tasarım Mühendisliği</vt:lpstr>
      <vt:lpstr>Endüstriyel Tasarım Mühendisliği</vt:lpstr>
      <vt:lpstr>Endüstriyel Tasarım Mühendisliği Hakkında</vt:lpstr>
      <vt:lpstr>Endüstriyel Tasarım Mühendisliği Hakkında</vt:lpstr>
      <vt:lpstr>Endüstriyel Tasarım Mühendisliği Hakkında</vt:lpstr>
      <vt:lpstr>Yönetim</vt:lpstr>
      <vt:lpstr>Endüstriyel Tasarım Mühendisliği</vt:lpstr>
      <vt:lpstr>Endüstriyel Tasarım Mühendisliği</vt:lpstr>
      <vt:lpstr>Endüstriyel Tasarım Mühendisliği</vt:lpstr>
      <vt:lpstr>Endüstriyel Tasarım Mühendisliği</vt:lpstr>
      <vt:lpstr>Endüstriyel Tasarım Mühendisliği</vt:lpstr>
      <vt:lpstr>Akademik Personel</vt:lpstr>
      <vt:lpstr>Akademik Personel</vt:lpstr>
      <vt:lpstr>Akademik Personel</vt:lpstr>
      <vt:lpstr>Akademik Personel</vt:lpstr>
      <vt:lpstr>Akademik Personel</vt:lpstr>
      <vt:lpstr>Akademik Personel</vt:lpstr>
      <vt:lpstr>Akademik Personel</vt:lpstr>
      <vt:lpstr>Akademik Personel</vt:lpstr>
      <vt:lpstr>Akademik Personel</vt:lpstr>
      <vt:lpstr>Endüstriyel Tasarım Mühendisliği</vt:lpstr>
      <vt:lpstr>Endüstriyel Tasarım Mühendisliği</vt:lpstr>
      <vt:lpstr>Endüstriyel Tasarım Mühendisliği</vt:lpstr>
      <vt:lpstr>Endüstriyel Tasarım Mühendisliği</vt:lpstr>
      <vt:lpstr>Endüstriyel Tasarım Mühendisliği</vt:lpstr>
      <vt:lpstr>Endüstriyel Tasarım Mühendisliği</vt:lpstr>
      <vt:lpstr>Endüstriyel Tasarım Mühendisliği</vt:lpstr>
      <vt:lpstr>Projeler</vt:lpstr>
      <vt:lpstr>Endüstriyel Tasarım Mühendisliği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KARABUK UNIVERSITY  TECHNOLOGY FACULTY</dc:title>
  <dc:creator>user</dc:creator>
  <cp:lastModifiedBy>Abdurrahim TEMİZ</cp:lastModifiedBy>
  <cp:revision>110</cp:revision>
  <dcterms:modified xsi:type="dcterms:W3CDTF">2020-03-25T12:26:53Z</dcterms:modified>
</cp:coreProperties>
</file>