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35"/>
  </p:notesMasterIdLst>
  <p:sldIdLst>
    <p:sldId id="290" r:id="rId2"/>
    <p:sldId id="330" r:id="rId3"/>
    <p:sldId id="292" r:id="rId4"/>
    <p:sldId id="289" r:id="rId5"/>
    <p:sldId id="295" r:id="rId6"/>
    <p:sldId id="326" r:id="rId7"/>
    <p:sldId id="297" r:id="rId8"/>
    <p:sldId id="296" r:id="rId9"/>
    <p:sldId id="298" r:id="rId10"/>
    <p:sldId id="299" r:id="rId11"/>
    <p:sldId id="301" r:id="rId12"/>
    <p:sldId id="302" r:id="rId13"/>
    <p:sldId id="304" r:id="rId14"/>
    <p:sldId id="305" r:id="rId15"/>
    <p:sldId id="307" r:id="rId16"/>
    <p:sldId id="308" r:id="rId17"/>
    <p:sldId id="310" r:id="rId18"/>
    <p:sldId id="328" r:id="rId19"/>
    <p:sldId id="318" r:id="rId20"/>
    <p:sldId id="327" r:id="rId21"/>
    <p:sldId id="319" r:id="rId22"/>
    <p:sldId id="320" r:id="rId23"/>
    <p:sldId id="321" r:id="rId24"/>
    <p:sldId id="329" r:id="rId25"/>
    <p:sldId id="323" r:id="rId26"/>
    <p:sldId id="324" r:id="rId27"/>
    <p:sldId id="325" r:id="rId28"/>
    <p:sldId id="314" r:id="rId29"/>
    <p:sldId id="315" r:id="rId30"/>
    <p:sldId id="316" r:id="rId31"/>
    <p:sldId id="287" r:id="rId32"/>
    <p:sldId id="312" r:id="rId33"/>
    <p:sldId id="317" r:id="rId3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 Uygulanmış Stil 2 - Vurgu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 Id="rId4" Type="http://schemas.openxmlformats.org/officeDocument/2006/relationships/image" Target="../media/image19.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 Id="rId4"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F513E-6863-4E83-AB7F-FB757B230DFC}" type="doc">
      <dgm:prSet loTypeId="urn:microsoft.com/office/officeart/2009/3/layout/SpiralPicture" loCatId="picture" qsTypeId="urn:microsoft.com/office/officeart/2005/8/quickstyle/simple1" qsCatId="simple" csTypeId="urn:microsoft.com/office/officeart/2005/8/colors/accent1_2" csCatId="accent1" phldr="1"/>
      <dgm:spPr/>
    </dgm:pt>
    <dgm:pt modelId="{31C4E639-4C15-4F73-8E80-2CA40201AB9D}">
      <dgm:prSet phldrT="[Metin]" phldr="1"/>
      <dgm:spPr/>
      <dgm:t>
        <a:bodyPr/>
        <a:lstStyle/>
        <a:p>
          <a:endParaRPr lang="tr-TR" dirty="0"/>
        </a:p>
      </dgm:t>
    </dgm:pt>
    <dgm:pt modelId="{489B198A-9E56-41F3-83CA-64AD3158A289}" type="parTrans" cxnId="{9D7C3732-6D12-4CDC-8F4D-F52723EA8B51}">
      <dgm:prSet/>
      <dgm:spPr/>
      <dgm:t>
        <a:bodyPr/>
        <a:lstStyle/>
        <a:p>
          <a:endParaRPr lang="tr-TR"/>
        </a:p>
      </dgm:t>
    </dgm:pt>
    <dgm:pt modelId="{2F48CAC7-751B-417F-A154-9DC548DE9105}" type="sibTrans" cxnId="{9D7C3732-6D12-4CDC-8F4D-F52723EA8B51}">
      <dgm:prSet/>
      <dgm:spPr>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tr-TR"/>
        </a:p>
      </dgm:t>
    </dgm:pt>
    <dgm:pt modelId="{1597D5FC-EF55-4A06-8A1C-462DE34B6C46}" type="pres">
      <dgm:prSet presAssocID="{2A5F513E-6863-4E83-AB7F-FB757B230DFC}" presName="Name0" presStyleCnt="0">
        <dgm:presLayoutVars>
          <dgm:chMax val="5"/>
          <dgm:dir/>
        </dgm:presLayoutVars>
      </dgm:prSet>
      <dgm:spPr/>
    </dgm:pt>
    <dgm:pt modelId="{8DF85A7B-91BF-4EEB-9F17-E9820D1B6EB4}" type="pres">
      <dgm:prSet presAssocID="{2A5F513E-6863-4E83-AB7F-FB757B230DFC}" presName="picts" presStyleCnt="0"/>
      <dgm:spPr/>
    </dgm:pt>
    <dgm:pt modelId="{F51E230D-85C6-4EB5-9BF3-E474AC156BAA}" type="pres">
      <dgm:prSet presAssocID="{2A5F513E-6863-4E83-AB7F-FB757B230DFC}" presName="space1" presStyleCnt="0"/>
      <dgm:spPr/>
    </dgm:pt>
    <dgm:pt modelId="{3DD32718-9057-427A-92FD-1AE68DC7CA30}" type="pres">
      <dgm:prSet presAssocID="{2A5F513E-6863-4E83-AB7F-FB757B230DFC}" presName="space2" presStyleCnt="0"/>
      <dgm:spPr/>
    </dgm:pt>
    <dgm:pt modelId="{6C377D95-8668-47E6-A3BB-71490ED42594}" type="pres">
      <dgm:prSet presAssocID="{2F48CAC7-751B-417F-A154-9DC548DE9105}" presName="pictA1" presStyleCnt="0"/>
      <dgm:spPr/>
    </dgm:pt>
    <dgm:pt modelId="{2711613A-A149-4EC8-984A-F80E309C3D3B}" type="pres">
      <dgm:prSet presAssocID="{2F48CAC7-751B-417F-A154-9DC548DE9105}" presName="imageRepeatNode" presStyleLbl="alignNode1" presStyleIdx="0" presStyleCnt="5" custScaleX="121504" custScaleY="107527" custLinFactNeighborX="-25463" custLinFactNeighborY="-4330"/>
      <dgm:spPr/>
    </dgm:pt>
    <dgm:pt modelId="{3F16D470-7A64-4E2F-8DCE-5B4A0DA94AF3}" type="pres">
      <dgm:prSet presAssocID="{2F48CAC7-751B-417F-A154-9DC548DE9105}" presName="oneDotPict" presStyleCnt="0"/>
      <dgm:spPr/>
    </dgm:pt>
    <dgm:pt modelId="{483E8ADB-10AA-4727-A2B3-AAE8F3410000}" type="pres">
      <dgm:prSet presAssocID="{2F48CAC7-751B-417F-A154-9DC548DE9105}" presName="dotPict_11" presStyleLbl="solidFgAcc1" presStyleIdx="0" presStyleCnt="2"/>
      <dgm:spPr/>
    </dgm:pt>
    <dgm:pt modelId="{05E97EA6-0832-4A86-A027-35ADA7A46B36}" type="pres">
      <dgm:prSet presAssocID="{2A5F513E-6863-4E83-AB7F-FB757B230DFC}" presName="pictB2" presStyleLbl="alignNode1" presStyleIdx="1" presStyleCnt="5" custScaleX="132420" custScaleY="132421" custLinFactNeighborX="-12769" custLinFactNeighborY="4915"/>
      <dgm:spPr>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dgm:spPr>
    </dgm:pt>
    <dgm:pt modelId="{FBBAEB82-2AC7-46B0-9002-94CAE4047508}" type="pres">
      <dgm:prSet presAssocID="{2A5F513E-6863-4E83-AB7F-FB757B230DFC}" presName="pictB3" presStyleLbl="alignNode1" presStyleIdx="2" presStyleCnt="5" custScaleX="121378" custScaleY="98889" custLinFactNeighborX="-76240" custLinFactNeighborY="-882"/>
      <dgm:spPr>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dgm:spPr>
    </dgm:pt>
    <dgm:pt modelId="{2DD135EA-1F1C-4309-B8CF-C1558666070F}" type="pres">
      <dgm:prSet presAssocID="{2A5F513E-6863-4E83-AB7F-FB757B230DFC}" presName="pictB4" presStyleLbl="alignNode1" presStyleIdx="3" presStyleCnt="5"/>
      <dgm:spPr>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dgm:spPr>
    </dgm:pt>
    <dgm:pt modelId="{CA993016-7CB6-4FF5-8920-AD75790A2F4D}" type="pres">
      <dgm:prSet presAssocID="{2A5F513E-6863-4E83-AB7F-FB757B230DFC}" presName="pictB5" presStyleLbl="alignNode1" presStyleIdx="4" presStyleCnt="5"/>
      <dgm:spPr>
        <a:blipFill rotWithShape="0">
          <a:blip xmlns:r="http://schemas.openxmlformats.org/officeDocument/2006/relationships" r:embed="rId5" cstate="hqprint">
            <a:extLst>
              <a:ext uri="{28A0092B-C50C-407E-A947-70E740481C1C}">
                <a14:useLocalDpi xmlns:a14="http://schemas.microsoft.com/office/drawing/2010/main"/>
              </a:ext>
            </a:extLst>
          </a:blip>
          <a:stretch>
            <a:fillRect/>
          </a:stretch>
        </a:blipFill>
      </dgm:spPr>
    </dgm:pt>
    <dgm:pt modelId="{C93216A4-7F26-43D0-97CB-83405BC943F6}" type="pres">
      <dgm:prSet presAssocID="{2A5F513E-6863-4E83-AB7F-FB757B230DFC}" presName="txLine" presStyleCnt="0"/>
      <dgm:spPr/>
    </dgm:pt>
    <dgm:pt modelId="{091EA351-C431-4D1E-8180-AE08559B566B}" type="pres">
      <dgm:prSet presAssocID="{31C4E639-4C15-4F73-8E80-2CA40201AB9D}" presName="oneDotTx" presStyleCnt="0"/>
      <dgm:spPr/>
    </dgm:pt>
    <dgm:pt modelId="{54591E94-C9EB-4F31-ACD8-A1ECE0B498BE}" type="pres">
      <dgm:prSet presAssocID="{31C4E639-4C15-4F73-8E80-2CA40201AB9D}" presName="dotTx_11" presStyleLbl="solidFgAcc1" presStyleIdx="1" presStyleCnt="2"/>
      <dgm:spPr/>
    </dgm:pt>
    <dgm:pt modelId="{CA3BD503-4B1D-4E3B-90BF-98D3827B9625}" type="pres">
      <dgm:prSet presAssocID="{31C4E639-4C15-4F73-8E80-2CA40201AB9D}" presName="Name37" presStyleLbl="revTx" presStyleIdx="0" presStyleCnt="1">
        <dgm:presLayoutVars>
          <dgm:bulletEnabled val="1"/>
        </dgm:presLayoutVars>
      </dgm:prSet>
      <dgm:spPr/>
    </dgm:pt>
  </dgm:ptLst>
  <dgm:cxnLst>
    <dgm:cxn modelId="{9D7C3732-6D12-4CDC-8F4D-F52723EA8B51}" srcId="{2A5F513E-6863-4E83-AB7F-FB757B230DFC}" destId="{31C4E639-4C15-4F73-8E80-2CA40201AB9D}" srcOrd="0" destOrd="0" parTransId="{489B198A-9E56-41F3-83CA-64AD3158A289}" sibTransId="{2F48CAC7-751B-417F-A154-9DC548DE9105}"/>
    <dgm:cxn modelId="{34CD5777-1101-4388-9451-B1C3A327BB68}" type="presOf" srcId="{2F48CAC7-751B-417F-A154-9DC548DE9105}" destId="{2711613A-A149-4EC8-984A-F80E309C3D3B}" srcOrd="0" destOrd="0" presId="urn:microsoft.com/office/officeart/2009/3/layout/SpiralPicture"/>
    <dgm:cxn modelId="{3EEA9893-2830-4A39-8A35-C1A58371E5AC}" type="presOf" srcId="{2A5F513E-6863-4E83-AB7F-FB757B230DFC}" destId="{1597D5FC-EF55-4A06-8A1C-462DE34B6C46}" srcOrd="0" destOrd="0" presId="urn:microsoft.com/office/officeart/2009/3/layout/SpiralPicture"/>
    <dgm:cxn modelId="{7EB0E7C9-2518-4142-9783-F2BC7E65AA9C}" type="presOf" srcId="{31C4E639-4C15-4F73-8E80-2CA40201AB9D}" destId="{CA3BD503-4B1D-4E3B-90BF-98D3827B9625}" srcOrd="0" destOrd="0" presId="urn:microsoft.com/office/officeart/2009/3/layout/SpiralPicture"/>
    <dgm:cxn modelId="{2BE75C37-1DEF-4CBF-B769-853F2D69FD8E}" type="presParOf" srcId="{1597D5FC-EF55-4A06-8A1C-462DE34B6C46}" destId="{8DF85A7B-91BF-4EEB-9F17-E9820D1B6EB4}" srcOrd="0" destOrd="0" presId="urn:microsoft.com/office/officeart/2009/3/layout/SpiralPicture"/>
    <dgm:cxn modelId="{9FD8C1DC-8B99-4CF2-9E6B-D18457A1B367}" type="presParOf" srcId="{8DF85A7B-91BF-4EEB-9F17-E9820D1B6EB4}" destId="{F51E230D-85C6-4EB5-9BF3-E474AC156BAA}" srcOrd="0" destOrd="0" presId="urn:microsoft.com/office/officeart/2009/3/layout/SpiralPicture"/>
    <dgm:cxn modelId="{6C93BBA3-6852-43D2-B949-841D36F38D6D}" type="presParOf" srcId="{8DF85A7B-91BF-4EEB-9F17-E9820D1B6EB4}" destId="{3DD32718-9057-427A-92FD-1AE68DC7CA30}" srcOrd="1" destOrd="0" presId="urn:microsoft.com/office/officeart/2009/3/layout/SpiralPicture"/>
    <dgm:cxn modelId="{EAA1B408-A22A-4860-A4E3-8644210E1E8A}" type="presParOf" srcId="{8DF85A7B-91BF-4EEB-9F17-E9820D1B6EB4}" destId="{6C377D95-8668-47E6-A3BB-71490ED42594}" srcOrd="2" destOrd="0" presId="urn:microsoft.com/office/officeart/2009/3/layout/SpiralPicture"/>
    <dgm:cxn modelId="{406A065B-499C-462C-BD59-AFF0492CDB70}" type="presParOf" srcId="{6C377D95-8668-47E6-A3BB-71490ED42594}" destId="{2711613A-A149-4EC8-984A-F80E309C3D3B}" srcOrd="0" destOrd="0" presId="urn:microsoft.com/office/officeart/2009/3/layout/SpiralPicture"/>
    <dgm:cxn modelId="{CF8B0398-5D6B-4723-B617-59AC7E746D3C}" type="presParOf" srcId="{8DF85A7B-91BF-4EEB-9F17-E9820D1B6EB4}" destId="{3F16D470-7A64-4E2F-8DCE-5B4A0DA94AF3}" srcOrd="3" destOrd="0" presId="urn:microsoft.com/office/officeart/2009/3/layout/SpiralPicture"/>
    <dgm:cxn modelId="{D11BE2A0-731F-479E-95CF-FCB3CF3AD2F8}" type="presParOf" srcId="{3F16D470-7A64-4E2F-8DCE-5B4A0DA94AF3}" destId="{483E8ADB-10AA-4727-A2B3-AAE8F3410000}" srcOrd="0" destOrd="0" presId="urn:microsoft.com/office/officeart/2009/3/layout/SpiralPicture"/>
    <dgm:cxn modelId="{C2ABC438-7484-42E1-B09A-48268F7BA7BB}" type="presParOf" srcId="{8DF85A7B-91BF-4EEB-9F17-E9820D1B6EB4}" destId="{05E97EA6-0832-4A86-A027-35ADA7A46B36}" srcOrd="4" destOrd="0" presId="urn:microsoft.com/office/officeart/2009/3/layout/SpiralPicture"/>
    <dgm:cxn modelId="{7AFA44ED-A84A-47A6-BF80-1BE369950127}" type="presParOf" srcId="{8DF85A7B-91BF-4EEB-9F17-E9820D1B6EB4}" destId="{FBBAEB82-2AC7-46B0-9002-94CAE4047508}" srcOrd="5" destOrd="0" presId="urn:microsoft.com/office/officeart/2009/3/layout/SpiralPicture"/>
    <dgm:cxn modelId="{412946AF-ECE5-4509-B221-4A179B3B1C4B}" type="presParOf" srcId="{8DF85A7B-91BF-4EEB-9F17-E9820D1B6EB4}" destId="{2DD135EA-1F1C-4309-B8CF-C1558666070F}" srcOrd="6" destOrd="0" presId="urn:microsoft.com/office/officeart/2009/3/layout/SpiralPicture"/>
    <dgm:cxn modelId="{D01F2440-FAF6-465B-A95A-02B3378B0A34}" type="presParOf" srcId="{8DF85A7B-91BF-4EEB-9F17-E9820D1B6EB4}" destId="{CA993016-7CB6-4FF5-8920-AD75790A2F4D}" srcOrd="7" destOrd="0" presId="urn:microsoft.com/office/officeart/2009/3/layout/SpiralPicture"/>
    <dgm:cxn modelId="{1D339431-DEF2-4447-B60F-B54A181E81EB}" type="presParOf" srcId="{1597D5FC-EF55-4A06-8A1C-462DE34B6C46}" destId="{C93216A4-7F26-43D0-97CB-83405BC943F6}" srcOrd="1" destOrd="0" presId="urn:microsoft.com/office/officeart/2009/3/layout/SpiralPicture"/>
    <dgm:cxn modelId="{8130B133-E524-4FA2-96F3-498D053EDD8A}" type="presParOf" srcId="{C93216A4-7F26-43D0-97CB-83405BC943F6}" destId="{091EA351-C431-4D1E-8180-AE08559B566B}" srcOrd="0" destOrd="0" presId="urn:microsoft.com/office/officeart/2009/3/layout/SpiralPicture"/>
    <dgm:cxn modelId="{09EDDEC8-8BA2-41F8-AED1-4DC2ECFD06C0}" type="presParOf" srcId="{091EA351-C431-4D1E-8180-AE08559B566B}" destId="{54591E94-C9EB-4F31-ACD8-A1ECE0B498BE}" srcOrd="0" destOrd="0" presId="urn:microsoft.com/office/officeart/2009/3/layout/SpiralPicture"/>
    <dgm:cxn modelId="{FD31D63B-572E-45F1-92D0-1198AF1A0523}" type="presParOf" srcId="{C93216A4-7F26-43D0-97CB-83405BC943F6}" destId="{CA3BD503-4B1D-4E3B-90BF-98D3827B9625}" srcOrd="1"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BF5BD-9377-4D5B-A1D1-8CC4B4C24CFE}" type="doc">
      <dgm:prSet loTypeId="urn:microsoft.com/office/officeart/2009/3/layout/SpiralPicture" loCatId="picture" qsTypeId="urn:microsoft.com/office/officeart/2005/8/quickstyle/simple1" qsCatId="simple" csTypeId="urn:microsoft.com/office/officeart/2005/8/colors/accent1_2" csCatId="accent1" phldr="1"/>
      <dgm:spPr/>
    </dgm:pt>
    <dgm:pt modelId="{66D15272-59C4-4F4D-867C-52F564B45E90}">
      <dgm:prSet phldrT="[Metin]" phldr="1"/>
      <dgm:spPr/>
      <dgm:t>
        <a:bodyPr/>
        <a:lstStyle/>
        <a:p>
          <a:endParaRPr lang="tr-TR" dirty="0"/>
        </a:p>
      </dgm:t>
    </dgm:pt>
    <dgm:pt modelId="{801BD749-44F2-49EE-87AD-8C71017FC04A}" type="parTrans" cxnId="{A3FA2C2E-CECD-4F16-923B-B142EC437ADF}">
      <dgm:prSet/>
      <dgm:spPr/>
      <dgm:t>
        <a:bodyPr/>
        <a:lstStyle/>
        <a:p>
          <a:endParaRPr lang="tr-TR"/>
        </a:p>
      </dgm:t>
    </dgm:pt>
    <dgm:pt modelId="{9F76F1C0-E1F1-468D-AD26-BF466D2885EB}" type="sibTrans" cxnId="{A3FA2C2E-CECD-4F16-923B-B142EC437ADF}">
      <dgm:prSet/>
      <dgm:spPr>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tr-TR"/>
        </a:p>
      </dgm:t>
    </dgm:pt>
    <dgm:pt modelId="{22FAD5BD-E38F-4A05-A2D3-632204548F1B}" type="pres">
      <dgm:prSet presAssocID="{8DFBF5BD-9377-4D5B-A1D1-8CC4B4C24CFE}" presName="Name0" presStyleCnt="0">
        <dgm:presLayoutVars>
          <dgm:chMax val="5"/>
          <dgm:dir/>
        </dgm:presLayoutVars>
      </dgm:prSet>
      <dgm:spPr/>
    </dgm:pt>
    <dgm:pt modelId="{422012AE-608A-45F9-9045-0852C1B94AE1}" type="pres">
      <dgm:prSet presAssocID="{8DFBF5BD-9377-4D5B-A1D1-8CC4B4C24CFE}" presName="picts" presStyleCnt="0"/>
      <dgm:spPr/>
    </dgm:pt>
    <dgm:pt modelId="{333CFC8D-A703-4C10-BEE3-F026D59D4BBB}" type="pres">
      <dgm:prSet presAssocID="{8DFBF5BD-9377-4D5B-A1D1-8CC4B4C24CFE}" presName="space1" presStyleCnt="0"/>
      <dgm:spPr/>
    </dgm:pt>
    <dgm:pt modelId="{E9963307-F066-4FCB-B0AF-77F69745853D}" type="pres">
      <dgm:prSet presAssocID="{8DFBF5BD-9377-4D5B-A1D1-8CC4B4C24CFE}" presName="space2" presStyleCnt="0"/>
      <dgm:spPr/>
    </dgm:pt>
    <dgm:pt modelId="{7C80EC74-78BA-4E6A-8475-9289494A8E46}" type="pres">
      <dgm:prSet presAssocID="{9F76F1C0-E1F1-468D-AD26-BF466D2885EB}" presName="pictA1" presStyleCnt="0"/>
      <dgm:spPr/>
    </dgm:pt>
    <dgm:pt modelId="{CBD9692F-FD7D-445C-843F-9047A11ED341}" type="pres">
      <dgm:prSet presAssocID="{9F76F1C0-E1F1-468D-AD26-BF466D2885EB}" presName="imageRepeatNode" presStyleLbl="alignNode1" presStyleIdx="0" presStyleCnt="5"/>
      <dgm:spPr/>
    </dgm:pt>
    <dgm:pt modelId="{B657DAAF-3BFD-43FF-ABA0-CDE68A65BCA5}" type="pres">
      <dgm:prSet presAssocID="{9F76F1C0-E1F1-468D-AD26-BF466D2885EB}" presName="oneDotPict" presStyleCnt="0"/>
      <dgm:spPr/>
    </dgm:pt>
    <dgm:pt modelId="{F00BA1F9-6CD5-4301-8AA9-C2B53A0BAE36}" type="pres">
      <dgm:prSet presAssocID="{9F76F1C0-E1F1-468D-AD26-BF466D2885EB}" presName="dotPict_11" presStyleLbl="solidFgAcc1" presStyleIdx="0" presStyleCnt="2"/>
      <dgm:spPr/>
    </dgm:pt>
    <dgm:pt modelId="{EA2FF837-9DF6-4DF2-8CBF-656167454E40}" type="pres">
      <dgm:prSet presAssocID="{8DFBF5BD-9377-4D5B-A1D1-8CC4B4C24CFE}" presName="pictB2" presStyleLbl="alignNode1" presStyleIdx="1" presStyleCnt="5"/>
      <dgm:spPr>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dgm:spPr>
    </dgm:pt>
    <dgm:pt modelId="{FAE1454E-67CD-404B-867E-5D46D038CDFE}" type="pres">
      <dgm:prSet presAssocID="{8DFBF5BD-9377-4D5B-A1D1-8CC4B4C24CFE}" presName="pictB3" presStyleLbl="alignNode1" presStyleIdx="2" presStyleCnt="5"/>
      <dgm:spPr>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dgm:spPr>
    </dgm:pt>
    <dgm:pt modelId="{CE9D8DF4-B762-473A-9B2C-B7CD10D26C47}" type="pres">
      <dgm:prSet presAssocID="{8DFBF5BD-9377-4D5B-A1D1-8CC4B4C24CFE}" presName="pictB4" presStyleLbl="alignNode1" presStyleIdx="3" presStyleCnt="5"/>
      <dgm:spPr>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dgm:spPr>
    </dgm:pt>
    <dgm:pt modelId="{D0C44C01-5B76-4F5E-BB5B-9122AEF644FF}" type="pres">
      <dgm:prSet presAssocID="{8DFBF5BD-9377-4D5B-A1D1-8CC4B4C24CFE}" presName="pictB5" presStyleLbl="alignNode1" presStyleIdx="4" presStyleCnt="5"/>
      <dgm:spPr/>
    </dgm:pt>
    <dgm:pt modelId="{AD90B573-D464-494E-A321-350A3CCB81B6}" type="pres">
      <dgm:prSet presAssocID="{8DFBF5BD-9377-4D5B-A1D1-8CC4B4C24CFE}" presName="txLine" presStyleCnt="0"/>
      <dgm:spPr/>
    </dgm:pt>
    <dgm:pt modelId="{ACF15D76-728E-4A90-9EB9-FEA4A4A7E21D}" type="pres">
      <dgm:prSet presAssocID="{66D15272-59C4-4F4D-867C-52F564B45E90}" presName="oneDotTx" presStyleCnt="0"/>
      <dgm:spPr/>
    </dgm:pt>
    <dgm:pt modelId="{9D17D0D2-E9A6-42ED-87B6-6EF096F0EEFB}" type="pres">
      <dgm:prSet presAssocID="{66D15272-59C4-4F4D-867C-52F564B45E90}" presName="dotTx_11" presStyleLbl="solidFgAcc1" presStyleIdx="1" presStyleCnt="2"/>
      <dgm:spPr/>
    </dgm:pt>
    <dgm:pt modelId="{ECDFC5B9-2E83-4E3A-ACC0-D84C41875783}" type="pres">
      <dgm:prSet presAssocID="{66D15272-59C4-4F4D-867C-52F564B45E90}" presName="Name37" presStyleLbl="revTx" presStyleIdx="0" presStyleCnt="1">
        <dgm:presLayoutVars>
          <dgm:bulletEnabled val="1"/>
        </dgm:presLayoutVars>
      </dgm:prSet>
      <dgm:spPr/>
    </dgm:pt>
  </dgm:ptLst>
  <dgm:cxnLst>
    <dgm:cxn modelId="{A79CC123-EE3B-4F96-9E60-39EE9894A145}" type="presOf" srcId="{8DFBF5BD-9377-4D5B-A1D1-8CC4B4C24CFE}" destId="{22FAD5BD-E38F-4A05-A2D3-632204548F1B}" srcOrd="0" destOrd="0" presId="urn:microsoft.com/office/officeart/2009/3/layout/SpiralPicture"/>
    <dgm:cxn modelId="{A3FA2C2E-CECD-4F16-923B-B142EC437ADF}" srcId="{8DFBF5BD-9377-4D5B-A1D1-8CC4B4C24CFE}" destId="{66D15272-59C4-4F4D-867C-52F564B45E90}" srcOrd="0" destOrd="0" parTransId="{801BD749-44F2-49EE-87AD-8C71017FC04A}" sibTransId="{9F76F1C0-E1F1-468D-AD26-BF466D2885EB}"/>
    <dgm:cxn modelId="{492CD57A-1310-421D-81A3-EB1476B34E83}" type="presOf" srcId="{9F76F1C0-E1F1-468D-AD26-BF466D2885EB}" destId="{CBD9692F-FD7D-445C-843F-9047A11ED341}" srcOrd="0" destOrd="0" presId="urn:microsoft.com/office/officeart/2009/3/layout/SpiralPicture"/>
    <dgm:cxn modelId="{12B170AF-C611-4E15-B54C-1C38D1E44BE7}" type="presOf" srcId="{66D15272-59C4-4F4D-867C-52F564B45E90}" destId="{ECDFC5B9-2E83-4E3A-ACC0-D84C41875783}" srcOrd="0" destOrd="0" presId="urn:microsoft.com/office/officeart/2009/3/layout/SpiralPicture"/>
    <dgm:cxn modelId="{A6E2C384-B86C-429B-8815-A63CD0E21455}" type="presParOf" srcId="{22FAD5BD-E38F-4A05-A2D3-632204548F1B}" destId="{422012AE-608A-45F9-9045-0852C1B94AE1}" srcOrd="0" destOrd="0" presId="urn:microsoft.com/office/officeart/2009/3/layout/SpiralPicture"/>
    <dgm:cxn modelId="{6FB65185-05FD-45CC-AA1E-180744E3C696}" type="presParOf" srcId="{422012AE-608A-45F9-9045-0852C1B94AE1}" destId="{333CFC8D-A703-4C10-BEE3-F026D59D4BBB}" srcOrd="0" destOrd="0" presId="urn:microsoft.com/office/officeart/2009/3/layout/SpiralPicture"/>
    <dgm:cxn modelId="{9D69F00F-0BB3-4531-851B-7614A247762D}" type="presParOf" srcId="{422012AE-608A-45F9-9045-0852C1B94AE1}" destId="{E9963307-F066-4FCB-B0AF-77F69745853D}" srcOrd="1" destOrd="0" presId="urn:microsoft.com/office/officeart/2009/3/layout/SpiralPicture"/>
    <dgm:cxn modelId="{F9C8BFF5-5BD1-4712-ADD5-01955C95B4D4}" type="presParOf" srcId="{422012AE-608A-45F9-9045-0852C1B94AE1}" destId="{7C80EC74-78BA-4E6A-8475-9289494A8E46}" srcOrd="2" destOrd="0" presId="urn:microsoft.com/office/officeart/2009/3/layout/SpiralPicture"/>
    <dgm:cxn modelId="{9368BA82-C54A-4B74-A66F-9FAB0EA01997}" type="presParOf" srcId="{7C80EC74-78BA-4E6A-8475-9289494A8E46}" destId="{CBD9692F-FD7D-445C-843F-9047A11ED341}" srcOrd="0" destOrd="0" presId="urn:microsoft.com/office/officeart/2009/3/layout/SpiralPicture"/>
    <dgm:cxn modelId="{0EBACB91-06F6-40AF-BBF3-5EE18376747B}" type="presParOf" srcId="{422012AE-608A-45F9-9045-0852C1B94AE1}" destId="{B657DAAF-3BFD-43FF-ABA0-CDE68A65BCA5}" srcOrd="3" destOrd="0" presId="urn:microsoft.com/office/officeart/2009/3/layout/SpiralPicture"/>
    <dgm:cxn modelId="{5E1D881F-C8CE-47C3-BEBD-439136AF5569}" type="presParOf" srcId="{B657DAAF-3BFD-43FF-ABA0-CDE68A65BCA5}" destId="{F00BA1F9-6CD5-4301-8AA9-C2B53A0BAE36}" srcOrd="0" destOrd="0" presId="urn:microsoft.com/office/officeart/2009/3/layout/SpiralPicture"/>
    <dgm:cxn modelId="{4A875ADF-342E-4C25-9FF7-D16A18B3EB6C}" type="presParOf" srcId="{422012AE-608A-45F9-9045-0852C1B94AE1}" destId="{EA2FF837-9DF6-4DF2-8CBF-656167454E40}" srcOrd="4" destOrd="0" presId="urn:microsoft.com/office/officeart/2009/3/layout/SpiralPicture"/>
    <dgm:cxn modelId="{0E2187BD-8E91-4AA9-80C0-8A50A4C02340}" type="presParOf" srcId="{422012AE-608A-45F9-9045-0852C1B94AE1}" destId="{FAE1454E-67CD-404B-867E-5D46D038CDFE}" srcOrd="5" destOrd="0" presId="urn:microsoft.com/office/officeart/2009/3/layout/SpiralPicture"/>
    <dgm:cxn modelId="{0D462FD0-A180-4536-A4E9-567784D350D5}" type="presParOf" srcId="{422012AE-608A-45F9-9045-0852C1B94AE1}" destId="{CE9D8DF4-B762-473A-9B2C-B7CD10D26C47}" srcOrd="6" destOrd="0" presId="urn:microsoft.com/office/officeart/2009/3/layout/SpiralPicture"/>
    <dgm:cxn modelId="{784EAB6A-BE6F-487E-9958-7CAFD0C5DD86}" type="presParOf" srcId="{422012AE-608A-45F9-9045-0852C1B94AE1}" destId="{D0C44C01-5B76-4F5E-BB5B-9122AEF644FF}" srcOrd="7" destOrd="0" presId="urn:microsoft.com/office/officeart/2009/3/layout/SpiralPicture"/>
    <dgm:cxn modelId="{6A1DAF86-845C-40B7-B99B-DF642D1880FB}" type="presParOf" srcId="{22FAD5BD-E38F-4A05-A2D3-632204548F1B}" destId="{AD90B573-D464-494E-A321-350A3CCB81B6}" srcOrd="1" destOrd="0" presId="urn:microsoft.com/office/officeart/2009/3/layout/SpiralPicture"/>
    <dgm:cxn modelId="{93E3E52D-C880-4607-AAAE-27CA58686F62}" type="presParOf" srcId="{AD90B573-D464-494E-A321-350A3CCB81B6}" destId="{ACF15D76-728E-4A90-9EB9-FEA4A4A7E21D}" srcOrd="0" destOrd="0" presId="urn:microsoft.com/office/officeart/2009/3/layout/SpiralPicture"/>
    <dgm:cxn modelId="{3C0A3241-B92A-431E-B113-06624CBC2352}" type="presParOf" srcId="{ACF15D76-728E-4A90-9EB9-FEA4A4A7E21D}" destId="{9D17D0D2-E9A6-42ED-87B6-6EF096F0EEFB}" srcOrd="0" destOrd="0" presId="urn:microsoft.com/office/officeart/2009/3/layout/SpiralPicture"/>
    <dgm:cxn modelId="{C3FBAC95-A15A-40D5-A0E8-47E124956F96}" type="presParOf" srcId="{AD90B573-D464-494E-A321-350A3CCB81B6}" destId="{ECDFC5B9-2E83-4E3A-ACC0-D84C41875783}" srcOrd="1"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EA86B9-431B-492A-AD66-3C569E8D8176}" type="doc">
      <dgm:prSet loTypeId="urn:microsoft.com/office/officeart/2009/3/layout/SpiralPicture" loCatId="picture" qsTypeId="urn:microsoft.com/office/officeart/2005/8/quickstyle/simple1" qsCatId="simple" csTypeId="urn:microsoft.com/office/officeart/2005/8/colors/accent1_2" csCatId="accent1" phldr="1"/>
      <dgm:spPr/>
    </dgm:pt>
    <dgm:pt modelId="{EADE7507-ABBB-4DC8-8485-D96D487214EA}">
      <dgm:prSet phldrT="[Metin]" phldr="1"/>
      <dgm:spPr/>
      <dgm:t>
        <a:bodyPr/>
        <a:lstStyle/>
        <a:p>
          <a:endParaRPr lang="tr-TR" dirty="0"/>
        </a:p>
      </dgm:t>
    </dgm:pt>
    <dgm:pt modelId="{028E0694-608B-4437-968C-4182FC516C19}" type="parTrans" cxnId="{6FB9CD07-2932-4BB6-94B4-B31D86BA05D6}">
      <dgm:prSet/>
      <dgm:spPr/>
      <dgm:t>
        <a:bodyPr/>
        <a:lstStyle/>
        <a:p>
          <a:endParaRPr lang="tr-TR"/>
        </a:p>
      </dgm:t>
    </dgm:pt>
    <dgm:pt modelId="{0FE96781-7C31-4A04-8381-58DADDB3BECC}" type="sibTrans" cxnId="{6FB9CD07-2932-4BB6-94B4-B31D86BA05D6}">
      <dgm:prSet/>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t>
        <a:bodyPr/>
        <a:lstStyle/>
        <a:p>
          <a:endParaRPr lang="tr-TR"/>
        </a:p>
      </dgm:t>
    </dgm:pt>
    <dgm:pt modelId="{0392733D-E035-4AC3-AD1D-D63210D9A0EC}" type="pres">
      <dgm:prSet presAssocID="{C4EA86B9-431B-492A-AD66-3C569E8D8176}" presName="Name0" presStyleCnt="0">
        <dgm:presLayoutVars>
          <dgm:chMax val="5"/>
          <dgm:dir/>
        </dgm:presLayoutVars>
      </dgm:prSet>
      <dgm:spPr/>
    </dgm:pt>
    <dgm:pt modelId="{495C96CC-718F-47BC-A5BA-BCF5230B5F01}" type="pres">
      <dgm:prSet presAssocID="{C4EA86B9-431B-492A-AD66-3C569E8D8176}" presName="picts" presStyleCnt="0"/>
      <dgm:spPr/>
    </dgm:pt>
    <dgm:pt modelId="{37C9417E-642D-48A3-AA85-D854D48505E9}" type="pres">
      <dgm:prSet presAssocID="{C4EA86B9-431B-492A-AD66-3C569E8D8176}" presName="space1" presStyleCnt="0"/>
      <dgm:spPr/>
    </dgm:pt>
    <dgm:pt modelId="{8FAF6446-24A5-4EED-83B1-9925016CF665}" type="pres">
      <dgm:prSet presAssocID="{C4EA86B9-431B-492A-AD66-3C569E8D8176}" presName="space2" presStyleCnt="0"/>
      <dgm:spPr/>
    </dgm:pt>
    <dgm:pt modelId="{BB816D21-B3E1-472E-B7FB-51B103328357}" type="pres">
      <dgm:prSet presAssocID="{0FE96781-7C31-4A04-8381-58DADDB3BECC}" presName="pictA1" presStyleCnt="0"/>
      <dgm:spPr/>
    </dgm:pt>
    <dgm:pt modelId="{79A7B7B3-F885-4D96-9FAC-F37DA13F728A}" type="pres">
      <dgm:prSet presAssocID="{0FE96781-7C31-4A04-8381-58DADDB3BECC}" presName="imageRepeatNode" presStyleLbl="alignNode1" presStyleIdx="0" presStyleCnt="5"/>
      <dgm:spPr/>
    </dgm:pt>
    <dgm:pt modelId="{60A6E9D3-094B-4E39-848E-6F0ED542D372}" type="pres">
      <dgm:prSet presAssocID="{0FE96781-7C31-4A04-8381-58DADDB3BECC}" presName="oneDotPict" presStyleCnt="0"/>
      <dgm:spPr/>
    </dgm:pt>
    <dgm:pt modelId="{88A006A9-8A0F-42BE-ABDE-A1523B62B1FF}" type="pres">
      <dgm:prSet presAssocID="{0FE96781-7C31-4A04-8381-58DADDB3BECC}" presName="dotPict_11" presStyleLbl="solidFgAcc1" presStyleIdx="0" presStyleCnt="2"/>
      <dgm:spPr/>
    </dgm:pt>
    <dgm:pt modelId="{03833288-67BD-40EB-8363-674E8723E30D}" type="pres">
      <dgm:prSet presAssocID="{C4EA86B9-431B-492A-AD66-3C569E8D8176}" presName="pictB2" presStyleLbl="alignNode1" presStyleIdx="1" presStyleCnt="5" custLinFactNeighborX="2601" custLinFactNeighborY="1013"/>
      <dgm:spPr>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dgm:spPr>
    </dgm:pt>
    <dgm:pt modelId="{ABB00627-AB81-4FA9-8EA4-DD2B014E783F}" type="pres">
      <dgm:prSet presAssocID="{C4EA86B9-431B-492A-AD66-3C569E8D8176}" presName="pictB3" presStyleLbl="alignNode1" presStyleIdx="2" presStyleCnt="5"/>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pt>
    <dgm:pt modelId="{7BF5B2D5-A5DF-4151-9787-D12CD169710C}" type="pres">
      <dgm:prSet presAssocID="{C4EA86B9-431B-492A-AD66-3C569E8D8176}" presName="pictB4" presStyleLbl="alignNode1" presStyleIdx="3" presStyleCnt="5"/>
      <dgm:spPr>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dgm:spPr>
    </dgm:pt>
    <dgm:pt modelId="{6296577A-3D4A-4353-AA84-4308B8FFDFB6}" type="pres">
      <dgm:prSet presAssocID="{C4EA86B9-431B-492A-AD66-3C569E8D8176}" presName="pictB5" presStyleLbl="alignNode1" presStyleIdx="4" presStyleCnt="5"/>
      <dgm:spPr/>
    </dgm:pt>
    <dgm:pt modelId="{41ED546B-E304-4208-BD03-A7B3904CB067}" type="pres">
      <dgm:prSet presAssocID="{C4EA86B9-431B-492A-AD66-3C569E8D8176}" presName="txLine" presStyleCnt="0"/>
      <dgm:spPr/>
    </dgm:pt>
    <dgm:pt modelId="{C8F32A44-2459-44B3-BB40-2420B3E8A8EB}" type="pres">
      <dgm:prSet presAssocID="{EADE7507-ABBB-4DC8-8485-D96D487214EA}" presName="oneDotTx" presStyleCnt="0"/>
      <dgm:spPr/>
    </dgm:pt>
    <dgm:pt modelId="{9D123B75-D376-49CC-A9DC-35BAD8D85CEF}" type="pres">
      <dgm:prSet presAssocID="{EADE7507-ABBB-4DC8-8485-D96D487214EA}" presName="dotTx_11" presStyleLbl="solidFgAcc1" presStyleIdx="1" presStyleCnt="2"/>
      <dgm:spPr/>
    </dgm:pt>
    <dgm:pt modelId="{E06D5A00-C65C-4368-B4E2-F4C1FC2BFBB7}" type="pres">
      <dgm:prSet presAssocID="{EADE7507-ABBB-4DC8-8485-D96D487214EA}" presName="Name37" presStyleLbl="revTx" presStyleIdx="0" presStyleCnt="1">
        <dgm:presLayoutVars>
          <dgm:bulletEnabled val="1"/>
        </dgm:presLayoutVars>
      </dgm:prSet>
      <dgm:spPr/>
    </dgm:pt>
  </dgm:ptLst>
  <dgm:cxnLst>
    <dgm:cxn modelId="{2FC55903-1E12-4235-923A-8128E8D9A05E}" type="presOf" srcId="{0FE96781-7C31-4A04-8381-58DADDB3BECC}" destId="{79A7B7B3-F885-4D96-9FAC-F37DA13F728A}" srcOrd="0" destOrd="0" presId="urn:microsoft.com/office/officeart/2009/3/layout/SpiralPicture"/>
    <dgm:cxn modelId="{6FB9CD07-2932-4BB6-94B4-B31D86BA05D6}" srcId="{C4EA86B9-431B-492A-AD66-3C569E8D8176}" destId="{EADE7507-ABBB-4DC8-8485-D96D487214EA}" srcOrd="0" destOrd="0" parTransId="{028E0694-608B-4437-968C-4182FC516C19}" sibTransId="{0FE96781-7C31-4A04-8381-58DADDB3BECC}"/>
    <dgm:cxn modelId="{5434A83D-6819-4070-8156-45D261CD24B9}" type="presOf" srcId="{EADE7507-ABBB-4DC8-8485-D96D487214EA}" destId="{E06D5A00-C65C-4368-B4E2-F4C1FC2BFBB7}" srcOrd="0" destOrd="0" presId="urn:microsoft.com/office/officeart/2009/3/layout/SpiralPicture"/>
    <dgm:cxn modelId="{717E1A8C-85D4-40F9-B474-6B2745B3AC06}" type="presOf" srcId="{C4EA86B9-431B-492A-AD66-3C569E8D8176}" destId="{0392733D-E035-4AC3-AD1D-D63210D9A0EC}" srcOrd="0" destOrd="0" presId="urn:microsoft.com/office/officeart/2009/3/layout/SpiralPicture"/>
    <dgm:cxn modelId="{5097ACC2-180B-4669-A80E-296B9876A848}" type="presParOf" srcId="{0392733D-E035-4AC3-AD1D-D63210D9A0EC}" destId="{495C96CC-718F-47BC-A5BA-BCF5230B5F01}" srcOrd="0" destOrd="0" presId="urn:microsoft.com/office/officeart/2009/3/layout/SpiralPicture"/>
    <dgm:cxn modelId="{B6CD0679-0DA7-499D-A395-CEF3CAEB6D9A}" type="presParOf" srcId="{495C96CC-718F-47BC-A5BA-BCF5230B5F01}" destId="{37C9417E-642D-48A3-AA85-D854D48505E9}" srcOrd="0" destOrd="0" presId="urn:microsoft.com/office/officeart/2009/3/layout/SpiralPicture"/>
    <dgm:cxn modelId="{3D3A62AC-14DB-4063-B605-4B2359AB1564}" type="presParOf" srcId="{495C96CC-718F-47BC-A5BA-BCF5230B5F01}" destId="{8FAF6446-24A5-4EED-83B1-9925016CF665}" srcOrd="1" destOrd="0" presId="urn:microsoft.com/office/officeart/2009/3/layout/SpiralPicture"/>
    <dgm:cxn modelId="{2CC364F5-650B-42BB-BBAC-408576FB67E3}" type="presParOf" srcId="{495C96CC-718F-47BC-A5BA-BCF5230B5F01}" destId="{BB816D21-B3E1-472E-B7FB-51B103328357}" srcOrd="2" destOrd="0" presId="urn:microsoft.com/office/officeart/2009/3/layout/SpiralPicture"/>
    <dgm:cxn modelId="{BB8F693B-616C-4AF7-99A0-B0617B8D2000}" type="presParOf" srcId="{BB816D21-B3E1-472E-B7FB-51B103328357}" destId="{79A7B7B3-F885-4D96-9FAC-F37DA13F728A}" srcOrd="0" destOrd="0" presId="urn:microsoft.com/office/officeart/2009/3/layout/SpiralPicture"/>
    <dgm:cxn modelId="{C452EADF-26F1-48B0-928F-AB73FA991009}" type="presParOf" srcId="{495C96CC-718F-47BC-A5BA-BCF5230B5F01}" destId="{60A6E9D3-094B-4E39-848E-6F0ED542D372}" srcOrd="3" destOrd="0" presId="urn:microsoft.com/office/officeart/2009/3/layout/SpiralPicture"/>
    <dgm:cxn modelId="{9FDE21F8-D982-4CD3-BF89-0100EC89DDAF}" type="presParOf" srcId="{60A6E9D3-094B-4E39-848E-6F0ED542D372}" destId="{88A006A9-8A0F-42BE-ABDE-A1523B62B1FF}" srcOrd="0" destOrd="0" presId="urn:microsoft.com/office/officeart/2009/3/layout/SpiralPicture"/>
    <dgm:cxn modelId="{93059ED3-34DF-4E40-BEF9-A1BEB2EDC652}" type="presParOf" srcId="{495C96CC-718F-47BC-A5BA-BCF5230B5F01}" destId="{03833288-67BD-40EB-8363-674E8723E30D}" srcOrd="4" destOrd="0" presId="urn:microsoft.com/office/officeart/2009/3/layout/SpiralPicture"/>
    <dgm:cxn modelId="{4F14DA89-4E5D-4968-8C69-7CCDFE03D7E3}" type="presParOf" srcId="{495C96CC-718F-47BC-A5BA-BCF5230B5F01}" destId="{ABB00627-AB81-4FA9-8EA4-DD2B014E783F}" srcOrd="5" destOrd="0" presId="urn:microsoft.com/office/officeart/2009/3/layout/SpiralPicture"/>
    <dgm:cxn modelId="{7F5EA1CF-8947-477F-B393-9CA35FCCC8D4}" type="presParOf" srcId="{495C96CC-718F-47BC-A5BA-BCF5230B5F01}" destId="{7BF5B2D5-A5DF-4151-9787-D12CD169710C}" srcOrd="6" destOrd="0" presId="urn:microsoft.com/office/officeart/2009/3/layout/SpiralPicture"/>
    <dgm:cxn modelId="{EB19C4BE-2179-45D0-B998-F3822794CEA2}" type="presParOf" srcId="{495C96CC-718F-47BC-A5BA-BCF5230B5F01}" destId="{6296577A-3D4A-4353-AA84-4308B8FFDFB6}" srcOrd="7" destOrd="0" presId="urn:microsoft.com/office/officeart/2009/3/layout/SpiralPicture"/>
    <dgm:cxn modelId="{E311098B-4EFB-499A-A258-1294FCB7838F}" type="presParOf" srcId="{0392733D-E035-4AC3-AD1D-D63210D9A0EC}" destId="{41ED546B-E304-4208-BD03-A7B3904CB067}" srcOrd="1" destOrd="0" presId="urn:microsoft.com/office/officeart/2009/3/layout/SpiralPicture"/>
    <dgm:cxn modelId="{64D2256A-5CC7-4091-9C71-882CC93C9D78}" type="presParOf" srcId="{41ED546B-E304-4208-BD03-A7B3904CB067}" destId="{C8F32A44-2459-44B3-BB40-2420B3E8A8EB}" srcOrd="0" destOrd="0" presId="urn:microsoft.com/office/officeart/2009/3/layout/SpiralPicture"/>
    <dgm:cxn modelId="{F4BB3188-531E-4B14-AA3E-7ACFAA8BF907}" type="presParOf" srcId="{C8F32A44-2459-44B3-BB40-2420B3E8A8EB}" destId="{9D123B75-D376-49CC-A9DC-35BAD8D85CEF}" srcOrd="0" destOrd="0" presId="urn:microsoft.com/office/officeart/2009/3/layout/SpiralPicture"/>
    <dgm:cxn modelId="{1A231B91-F029-4C1A-90EE-E0B330D309C3}" type="presParOf" srcId="{41ED546B-E304-4208-BD03-A7B3904CB067}" destId="{E06D5A00-C65C-4368-B4E2-F4C1FC2BFBB7}" srcOrd="1"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EA86B9-431B-492A-AD66-3C569E8D8176}" type="doc">
      <dgm:prSet loTypeId="urn:microsoft.com/office/officeart/2009/3/layout/SpiralPicture" loCatId="picture" qsTypeId="urn:microsoft.com/office/officeart/2005/8/quickstyle/simple1" qsCatId="simple" csTypeId="urn:microsoft.com/office/officeart/2005/8/colors/accent1_2" csCatId="accent1" phldr="1"/>
      <dgm:spPr/>
    </dgm:pt>
    <dgm:pt modelId="{EADE7507-ABBB-4DC8-8485-D96D487214EA}">
      <dgm:prSet phldrT="[Metin]" phldr="1"/>
      <dgm:spPr/>
      <dgm:t>
        <a:bodyPr/>
        <a:lstStyle/>
        <a:p>
          <a:endParaRPr lang="tr-TR" dirty="0"/>
        </a:p>
      </dgm:t>
    </dgm:pt>
    <dgm:pt modelId="{028E0694-608B-4437-968C-4182FC516C19}" type="parTrans" cxnId="{6FB9CD07-2932-4BB6-94B4-B31D86BA05D6}">
      <dgm:prSet/>
      <dgm:spPr/>
      <dgm:t>
        <a:bodyPr/>
        <a:lstStyle/>
        <a:p>
          <a:endParaRPr lang="tr-TR"/>
        </a:p>
      </dgm:t>
    </dgm:pt>
    <dgm:pt modelId="{0FE96781-7C31-4A04-8381-58DADDB3BECC}" type="sibTrans" cxnId="{6FB9CD07-2932-4BB6-94B4-B31D86BA05D6}">
      <dgm:prSet/>
      <dgm:spPr>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tr-TR"/>
        </a:p>
      </dgm:t>
    </dgm:pt>
    <dgm:pt modelId="{0392733D-E035-4AC3-AD1D-D63210D9A0EC}" type="pres">
      <dgm:prSet presAssocID="{C4EA86B9-431B-492A-AD66-3C569E8D8176}" presName="Name0" presStyleCnt="0">
        <dgm:presLayoutVars>
          <dgm:chMax val="5"/>
          <dgm:dir/>
        </dgm:presLayoutVars>
      </dgm:prSet>
      <dgm:spPr/>
    </dgm:pt>
    <dgm:pt modelId="{495C96CC-718F-47BC-A5BA-BCF5230B5F01}" type="pres">
      <dgm:prSet presAssocID="{C4EA86B9-431B-492A-AD66-3C569E8D8176}" presName="picts" presStyleCnt="0"/>
      <dgm:spPr/>
    </dgm:pt>
    <dgm:pt modelId="{37C9417E-642D-48A3-AA85-D854D48505E9}" type="pres">
      <dgm:prSet presAssocID="{C4EA86B9-431B-492A-AD66-3C569E8D8176}" presName="space1" presStyleCnt="0"/>
      <dgm:spPr/>
    </dgm:pt>
    <dgm:pt modelId="{8FAF6446-24A5-4EED-83B1-9925016CF665}" type="pres">
      <dgm:prSet presAssocID="{C4EA86B9-431B-492A-AD66-3C569E8D8176}" presName="space2" presStyleCnt="0"/>
      <dgm:spPr/>
    </dgm:pt>
    <dgm:pt modelId="{BB816D21-B3E1-472E-B7FB-51B103328357}" type="pres">
      <dgm:prSet presAssocID="{0FE96781-7C31-4A04-8381-58DADDB3BECC}" presName="pictA1" presStyleCnt="0"/>
      <dgm:spPr/>
    </dgm:pt>
    <dgm:pt modelId="{79A7B7B3-F885-4D96-9FAC-F37DA13F728A}" type="pres">
      <dgm:prSet presAssocID="{0FE96781-7C31-4A04-8381-58DADDB3BECC}" presName="imageRepeatNode" presStyleLbl="alignNode1" presStyleIdx="0" presStyleCnt="5"/>
      <dgm:spPr/>
    </dgm:pt>
    <dgm:pt modelId="{60A6E9D3-094B-4E39-848E-6F0ED542D372}" type="pres">
      <dgm:prSet presAssocID="{0FE96781-7C31-4A04-8381-58DADDB3BECC}" presName="oneDotPict" presStyleCnt="0"/>
      <dgm:spPr/>
    </dgm:pt>
    <dgm:pt modelId="{88A006A9-8A0F-42BE-ABDE-A1523B62B1FF}" type="pres">
      <dgm:prSet presAssocID="{0FE96781-7C31-4A04-8381-58DADDB3BECC}" presName="dotPict_11" presStyleLbl="solidFgAcc1" presStyleIdx="0" presStyleCnt="2"/>
      <dgm:spPr/>
    </dgm:pt>
    <dgm:pt modelId="{03833288-67BD-40EB-8363-674E8723E30D}" type="pres">
      <dgm:prSet presAssocID="{C4EA86B9-431B-492A-AD66-3C569E8D8176}" presName="pictB2" presStyleLbl="alignNode1" presStyleIdx="1" presStyleCnt="5"/>
      <dgm:spPr>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dgm:spPr>
    </dgm:pt>
    <dgm:pt modelId="{ABB00627-AB81-4FA9-8EA4-DD2B014E783F}" type="pres">
      <dgm:prSet presAssocID="{C4EA86B9-431B-492A-AD66-3C569E8D8176}" presName="pictB3" presStyleLbl="alignNode1" presStyleIdx="2" presStyleCnt="5"/>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pt>
    <dgm:pt modelId="{7BF5B2D5-A5DF-4151-9787-D12CD169710C}" type="pres">
      <dgm:prSet presAssocID="{C4EA86B9-431B-492A-AD66-3C569E8D8176}" presName="pictB4" presStyleLbl="alignNode1" presStyleIdx="3" presStyleCnt="5"/>
      <dgm:spPr>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dgm:spPr>
    </dgm:pt>
    <dgm:pt modelId="{6296577A-3D4A-4353-AA84-4308B8FFDFB6}" type="pres">
      <dgm:prSet presAssocID="{C4EA86B9-431B-492A-AD66-3C569E8D8176}" presName="pictB5" presStyleLbl="alignNode1" presStyleIdx="4" presStyleCnt="5"/>
      <dgm:spPr/>
    </dgm:pt>
    <dgm:pt modelId="{41ED546B-E304-4208-BD03-A7B3904CB067}" type="pres">
      <dgm:prSet presAssocID="{C4EA86B9-431B-492A-AD66-3C569E8D8176}" presName="txLine" presStyleCnt="0"/>
      <dgm:spPr/>
    </dgm:pt>
    <dgm:pt modelId="{C8F32A44-2459-44B3-BB40-2420B3E8A8EB}" type="pres">
      <dgm:prSet presAssocID="{EADE7507-ABBB-4DC8-8485-D96D487214EA}" presName="oneDotTx" presStyleCnt="0"/>
      <dgm:spPr/>
    </dgm:pt>
    <dgm:pt modelId="{9D123B75-D376-49CC-A9DC-35BAD8D85CEF}" type="pres">
      <dgm:prSet presAssocID="{EADE7507-ABBB-4DC8-8485-D96D487214EA}" presName="dotTx_11" presStyleLbl="solidFgAcc1" presStyleIdx="1" presStyleCnt="2"/>
      <dgm:spPr/>
    </dgm:pt>
    <dgm:pt modelId="{E06D5A00-C65C-4368-B4E2-F4C1FC2BFBB7}" type="pres">
      <dgm:prSet presAssocID="{EADE7507-ABBB-4DC8-8485-D96D487214EA}" presName="Name37" presStyleLbl="revTx" presStyleIdx="0" presStyleCnt="1">
        <dgm:presLayoutVars>
          <dgm:bulletEnabled val="1"/>
        </dgm:presLayoutVars>
      </dgm:prSet>
      <dgm:spPr/>
    </dgm:pt>
  </dgm:ptLst>
  <dgm:cxnLst>
    <dgm:cxn modelId="{6FB9CD07-2932-4BB6-94B4-B31D86BA05D6}" srcId="{C4EA86B9-431B-492A-AD66-3C569E8D8176}" destId="{EADE7507-ABBB-4DC8-8485-D96D487214EA}" srcOrd="0" destOrd="0" parTransId="{028E0694-608B-4437-968C-4182FC516C19}" sibTransId="{0FE96781-7C31-4A04-8381-58DADDB3BECC}"/>
    <dgm:cxn modelId="{3980F709-622C-4EDE-ABE6-F17D39EC6BA5}" type="presOf" srcId="{C4EA86B9-431B-492A-AD66-3C569E8D8176}" destId="{0392733D-E035-4AC3-AD1D-D63210D9A0EC}" srcOrd="0" destOrd="0" presId="urn:microsoft.com/office/officeart/2009/3/layout/SpiralPicture"/>
    <dgm:cxn modelId="{98116F4C-17B2-4B4A-8A32-EDD3F7C6B3A1}" type="presOf" srcId="{EADE7507-ABBB-4DC8-8485-D96D487214EA}" destId="{E06D5A00-C65C-4368-B4E2-F4C1FC2BFBB7}" srcOrd="0" destOrd="0" presId="urn:microsoft.com/office/officeart/2009/3/layout/SpiralPicture"/>
    <dgm:cxn modelId="{B0D752D6-F74F-425B-83EE-9184EF1AB24D}" type="presOf" srcId="{0FE96781-7C31-4A04-8381-58DADDB3BECC}" destId="{79A7B7B3-F885-4D96-9FAC-F37DA13F728A}" srcOrd="0" destOrd="0" presId="urn:microsoft.com/office/officeart/2009/3/layout/SpiralPicture"/>
    <dgm:cxn modelId="{C41AC0F4-030E-4750-A6B5-30AF39710DE4}" type="presParOf" srcId="{0392733D-E035-4AC3-AD1D-D63210D9A0EC}" destId="{495C96CC-718F-47BC-A5BA-BCF5230B5F01}" srcOrd="0" destOrd="0" presId="urn:microsoft.com/office/officeart/2009/3/layout/SpiralPicture"/>
    <dgm:cxn modelId="{AF32ADF6-F033-4C73-A69E-D1A25F0F27E4}" type="presParOf" srcId="{495C96CC-718F-47BC-A5BA-BCF5230B5F01}" destId="{37C9417E-642D-48A3-AA85-D854D48505E9}" srcOrd="0" destOrd="0" presId="urn:microsoft.com/office/officeart/2009/3/layout/SpiralPicture"/>
    <dgm:cxn modelId="{E13B9097-2E33-469B-ACCB-3B1506A9D601}" type="presParOf" srcId="{495C96CC-718F-47BC-A5BA-BCF5230B5F01}" destId="{8FAF6446-24A5-4EED-83B1-9925016CF665}" srcOrd="1" destOrd="0" presId="urn:microsoft.com/office/officeart/2009/3/layout/SpiralPicture"/>
    <dgm:cxn modelId="{572B96D8-C1E8-4585-BF94-56541703D9B1}" type="presParOf" srcId="{495C96CC-718F-47BC-A5BA-BCF5230B5F01}" destId="{BB816D21-B3E1-472E-B7FB-51B103328357}" srcOrd="2" destOrd="0" presId="urn:microsoft.com/office/officeart/2009/3/layout/SpiralPicture"/>
    <dgm:cxn modelId="{204BC37A-57EF-4F97-AD95-8F51045FDE2A}" type="presParOf" srcId="{BB816D21-B3E1-472E-B7FB-51B103328357}" destId="{79A7B7B3-F885-4D96-9FAC-F37DA13F728A}" srcOrd="0" destOrd="0" presId="urn:microsoft.com/office/officeart/2009/3/layout/SpiralPicture"/>
    <dgm:cxn modelId="{F2C7ED7E-9E93-4785-A3F0-F89DA78FA4E6}" type="presParOf" srcId="{495C96CC-718F-47BC-A5BA-BCF5230B5F01}" destId="{60A6E9D3-094B-4E39-848E-6F0ED542D372}" srcOrd="3" destOrd="0" presId="urn:microsoft.com/office/officeart/2009/3/layout/SpiralPicture"/>
    <dgm:cxn modelId="{54FDE805-C69F-47F0-A81F-B204C317E2C2}" type="presParOf" srcId="{60A6E9D3-094B-4E39-848E-6F0ED542D372}" destId="{88A006A9-8A0F-42BE-ABDE-A1523B62B1FF}" srcOrd="0" destOrd="0" presId="urn:microsoft.com/office/officeart/2009/3/layout/SpiralPicture"/>
    <dgm:cxn modelId="{3D2B5FFC-AD0C-4239-B9AD-D3E257031BF5}" type="presParOf" srcId="{495C96CC-718F-47BC-A5BA-BCF5230B5F01}" destId="{03833288-67BD-40EB-8363-674E8723E30D}" srcOrd="4" destOrd="0" presId="urn:microsoft.com/office/officeart/2009/3/layout/SpiralPicture"/>
    <dgm:cxn modelId="{8E69F39E-67C5-4864-97A6-D964FED30C5A}" type="presParOf" srcId="{495C96CC-718F-47BC-A5BA-BCF5230B5F01}" destId="{ABB00627-AB81-4FA9-8EA4-DD2B014E783F}" srcOrd="5" destOrd="0" presId="urn:microsoft.com/office/officeart/2009/3/layout/SpiralPicture"/>
    <dgm:cxn modelId="{85A1F0A3-BA78-4E5B-97DA-D3887A672EF6}" type="presParOf" srcId="{495C96CC-718F-47BC-A5BA-BCF5230B5F01}" destId="{7BF5B2D5-A5DF-4151-9787-D12CD169710C}" srcOrd="6" destOrd="0" presId="urn:microsoft.com/office/officeart/2009/3/layout/SpiralPicture"/>
    <dgm:cxn modelId="{23202C91-0AAD-4CB2-BAAF-4F00C15B5557}" type="presParOf" srcId="{495C96CC-718F-47BC-A5BA-BCF5230B5F01}" destId="{6296577A-3D4A-4353-AA84-4308B8FFDFB6}" srcOrd="7" destOrd="0" presId="urn:microsoft.com/office/officeart/2009/3/layout/SpiralPicture"/>
    <dgm:cxn modelId="{C1343F77-8AAD-4F24-85CA-29F4DBB99BF3}" type="presParOf" srcId="{0392733D-E035-4AC3-AD1D-D63210D9A0EC}" destId="{41ED546B-E304-4208-BD03-A7B3904CB067}" srcOrd="1" destOrd="0" presId="urn:microsoft.com/office/officeart/2009/3/layout/SpiralPicture"/>
    <dgm:cxn modelId="{B3F5A8BA-F55C-4C4B-9E2A-BC7A524968E6}" type="presParOf" srcId="{41ED546B-E304-4208-BD03-A7B3904CB067}" destId="{C8F32A44-2459-44B3-BB40-2420B3E8A8EB}" srcOrd="0" destOrd="0" presId="urn:microsoft.com/office/officeart/2009/3/layout/SpiralPicture"/>
    <dgm:cxn modelId="{00E59664-3563-495F-A2B5-3EF8CCE4E886}" type="presParOf" srcId="{C8F32A44-2459-44B3-BB40-2420B3E8A8EB}" destId="{9D123B75-D376-49CC-A9DC-35BAD8D85CEF}" srcOrd="0" destOrd="0" presId="urn:microsoft.com/office/officeart/2009/3/layout/SpiralPicture"/>
    <dgm:cxn modelId="{AAB23BF7-C655-4F4D-8609-1C91571A6EA9}" type="presParOf" srcId="{41ED546B-E304-4208-BD03-A7B3904CB067}" destId="{E06D5A00-C65C-4368-B4E2-F4C1FC2BFBB7}" srcOrd="1"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1613A-A149-4EC8-984A-F80E309C3D3B}">
      <dsp:nvSpPr>
        <dsp:cNvPr id="0" name=""/>
        <dsp:cNvSpPr/>
      </dsp:nvSpPr>
      <dsp:spPr>
        <a:xfrm>
          <a:off x="107508" y="0"/>
          <a:ext cx="5326379" cy="4713669"/>
        </a:xfrm>
        <a:prstGeom prst="rect">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E8ADB-10AA-4727-A2B3-AAE8F3410000}">
      <dsp:nvSpPr>
        <dsp:cNvPr id="0" name=""/>
        <dsp:cNvSpPr/>
      </dsp:nvSpPr>
      <dsp:spPr>
        <a:xfrm>
          <a:off x="5927938" y="4515668"/>
          <a:ext cx="75418" cy="75418"/>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97EA6-0832-4A86-A027-35ADA7A46B36}">
      <dsp:nvSpPr>
        <dsp:cNvPr id="0" name=""/>
        <dsp:cNvSpPr/>
      </dsp:nvSpPr>
      <dsp:spPr>
        <a:xfrm>
          <a:off x="5398599" y="-18260"/>
          <a:ext cx="3529382" cy="3529409"/>
        </a:xfrm>
        <a:prstGeom prst="rect">
          <a:avLst/>
        </a:prstGeom>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BAEB82-2AC7-46B0-9002-94CAE4047508}">
      <dsp:nvSpPr>
        <dsp:cNvPr id="0" name=""/>
        <dsp:cNvSpPr/>
      </dsp:nvSpPr>
      <dsp:spPr>
        <a:xfrm>
          <a:off x="5796139" y="3052967"/>
          <a:ext cx="1974037" cy="1590418"/>
        </a:xfrm>
        <a:prstGeom prst="rect">
          <a:avLst/>
        </a:prstGeom>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135EA-1F1C-4309-B8CF-C1558666070F}">
      <dsp:nvSpPr>
        <dsp:cNvPr id="0" name=""/>
        <dsp:cNvSpPr/>
      </dsp:nvSpPr>
      <dsp:spPr>
        <a:xfrm>
          <a:off x="6170975" y="3719624"/>
          <a:ext cx="946880" cy="946880"/>
        </a:xfrm>
        <a:prstGeom prst="rect">
          <a:avLst/>
        </a:prstGeom>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93016-7CB6-4FF5-8920-AD75790A2F4D}">
      <dsp:nvSpPr>
        <dsp:cNvPr id="0" name=""/>
        <dsp:cNvSpPr/>
      </dsp:nvSpPr>
      <dsp:spPr>
        <a:xfrm>
          <a:off x="6170975" y="3040149"/>
          <a:ext cx="946880" cy="583033"/>
        </a:xfrm>
        <a:prstGeom prst="rect">
          <a:avLst/>
        </a:prstGeom>
        <a:blipFill rotWithShape="0">
          <a:blip xmlns:r="http://schemas.openxmlformats.org/officeDocument/2006/relationships" r:embed="rId5"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591E94-C9EB-4F31-ACD8-A1ECE0B498BE}">
      <dsp:nvSpPr>
        <dsp:cNvPr id="0" name=""/>
        <dsp:cNvSpPr/>
      </dsp:nvSpPr>
      <dsp:spPr>
        <a:xfrm>
          <a:off x="8651850" y="4660236"/>
          <a:ext cx="75124" cy="75418"/>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BD503-4B1D-4E3B-90BF-98D3827B9625}">
      <dsp:nvSpPr>
        <dsp:cNvPr id="0" name=""/>
        <dsp:cNvSpPr/>
      </dsp:nvSpPr>
      <dsp:spPr>
        <a:xfrm>
          <a:off x="8726974" y="4532967"/>
          <a:ext cx="89648" cy="329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marL="0" lvl="0" indent="0" algn="ctr" defTabSz="222250">
            <a:lnSpc>
              <a:spcPct val="90000"/>
            </a:lnSpc>
            <a:spcBef>
              <a:spcPct val="0"/>
            </a:spcBef>
            <a:spcAft>
              <a:spcPct val="35000"/>
            </a:spcAft>
            <a:buNone/>
          </a:pPr>
          <a:endParaRPr lang="tr-TR" sz="500" kern="1200" dirty="0"/>
        </a:p>
      </dsp:txBody>
      <dsp:txXfrm>
        <a:off x="8726974" y="4532967"/>
        <a:ext cx="89648" cy="329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9692F-FD7D-445C-843F-9047A11ED341}">
      <dsp:nvSpPr>
        <dsp:cNvPr id="0" name=""/>
        <dsp:cNvSpPr/>
      </dsp:nvSpPr>
      <dsp:spPr>
        <a:xfrm>
          <a:off x="0" y="438927"/>
          <a:ext cx="4380435" cy="4380435"/>
        </a:xfrm>
        <a:prstGeom prst="rect">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BA1F9-6CD5-4301-8AA9-C2B53A0BAE36}">
      <dsp:nvSpPr>
        <dsp:cNvPr id="0" name=""/>
        <dsp:cNvSpPr/>
      </dsp:nvSpPr>
      <dsp:spPr>
        <a:xfrm>
          <a:off x="4229710" y="4668638"/>
          <a:ext cx="75362" cy="7536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FF837-9DF6-4DF2-8CBF-656167454E40}">
      <dsp:nvSpPr>
        <dsp:cNvPr id="0" name=""/>
        <dsp:cNvSpPr/>
      </dsp:nvSpPr>
      <dsp:spPr>
        <a:xfrm>
          <a:off x="4472566" y="438927"/>
          <a:ext cx="2663304" cy="2663304"/>
        </a:xfrm>
        <a:prstGeom prst="rect">
          <a:avLst/>
        </a:prstGeom>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1454E-67CD-404B-867E-5D46D038CDFE}">
      <dsp:nvSpPr>
        <dsp:cNvPr id="0" name=""/>
        <dsp:cNvSpPr/>
      </dsp:nvSpPr>
      <dsp:spPr>
        <a:xfrm>
          <a:off x="5510729" y="3194221"/>
          <a:ext cx="1625141" cy="1625141"/>
        </a:xfrm>
        <a:prstGeom prst="rect">
          <a:avLst/>
        </a:prstGeom>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9D8DF4-B762-473A-9B2C-B7CD10D26C47}">
      <dsp:nvSpPr>
        <dsp:cNvPr id="0" name=""/>
        <dsp:cNvSpPr/>
      </dsp:nvSpPr>
      <dsp:spPr>
        <a:xfrm>
          <a:off x="4472566" y="3873188"/>
          <a:ext cx="946174" cy="946174"/>
        </a:xfrm>
        <a:prstGeom prst="rect">
          <a:avLst/>
        </a:prstGeom>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44C01-5B76-4F5E-BB5B-9122AEF644FF}">
      <dsp:nvSpPr>
        <dsp:cNvPr id="0" name=""/>
        <dsp:cNvSpPr/>
      </dsp:nvSpPr>
      <dsp:spPr>
        <a:xfrm>
          <a:off x="4472566" y="3194221"/>
          <a:ext cx="946174" cy="58259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7D0D2-E9A6-42ED-87B6-6EF096F0EEFB}">
      <dsp:nvSpPr>
        <dsp:cNvPr id="0" name=""/>
        <dsp:cNvSpPr/>
      </dsp:nvSpPr>
      <dsp:spPr>
        <a:xfrm>
          <a:off x="6971153" y="4946536"/>
          <a:ext cx="75068" cy="7536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FC5B9-2E83-4E3A-ACC0-D84C41875783}">
      <dsp:nvSpPr>
        <dsp:cNvPr id="0" name=""/>
        <dsp:cNvSpPr/>
      </dsp:nvSpPr>
      <dsp:spPr>
        <a:xfrm>
          <a:off x="7046222" y="4819362"/>
          <a:ext cx="89648" cy="32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marL="0" lvl="0" indent="0" algn="ctr" defTabSz="222250">
            <a:lnSpc>
              <a:spcPct val="90000"/>
            </a:lnSpc>
            <a:spcBef>
              <a:spcPct val="0"/>
            </a:spcBef>
            <a:spcAft>
              <a:spcPct val="35000"/>
            </a:spcAft>
            <a:buNone/>
          </a:pPr>
          <a:endParaRPr lang="tr-TR" sz="500" kern="1200" dirty="0"/>
        </a:p>
      </dsp:txBody>
      <dsp:txXfrm>
        <a:off x="7046222" y="4819362"/>
        <a:ext cx="89648" cy="329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7B7B3-F885-4D96-9FAC-F37DA13F728A}">
      <dsp:nvSpPr>
        <dsp:cNvPr id="0" name=""/>
        <dsp:cNvSpPr/>
      </dsp:nvSpPr>
      <dsp:spPr>
        <a:xfrm>
          <a:off x="0" y="479795"/>
          <a:ext cx="4493895" cy="4493895"/>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006A9-8A0F-42BE-ABDE-A1523B62B1FF}">
      <dsp:nvSpPr>
        <dsp:cNvPr id="0" name=""/>
        <dsp:cNvSpPr/>
      </dsp:nvSpPr>
      <dsp:spPr>
        <a:xfrm>
          <a:off x="4339266" y="4819062"/>
          <a:ext cx="77314" cy="7731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833288-67BD-40EB-8363-674E8723E30D}">
      <dsp:nvSpPr>
        <dsp:cNvPr id="0" name=""/>
        <dsp:cNvSpPr/>
      </dsp:nvSpPr>
      <dsp:spPr>
        <a:xfrm>
          <a:off x="4588412" y="507473"/>
          <a:ext cx="2732288" cy="2732288"/>
        </a:xfrm>
        <a:prstGeom prst="rect">
          <a:avLst/>
        </a:prstGeom>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00627-AB81-4FA9-8EA4-DD2B014E783F}">
      <dsp:nvSpPr>
        <dsp:cNvPr id="0" name=""/>
        <dsp:cNvSpPr/>
      </dsp:nvSpPr>
      <dsp:spPr>
        <a:xfrm>
          <a:off x="5653465" y="3306455"/>
          <a:ext cx="1667235" cy="1667235"/>
        </a:xfrm>
        <a:prstGeom prst="rect">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F5B2D5-A5DF-4151-9787-D12CD169710C}">
      <dsp:nvSpPr>
        <dsp:cNvPr id="0" name=""/>
        <dsp:cNvSpPr/>
      </dsp:nvSpPr>
      <dsp:spPr>
        <a:xfrm>
          <a:off x="4588412" y="4003009"/>
          <a:ext cx="970681" cy="970681"/>
        </a:xfrm>
        <a:prstGeom prst="rect">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6577A-3D4A-4353-AA84-4308B8FFDFB6}">
      <dsp:nvSpPr>
        <dsp:cNvPr id="0" name=""/>
        <dsp:cNvSpPr/>
      </dsp:nvSpPr>
      <dsp:spPr>
        <a:xfrm>
          <a:off x="4588412" y="3306455"/>
          <a:ext cx="970681" cy="59768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23B75-D376-49CC-A9DC-35BAD8D85CEF}">
      <dsp:nvSpPr>
        <dsp:cNvPr id="0" name=""/>
        <dsp:cNvSpPr/>
      </dsp:nvSpPr>
      <dsp:spPr>
        <a:xfrm>
          <a:off x="7154039" y="5104159"/>
          <a:ext cx="77012" cy="7731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D5A00-C65C-4368-B4E2-F4C1FC2BFBB7}">
      <dsp:nvSpPr>
        <dsp:cNvPr id="0" name=""/>
        <dsp:cNvSpPr/>
      </dsp:nvSpPr>
      <dsp:spPr>
        <a:xfrm>
          <a:off x="7231052" y="4973691"/>
          <a:ext cx="89648" cy="33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marL="0" lvl="0" indent="0" algn="ctr" defTabSz="222250">
            <a:lnSpc>
              <a:spcPct val="90000"/>
            </a:lnSpc>
            <a:spcBef>
              <a:spcPct val="0"/>
            </a:spcBef>
            <a:spcAft>
              <a:spcPct val="35000"/>
            </a:spcAft>
            <a:buNone/>
          </a:pPr>
          <a:endParaRPr lang="tr-TR" sz="500" kern="1200" dirty="0"/>
        </a:p>
      </dsp:txBody>
      <dsp:txXfrm>
        <a:off x="7231052" y="4973691"/>
        <a:ext cx="89648" cy="338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7B7B3-F885-4D96-9FAC-F37DA13F728A}">
      <dsp:nvSpPr>
        <dsp:cNvPr id="0" name=""/>
        <dsp:cNvSpPr/>
      </dsp:nvSpPr>
      <dsp:spPr>
        <a:xfrm>
          <a:off x="0" y="331487"/>
          <a:ext cx="4580272" cy="4580272"/>
        </a:xfrm>
        <a:prstGeom prst="rect">
          <a:avLst/>
        </a:prstGeom>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006A9-8A0F-42BE-ABDE-A1523B62B1FF}">
      <dsp:nvSpPr>
        <dsp:cNvPr id="0" name=""/>
        <dsp:cNvSpPr/>
      </dsp:nvSpPr>
      <dsp:spPr>
        <a:xfrm>
          <a:off x="4422671" y="4754158"/>
          <a:ext cx="78800" cy="7880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833288-67BD-40EB-8363-674E8723E30D}">
      <dsp:nvSpPr>
        <dsp:cNvPr id="0" name=""/>
        <dsp:cNvSpPr/>
      </dsp:nvSpPr>
      <dsp:spPr>
        <a:xfrm>
          <a:off x="4676605" y="331487"/>
          <a:ext cx="2784805" cy="2784805"/>
        </a:xfrm>
        <a:prstGeom prst="rect">
          <a:avLst/>
        </a:prstGeom>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00627-AB81-4FA9-8EA4-DD2B014E783F}">
      <dsp:nvSpPr>
        <dsp:cNvPr id="0" name=""/>
        <dsp:cNvSpPr/>
      </dsp:nvSpPr>
      <dsp:spPr>
        <a:xfrm>
          <a:off x="5762130" y="3212478"/>
          <a:ext cx="1699280" cy="1699280"/>
        </a:xfrm>
        <a:prstGeom prst="rect">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F5B2D5-A5DF-4151-9787-D12CD169710C}">
      <dsp:nvSpPr>
        <dsp:cNvPr id="0" name=""/>
        <dsp:cNvSpPr/>
      </dsp:nvSpPr>
      <dsp:spPr>
        <a:xfrm>
          <a:off x="4676605" y="3922420"/>
          <a:ext cx="989338" cy="989338"/>
        </a:xfrm>
        <a:prstGeom prst="rect">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6577A-3D4A-4353-AA84-4308B8FFDFB6}">
      <dsp:nvSpPr>
        <dsp:cNvPr id="0" name=""/>
        <dsp:cNvSpPr/>
      </dsp:nvSpPr>
      <dsp:spPr>
        <a:xfrm>
          <a:off x="4676605" y="3212478"/>
          <a:ext cx="989338" cy="60917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23B75-D376-49CC-A9DC-35BAD8D85CEF}">
      <dsp:nvSpPr>
        <dsp:cNvPr id="0" name=""/>
        <dsp:cNvSpPr/>
      </dsp:nvSpPr>
      <dsp:spPr>
        <a:xfrm>
          <a:off x="7293269" y="5044735"/>
          <a:ext cx="78493" cy="7880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D5A00-C65C-4368-B4E2-F4C1FC2BFBB7}">
      <dsp:nvSpPr>
        <dsp:cNvPr id="0" name=""/>
        <dsp:cNvSpPr/>
      </dsp:nvSpPr>
      <dsp:spPr>
        <a:xfrm>
          <a:off x="7371762" y="4911759"/>
          <a:ext cx="89648" cy="344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marL="0" lvl="0" indent="0" algn="ctr" defTabSz="222250">
            <a:lnSpc>
              <a:spcPct val="90000"/>
            </a:lnSpc>
            <a:spcBef>
              <a:spcPct val="0"/>
            </a:spcBef>
            <a:spcAft>
              <a:spcPct val="35000"/>
            </a:spcAft>
            <a:buNone/>
          </a:pPr>
          <a:endParaRPr lang="tr-TR" sz="500" kern="1200" dirty="0"/>
        </a:p>
      </dsp:txBody>
      <dsp:txXfrm>
        <a:off x="7371762" y="4911759"/>
        <a:ext cx="89648" cy="344751"/>
      </dsp:txXfrm>
    </dsp:sp>
  </dsp:spTree>
</dsp:drawing>
</file>

<file path=ppt/diagrams/layout1.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F4435D-FDC8-4C92-A6F9-E2D162723F8B}" type="datetimeFigureOut">
              <a:rPr lang="tr-TR" smtClean="0"/>
              <a:pPr/>
              <a:t>22.09.2018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13540-F1E8-4F8B-8400-9DFBF5CDEDFA}" type="slidenum">
              <a:rPr lang="tr-TR" smtClean="0"/>
              <a:pPr/>
              <a:t>‹#›</a:t>
            </a:fld>
            <a:endParaRPr lang="tr-TR"/>
          </a:p>
        </p:txBody>
      </p:sp>
    </p:spTree>
    <p:extLst>
      <p:ext uri="{BB962C8B-B14F-4D97-AF65-F5344CB8AC3E}">
        <p14:creationId xmlns:p14="http://schemas.microsoft.com/office/powerpoint/2010/main" val="330274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extLst>
      <p:ext uri="{BB962C8B-B14F-4D97-AF65-F5344CB8AC3E}">
        <p14:creationId xmlns:p14="http://schemas.microsoft.com/office/powerpoint/2010/main" val="154789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r>
              <a:rPr lang="tr-TR"/>
              <a:t>2015-2016  Eğitim-Öğretim Yılı Güz Dönemi Akademik Kurul Toplantısı</a:t>
            </a:r>
          </a:p>
        </p:txBody>
      </p:sp>
      <p:sp>
        <p:nvSpPr>
          <p:cNvPr id="6" name="Slide Number Placeholder 5"/>
          <p:cNvSpPr>
            <a:spLocks noGrp="1"/>
          </p:cNvSpPr>
          <p:nvPr>
            <p:ph type="sldNum" sz="quarter" idx="12"/>
          </p:nvPr>
        </p:nvSpPr>
        <p:spPr/>
        <p:txBody>
          <a:bodyPr/>
          <a:lstStyle/>
          <a:p>
            <a:pPr>
              <a:defRPr/>
            </a:pPr>
            <a:fld id="{A0C09B69-4667-4CAF-AFF3-0384B82AEFA4}" type="slidenum">
              <a:rPr lang="tr-TR" smtClean="0"/>
              <a:pPr>
                <a:defRPr/>
              </a:pPr>
              <a:t>‹#›</a:t>
            </a:fld>
            <a:endParaRPr lang="tr-TR"/>
          </a:p>
        </p:txBody>
      </p:sp>
      <p:sp>
        <p:nvSpPr>
          <p:cNvPr id="7" name="Title 6"/>
          <p:cNvSpPr>
            <a:spLocks noGrp="1"/>
          </p:cNvSpPr>
          <p:nvPr>
            <p:ph type="title"/>
          </p:nvPr>
        </p:nvSpPr>
        <p:spPr/>
        <p:txBody>
          <a:bodyPr/>
          <a:lstStyle/>
          <a:p>
            <a:r>
              <a:rPr lang="tr-TR"/>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7B8AEBBE-F8B2-42CF-9895-E86A608384EB}" type="datetime1">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9/22/2018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lvl="0"/>
            <a:endParaRPr lang="tr-TR"/>
          </a:p>
        </p:txBody>
      </p:sp>
      <p:sp>
        <p:nvSpPr>
          <p:cNvPr id="3" name="Footer Placeholder 2"/>
          <p:cNvSpPr>
            <a:spLocks noGrp="1"/>
          </p:cNvSpPr>
          <p:nvPr>
            <p:ph type="ftr" sz="quarter" idx="11"/>
          </p:nvPr>
        </p:nvSpPr>
        <p:spPr/>
        <p:txBody>
          <a:bodyPr/>
          <a:lstStyle/>
          <a:p>
            <a:pPr lvl="0"/>
            <a:endParaRPr lang="tr-TR"/>
          </a:p>
        </p:txBody>
      </p:sp>
      <p:sp>
        <p:nvSpPr>
          <p:cNvPr id="4" name="Slide Number Placeholder 3"/>
          <p:cNvSpPr>
            <a:spLocks noGrp="1"/>
          </p:cNvSpPr>
          <p:nvPr>
            <p:ph type="sldNum" sz="quarter" idx="12"/>
          </p:nvPr>
        </p:nvSpPr>
        <p:spPr/>
        <p:txBody>
          <a:bodyPr/>
          <a:lstStyle/>
          <a:p>
            <a:pPr lvl="0"/>
            <a:fld id="{82D83606-C654-4188-A2C1-4CBD400A7D5B}" type="slidenum">
              <a:rPr lang="tr-TR" smtClean="0"/>
              <a:pPr lvl="0"/>
              <a:t>‹#›</a:t>
            </a:fld>
            <a:endParaRPr lang="tr-T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88856D55-EFBE-4F9B-8A5F-09D42CA22A9B}" type="datetime1">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9/22/2018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arabuk.edu.tr/belgeler/logo_pack/AmblemStyledBig_noBg.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15" t="10319" r="14344" b="8900"/>
          <a:stretch/>
        </p:blipFill>
        <p:spPr bwMode="auto">
          <a:xfrm>
            <a:off x="1619672" y="197846"/>
            <a:ext cx="5616624" cy="6350822"/>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ctrTitle"/>
          </p:nvPr>
        </p:nvSpPr>
        <p:spPr>
          <a:xfrm>
            <a:off x="899592" y="595505"/>
            <a:ext cx="7488832" cy="2766169"/>
          </a:xfrm>
        </p:spPr>
        <p:txBody>
          <a:bodyPr>
            <a:noAutofit/>
          </a:bodyPr>
          <a:lstStyle/>
          <a:p>
            <a:pPr algn="ctr"/>
            <a:r>
              <a:rPr lang="tr-TR" dirty="0">
                <a:solidFill>
                  <a:schemeClr val="tx1"/>
                </a:solidFill>
              </a:rPr>
              <a:t>KARABUK UNIVERSITY</a:t>
            </a:r>
            <a:br>
              <a:rPr lang="tr-TR" dirty="0">
                <a:solidFill>
                  <a:schemeClr val="tx1"/>
                </a:solidFill>
              </a:rPr>
            </a:br>
            <a:br>
              <a:rPr lang="tr-TR" dirty="0">
                <a:solidFill>
                  <a:schemeClr val="tx1"/>
                </a:solidFill>
              </a:rPr>
            </a:br>
            <a:r>
              <a:rPr lang="en-US" dirty="0">
                <a:solidFill>
                  <a:schemeClr val="tx1"/>
                </a:solidFill>
              </a:rPr>
              <a:t>Faculty</a:t>
            </a:r>
            <a:r>
              <a:rPr lang="tr-TR" dirty="0">
                <a:solidFill>
                  <a:schemeClr val="tx1"/>
                </a:solidFill>
              </a:rPr>
              <a:t> of </a:t>
            </a:r>
            <a:r>
              <a:rPr lang="tr-TR" dirty="0" err="1">
                <a:solidFill>
                  <a:schemeClr val="tx1"/>
                </a:solidFill>
              </a:rPr>
              <a:t>Technology</a:t>
            </a:r>
            <a:br>
              <a:rPr lang="tr-TR" dirty="0">
                <a:solidFill>
                  <a:schemeClr val="tx1"/>
                </a:solidFill>
              </a:rPr>
            </a:br>
            <a:endParaRPr lang="tr-TR" dirty="0">
              <a:solidFill>
                <a:schemeClr val="tx1"/>
              </a:solidFill>
            </a:endParaRPr>
          </a:p>
        </p:txBody>
      </p:sp>
      <p:sp>
        <p:nvSpPr>
          <p:cNvPr id="4" name="Metin kutusu 3"/>
          <p:cNvSpPr txBox="1"/>
          <p:nvPr/>
        </p:nvSpPr>
        <p:spPr>
          <a:xfrm>
            <a:off x="226167" y="3275653"/>
            <a:ext cx="8712968" cy="1323439"/>
          </a:xfrm>
          <a:prstGeom prst="rect">
            <a:avLst/>
          </a:prstGeom>
          <a:noFill/>
        </p:spPr>
        <p:txBody>
          <a:bodyPr wrap="square" rtlCol="0">
            <a:spAutoFit/>
          </a:bodyPr>
          <a:lstStyle/>
          <a:p>
            <a:pPr algn="ctr"/>
            <a:r>
              <a:rPr lang="tr-TR" sz="2000" b="1" dirty="0"/>
              <a:t>Prof. Dr. Ali GÜNGÖR</a:t>
            </a:r>
          </a:p>
          <a:p>
            <a:pPr algn="ctr"/>
            <a:r>
              <a:rPr lang="tr-TR" sz="2000" b="1" dirty="0"/>
              <a:t>DEAN</a:t>
            </a:r>
          </a:p>
          <a:p>
            <a:r>
              <a:rPr lang="tr-TR" sz="2000" b="1" dirty="0"/>
              <a:t>     </a:t>
            </a:r>
            <a:r>
              <a:rPr lang="tr-TR" sz="2000" b="1" dirty="0" err="1"/>
              <a:t>Assoc</a:t>
            </a:r>
            <a:r>
              <a:rPr lang="tr-TR" sz="2000" b="1" dirty="0"/>
              <a:t>. Prof. Dr. Tansel TUNÇAY                          </a:t>
            </a:r>
            <a:r>
              <a:rPr lang="tr-TR" sz="2000" b="1" dirty="0" err="1"/>
              <a:t>Assist</a:t>
            </a:r>
            <a:r>
              <a:rPr lang="tr-TR" sz="2000" b="1" dirty="0"/>
              <a:t>. Prof. Dr. Mehmet ŞİMŞİR</a:t>
            </a:r>
          </a:p>
          <a:p>
            <a:r>
              <a:rPr lang="tr-TR" sz="2000" b="1" dirty="0"/>
              <a:t>                         </a:t>
            </a:r>
            <a:r>
              <a:rPr lang="tr-TR" sz="2000" b="1" dirty="0" err="1"/>
              <a:t>Vice</a:t>
            </a:r>
            <a:r>
              <a:rPr lang="tr-TR" sz="2000" b="1" dirty="0"/>
              <a:t> Dean		                                                    </a:t>
            </a:r>
            <a:r>
              <a:rPr lang="tr-TR" sz="2000" b="1" dirty="0" err="1"/>
              <a:t>Vice</a:t>
            </a:r>
            <a:r>
              <a:rPr lang="tr-TR" sz="2000" b="1" dirty="0"/>
              <a:t> Dean</a:t>
            </a:r>
          </a:p>
        </p:txBody>
      </p:sp>
    </p:spTree>
    <p:extLst>
      <p:ext uri="{BB962C8B-B14F-4D97-AF65-F5344CB8AC3E}">
        <p14:creationId xmlns:p14="http://schemas.microsoft.com/office/powerpoint/2010/main" val="337976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8001" y="1314450"/>
            <a:ext cx="6447501" cy="990600"/>
          </a:xfrm>
        </p:spPr>
        <p:txBody>
          <a:bodyPr>
            <a:normAutofit fontScale="90000"/>
          </a:bodyPr>
          <a:lstStyle/>
          <a:p>
            <a:pPr algn="ctr"/>
            <a:r>
              <a:rPr lang="tr-TR" b="1" dirty="0">
                <a:ln w="0">
                  <a:solidFill>
                    <a:srgbClr val="0070C0"/>
                  </a:solidFill>
                </a:ln>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ENERJİ SİSTEMLERİ MÜHENDİSLİĞİ</a:t>
            </a:r>
            <a:endParaRPr lang="tr-TR" dirty="0">
              <a:solidFill>
                <a:srgbClr val="0000FF"/>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980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683568" y="537329"/>
            <a:ext cx="7560840" cy="5944952"/>
          </a:xfrm>
        </p:spPr>
        <p:txBody>
          <a:bodyPr numCol="2">
            <a:normAutofit/>
          </a:bodyPr>
          <a:lstStyle/>
          <a:p>
            <a:pPr marL="0" indent="0">
              <a:buNone/>
            </a:pPr>
            <a:r>
              <a:rPr lang="tr-TR" sz="2400" b="1" dirty="0" err="1">
                <a:solidFill>
                  <a:schemeClr val="tx1"/>
                </a:solidFill>
              </a:rPr>
              <a:t>Working</a:t>
            </a:r>
            <a:r>
              <a:rPr lang="tr-TR" sz="2400" b="1" dirty="0">
                <a:solidFill>
                  <a:schemeClr val="tx1"/>
                </a:solidFill>
              </a:rPr>
              <a:t> </a:t>
            </a:r>
            <a:r>
              <a:rPr lang="tr-TR" sz="2400" b="1" dirty="0" err="1">
                <a:solidFill>
                  <a:schemeClr val="tx1"/>
                </a:solidFill>
              </a:rPr>
              <a:t>Areas</a:t>
            </a:r>
            <a:endParaRPr lang="tr-TR" sz="2600" dirty="0">
              <a:solidFill>
                <a:schemeClr val="tx1"/>
              </a:solidFill>
            </a:endParaRPr>
          </a:p>
          <a:p>
            <a:pPr lvl="0">
              <a:buClr>
                <a:srgbClr val="0070C0"/>
              </a:buClr>
              <a:buFont typeface="Wingdings" panose="05000000000000000000" pitchFamily="2" charset="2"/>
              <a:buChar char="§"/>
            </a:pPr>
            <a:r>
              <a:rPr lang="en-US" sz="1900" dirty="0"/>
              <a:t>All areas related to energy systems and technologies in the private sector</a:t>
            </a:r>
            <a:r>
              <a:rPr lang="tr-TR" sz="1900" dirty="0"/>
              <a:t>s,</a:t>
            </a:r>
            <a:endParaRPr lang="tr-TR" sz="1900" cap="none" dirty="0"/>
          </a:p>
          <a:p>
            <a:pPr lvl="0">
              <a:buClr>
                <a:srgbClr val="0070C0"/>
              </a:buClr>
              <a:buFont typeface="Wingdings" panose="05000000000000000000" pitchFamily="2" charset="2"/>
              <a:buChar char="§"/>
            </a:pPr>
            <a:r>
              <a:rPr lang="tr-TR" sz="1900" dirty="0" err="1"/>
              <a:t>Mechanics</a:t>
            </a:r>
            <a:r>
              <a:rPr lang="tr-TR" sz="1900" dirty="0"/>
              <a:t> - </a:t>
            </a:r>
            <a:r>
              <a:rPr lang="tr-TR" sz="1900" dirty="0" err="1"/>
              <a:t>Plumbing</a:t>
            </a:r>
            <a:r>
              <a:rPr lang="tr-TR" sz="1900" dirty="0"/>
              <a:t> (</a:t>
            </a:r>
            <a:r>
              <a:rPr lang="tr-TR" sz="1900" dirty="0" err="1"/>
              <a:t>heating</a:t>
            </a:r>
            <a:r>
              <a:rPr lang="tr-TR" sz="1900" dirty="0"/>
              <a:t>, </a:t>
            </a:r>
            <a:r>
              <a:rPr lang="tr-TR" sz="1900" dirty="0" err="1"/>
              <a:t>cooling</a:t>
            </a:r>
            <a:r>
              <a:rPr lang="tr-TR" sz="1900" dirty="0"/>
              <a:t>, </a:t>
            </a:r>
            <a:r>
              <a:rPr lang="tr-TR" sz="1900" dirty="0" err="1"/>
              <a:t>ventilation</a:t>
            </a:r>
            <a:r>
              <a:rPr lang="tr-TR" sz="1900" dirty="0"/>
              <a:t>),</a:t>
            </a:r>
            <a:endParaRPr lang="tr-TR" sz="1900" cap="none" dirty="0"/>
          </a:p>
          <a:p>
            <a:pPr lvl="0">
              <a:buClr>
                <a:srgbClr val="0070C0"/>
              </a:buClr>
              <a:buFont typeface="Wingdings" panose="05000000000000000000" pitchFamily="2" charset="2"/>
              <a:buChar char="§"/>
            </a:pPr>
            <a:r>
              <a:rPr lang="en-US" sz="1900" dirty="0"/>
              <a:t>Ministry of Energy and Natural Resources</a:t>
            </a:r>
            <a:r>
              <a:rPr lang="tr-TR" sz="1900" cap="none" dirty="0"/>
              <a:t>,</a:t>
            </a:r>
          </a:p>
          <a:p>
            <a:pPr lvl="0">
              <a:buClr>
                <a:srgbClr val="0070C0"/>
              </a:buClr>
              <a:buFont typeface="Wingdings" panose="05000000000000000000" pitchFamily="2" charset="2"/>
              <a:buChar char="§"/>
            </a:pPr>
            <a:r>
              <a:rPr lang="tr-TR" sz="1900" dirty="0" err="1"/>
              <a:t>Energy</a:t>
            </a:r>
            <a:r>
              <a:rPr lang="tr-TR" sz="1900" dirty="0"/>
              <a:t> Market </a:t>
            </a:r>
            <a:r>
              <a:rPr lang="tr-TR" sz="1900" dirty="0" err="1"/>
              <a:t>Regulatory</a:t>
            </a:r>
            <a:r>
              <a:rPr lang="tr-TR" sz="1900" dirty="0"/>
              <a:t> </a:t>
            </a:r>
            <a:r>
              <a:rPr lang="tr-TR" sz="1900" dirty="0" err="1"/>
              <a:t>Authority</a:t>
            </a:r>
            <a:r>
              <a:rPr lang="tr-TR" sz="1900" dirty="0"/>
              <a:t> (</a:t>
            </a:r>
            <a:r>
              <a:rPr lang="tr-TR" sz="1900" cap="none" dirty="0"/>
              <a:t>EPDK),</a:t>
            </a:r>
          </a:p>
          <a:p>
            <a:pPr lvl="0">
              <a:buClr>
                <a:srgbClr val="0070C0"/>
              </a:buClr>
              <a:buFont typeface="Wingdings" panose="05000000000000000000" pitchFamily="2" charset="2"/>
              <a:buChar char="§"/>
            </a:pPr>
            <a:r>
              <a:rPr lang="en-US" sz="1900" dirty="0"/>
              <a:t>General Directorate of Petroleum Affairs</a:t>
            </a:r>
            <a:r>
              <a:rPr lang="tr-TR" sz="1900" dirty="0"/>
              <a:t> </a:t>
            </a:r>
            <a:r>
              <a:rPr lang="tr-TR" sz="1900" cap="none" dirty="0"/>
              <a:t>(PİGM),</a:t>
            </a:r>
          </a:p>
          <a:p>
            <a:pPr lvl="0">
              <a:buClr>
                <a:srgbClr val="0070C0"/>
              </a:buClr>
              <a:buFont typeface="Wingdings" panose="05000000000000000000" pitchFamily="2" charset="2"/>
              <a:buChar char="§"/>
            </a:pPr>
            <a:r>
              <a:rPr lang="en-US" sz="1900" dirty="0"/>
              <a:t>Mineral Research and Exploration Institute</a:t>
            </a:r>
            <a:r>
              <a:rPr lang="tr-TR" sz="1900" cap="none" dirty="0"/>
              <a:t>(MTA),</a:t>
            </a:r>
          </a:p>
          <a:p>
            <a:pPr lvl="0">
              <a:buClr>
                <a:srgbClr val="0070C0"/>
              </a:buClr>
              <a:buFont typeface="Wingdings" panose="05000000000000000000" pitchFamily="2" charset="2"/>
              <a:buChar char="§"/>
            </a:pPr>
            <a:r>
              <a:rPr lang="tr-TR" sz="1900" dirty="0" err="1"/>
              <a:t>Boron</a:t>
            </a:r>
            <a:r>
              <a:rPr lang="tr-TR" sz="1900" dirty="0"/>
              <a:t> </a:t>
            </a:r>
            <a:r>
              <a:rPr lang="tr-TR" sz="1900" dirty="0" err="1"/>
              <a:t>Institute</a:t>
            </a:r>
            <a:r>
              <a:rPr lang="tr-TR" sz="1900" dirty="0"/>
              <a:t>,</a:t>
            </a:r>
            <a:endParaRPr lang="tr-TR" sz="1900" cap="none" dirty="0"/>
          </a:p>
          <a:p>
            <a:pPr lvl="0">
              <a:buClr>
                <a:srgbClr val="0070C0"/>
              </a:buClr>
              <a:buFont typeface="Wingdings" panose="05000000000000000000" pitchFamily="2" charset="2"/>
              <a:buChar char="§"/>
            </a:pPr>
            <a:r>
              <a:rPr lang="tr-TR" sz="1900" dirty="0" err="1"/>
              <a:t>Electricity</a:t>
            </a:r>
            <a:r>
              <a:rPr lang="tr-TR" sz="1900" dirty="0"/>
              <a:t> </a:t>
            </a:r>
            <a:r>
              <a:rPr lang="tr-TR" sz="1900" dirty="0" err="1"/>
              <a:t>Generation</a:t>
            </a:r>
            <a:r>
              <a:rPr lang="tr-TR" sz="1900" dirty="0"/>
              <a:t> </a:t>
            </a:r>
            <a:r>
              <a:rPr lang="tr-TR" sz="1900" dirty="0" err="1"/>
              <a:t>Inc</a:t>
            </a:r>
            <a:r>
              <a:rPr lang="tr-TR" sz="1900" dirty="0"/>
              <a:t>. </a:t>
            </a:r>
            <a:r>
              <a:rPr lang="tr-TR" sz="1900" cap="none" dirty="0"/>
              <a:t>(</a:t>
            </a:r>
            <a:r>
              <a:rPr lang="tr-TR" sz="1900" cap="none" dirty="0" err="1"/>
              <a:t>Eüaş</a:t>
            </a:r>
            <a:r>
              <a:rPr lang="tr-TR" sz="1900" cap="none" dirty="0"/>
              <a:t>),</a:t>
            </a:r>
          </a:p>
          <a:p>
            <a:pPr lvl="0">
              <a:buClr>
                <a:srgbClr val="0070C0"/>
              </a:buClr>
              <a:buFont typeface="Wingdings" panose="05000000000000000000" pitchFamily="2" charset="2"/>
              <a:buChar char="§"/>
            </a:pPr>
            <a:r>
              <a:rPr lang="tr-TR" sz="1900" dirty="0" err="1"/>
              <a:t>Turkey</a:t>
            </a:r>
            <a:r>
              <a:rPr lang="tr-TR" sz="1900" dirty="0"/>
              <a:t> </a:t>
            </a:r>
            <a:r>
              <a:rPr lang="tr-TR" sz="1900" dirty="0" err="1"/>
              <a:t>Pipeline</a:t>
            </a:r>
            <a:r>
              <a:rPr lang="tr-TR" sz="1900" dirty="0"/>
              <a:t> </a:t>
            </a:r>
            <a:r>
              <a:rPr lang="tr-TR" sz="1900" dirty="0" err="1"/>
              <a:t>Transportation</a:t>
            </a:r>
            <a:r>
              <a:rPr lang="tr-TR" sz="1900" dirty="0"/>
              <a:t> </a:t>
            </a:r>
            <a:r>
              <a:rPr lang="tr-TR" sz="1900" dirty="0" err="1"/>
              <a:t>Inc</a:t>
            </a:r>
            <a:r>
              <a:rPr lang="tr-TR" sz="1900" dirty="0"/>
              <a:t>.</a:t>
            </a:r>
            <a:endParaRPr lang="tr-TR" sz="1900" cap="none" dirty="0"/>
          </a:p>
          <a:p>
            <a:pPr lvl="0">
              <a:buClr>
                <a:srgbClr val="0070C0"/>
              </a:buClr>
              <a:buNone/>
            </a:pPr>
            <a:endParaRPr lang="tr-TR" sz="1900" cap="none" dirty="0"/>
          </a:p>
          <a:p>
            <a:endParaRPr lang="tr-TR" dirty="0"/>
          </a:p>
        </p:txBody>
      </p:sp>
    </p:spTree>
    <p:extLst>
      <p:ext uri="{BB962C8B-B14F-4D97-AF65-F5344CB8AC3E}">
        <p14:creationId xmlns:p14="http://schemas.microsoft.com/office/powerpoint/2010/main" val="347048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8001" y="1314450"/>
            <a:ext cx="6447501" cy="990600"/>
          </a:xfrm>
        </p:spPr>
        <p:txBody>
          <a:bodyPr>
            <a:normAutofit/>
          </a:bodyPr>
          <a:lstStyle/>
          <a:p>
            <a:pPr algn="ctr"/>
            <a:endParaRPr lang="tr-TR" dirty="0">
              <a:solidFill>
                <a:srgbClr val="0000FF"/>
              </a:solidFill>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499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377071" y="537328"/>
            <a:ext cx="8333295" cy="5797483"/>
          </a:xfrm>
        </p:spPr>
        <p:txBody>
          <a:bodyPr numCol="1">
            <a:normAutofit/>
          </a:bodyPr>
          <a:lstStyle/>
          <a:p>
            <a:pPr marL="0" indent="0">
              <a:buNone/>
            </a:pPr>
            <a:r>
              <a:rPr lang="tr-TR" sz="2400" b="1" dirty="0" err="1">
                <a:solidFill>
                  <a:schemeClr val="tx1"/>
                </a:solidFill>
              </a:rPr>
              <a:t>Working</a:t>
            </a:r>
            <a:r>
              <a:rPr lang="tr-TR" sz="2400" b="1" dirty="0">
                <a:solidFill>
                  <a:schemeClr val="tx1"/>
                </a:solidFill>
              </a:rPr>
              <a:t> </a:t>
            </a:r>
            <a:r>
              <a:rPr lang="tr-TR" sz="2400" b="1" dirty="0" err="1">
                <a:solidFill>
                  <a:schemeClr val="tx1"/>
                </a:solidFill>
              </a:rPr>
              <a:t>Areas</a:t>
            </a:r>
            <a:endParaRPr lang="tr-TR" sz="2400" b="1" dirty="0">
              <a:solidFill>
                <a:schemeClr val="tx1"/>
              </a:solidFill>
            </a:endParaRPr>
          </a:p>
          <a:p>
            <a:pPr lvl="0">
              <a:buClr>
                <a:schemeClr val="accent1"/>
              </a:buClr>
              <a:buFont typeface="Wingdings" panose="05000000000000000000" pitchFamily="2" charset="2"/>
              <a:buChar char="ü"/>
            </a:pPr>
            <a:endParaRPr lang="tr-TR" sz="2000" cap="none" dirty="0"/>
          </a:p>
          <a:p>
            <a:pPr lvl="0">
              <a:buClr>
                <a:srgbClr val="0070C0"/>
              </a:buClr>
              <a:buFont typeface="Wingdings" panose="05000000000000000000" pitchFamily="2" charset="2"/>
              <a:buChar char="§"/>
            </a:pPr>
            <a:r>
              <a:rPr lang="en-US" sz="2000" dirty="0"/>
              <a:t>System installation, system maintenance and process improvement in all types of</a:t>
            </a:r>
            <a:r>
              <a:rPr lang="tr-TR" sz="2000" dirty="0"/>
              <a:t> </a:t>
            </a:r>
            <a:r>
              <a:rPr lang="tr-TR" sz="2000" dirty="0" err="1"/>
              <a:t>companies</a:t>
            </a:r>
            <a:r>
              <a:rPr lang="tr-TR" sz="2000" dirty="0"/>
              <a:t>,</a:t>
            </a:r>
          </a:p>
          <a:p>
            <a:pPr lvl="0">
              <a:buClr>
                <a:srgbClr val="0070C0"/>
              </a:buClr>
              <a:buFont typeface="Wingdings" panose="05000000000000000000" pitchFamily="2" charset="2"/>
              <a:buChar char="§"/>
            </a:pPr>
            <a:endParaRPr lang="tr-TR" sz="1100" cap="none" dirty="0"/>
          </a:p>
          <a:p>
            <a:pPr lvl="0">
              <a:buClr>
                <a:srgbClr val="0070C0"/>
              </a:buClr>
              <a:buFont typeface="Wingdings" panose="05000000000000000000" pitchFamily="2" charset="2"/>
              <a:buChar char="§"/>
            </a:pPr>
            <a:r>
              <a:rPr lang="en-US" sz="2000" dirty="0"/>
              <a:t>Companies that design and manufacture systems such as military mobile air and land vehicles, intelligent weapon systems, intelligent defense systems</a:t>
            </a:r>
            <a:r>
              <a:rPr lang="tr-TR" sz="2000" dirty="0"/>
              <a:t>,</a:t>
            </a:r>
          </a:p>
          <a:p>
            <a:pPr lvl="0">
              <a:buClr>
                <a:srgbClr val="0070C0"/>
              </a:buClr>
              <a:buFont typeface="Wingdings" panose="05000000000000000000" pitchFamily="2" charset="2"/>
              <a:buChar char="§"/>
            </a:pPr>
            <a:endParaRPr lang="tr-TR" sz="1100" cap="none" dirty="0"/>
          </a:p>
          <a:p>
            <a:pPr lvl="0">
              <a:buClr>
                <a:srgbClr val="0070C0"/>
              </a:buClr>
              <a:buFont typeface="Wingdings" panose="05000000000000000000" pitchFamily="2" charset="2"/>
              <a:buChar char="§"/>
            </a:pPr>
            <a:r>
              <a:rPr lang="en-US" sz="2000" dirty="0"/>
              <a:t>Companies developing automation systems and any kind of process control system</a:t>
            </a:r>
            <a:r>
              <a:rPr lang="tr-TR" sz="2000" dirty="0"/>
              <a:t>,</a:t>
            </a:r>
          </a:p>
          <a:p>
            <a:pPr lvl="0">
              <a:buClr>
                <a:srgbClr val="0070C0"/>
              </a:buClr>
              <a:buFont typeface="Wingdings" panose="05000000000000000000" pitchFamily="2" charset="2"/>
              <a:buChar char="§"/>
            </a:pPr>
            <a:endParaRPr lang="tr-TR" sz="1100" cap="none" dirty="0"/>
          </a:p>
          <a:p>
            <a:pPr lvl="0">
              <a:buClr>
                <a:srgbClr val="0070C0"/>
              </a:buClr>
              <a:buFont typeface="Wingdings" panose="05000000000000000000" pitchFamily="2" charset="2"/>
              <a:buChar char="§"/>
            </a:pPr>
            <a:r>
              <a:rPr lang="en-US" sz="2000" dirty="0"/>
              <a:t>Companies developing electronic cards and software</a:t>
            </a:r>
            <a:r>
              <a:rPr lang="tr-TR" sz="2000" dirty="0"/>
              <a:t>,</a:t>
            </a:r>
          </a:p>
          <a:p>
            <a:pPr lvl="0">
              <a:buClr>
                <a:srgbClr val="0070C0"/>
              </a:buClr>
              <a:buFont typeface="Wingdings" panose="05000000000000000000" pitchFamily="2" charset="2"/>
              <a:buChar char="§"/>
            </a:pPr>
            <a:endParaRPr lang="tr-TR" sz="1100" cap="none" dirty="0"/>
          </a:p>
          <a:p>
            <a:pPr lvl="0">
              <a:buClr>
                <a:srgbClr val="0070C0"/>
              </a:buClr>
              <a:buFont typeface="Wingdings" panose="05000000000000000000" pitchFamily="2" charset="2"/>
              <a:buChar char="§"/>
            </a:pPr>
            <a:r>
              <a:rPr lang="tr-TR" sz="2000" dirty="0" err="1"/>
              <a:t>Companies</a:t>
            </a:r>
            <a:r>
              <a:rPr lang="tr-TR" sz="2000" dirty="0"/>
              <a:t> </a:t>
            </a:r>
            <a:r>
              <a:rPr lang="tr-TR" sz="2000" dirty="0" err="1"/>
              <a:t>developing</a:t>
            </a:r>
            <a:r>
              <a:rPr lang="tr-TR" sz="2000" dirty="0"/>
              <a:t> </a:t>
            </a:r>
            <a:r>
              <a:rPr lang="tr-TR" sz="2000" dirty="0" err="1"/>
              <a:t>robotic</a:t>
            </a:r>
            <a:r>
              <a:rPr lang="tr-TR" sz="2000" dirty="0"/>
              <a:t> </a:t>
            </a:r>
            <a:r>
              <a:rPr lang="tr-TR" sz="2000" dirty="0" err="1"/>
              <a:t>technology</a:t>
            </a:r>
            <a:r>
              <a:rPr lang="tr-TR" sz="2000" dirty="0"/>
              <a:t>,</a:t>
            </a:r>
          </a:p>
          <a:p>
            <a:pPr lvl="0">
              <a:buClr>
                <a:srgbClr val="0070C0"/>
              </a:buClr>
              <a:buFont typeface="Wingdings" panose="05000000000000000000" pitchFamily="2" charset="2"/>
              <a:buChar char="§"/>
            </a:pPr>
            <a:endParaRPr lang="tr-TR" sz="1100" cap="none" dirty="0"/>
          </a:p>
          <a:p>
            <a:pPr lvl="0">
              <a:buClr>
                <a:srgbClr val="0070C0"/>
              </a:buClr>
              <a:buFont typeface="Wingdings" panose="05000000000000000000" pitchFamily="2" charset="2"/>
              <a:buChar char="§"/>
            </a:pPr>
            <a:r>
              <a:rPr lang="en-US" sz="2000" dirty="0"/>
              <a:t>Companies that develop and use high technology in the fields of automotive, biomedical,</a:t>
            </a:r>
            <a:r>
              <a:rPr lang="tr-TR" sz="2000" dirty="0"/>
              <a:t> </a:t>
            </a:r>
            <a:r>
              <a:rPr lang="tr-TR" sz="2000" dirty="0" err="1"/>
              <a:t>and</a:t>
            </a:r>
            <a:r>
              <a:rPr lang="en-US" sz="2000" dirty="0"/>
              <a:t> agriculture</a:t>
            </a:r>
            <a:r>
              <a:rPr lang="tr-TR" sz="2000" dirty="0"/>
              <a:t>.</a:t>
            </a:r>
            <a:endParaRPr lang="tr-TR" sz="2000" cap="none" dirty="0"/>
          </a:p>
          <a:p>
            <a:endParaRPr lang="tr-TR" dirty="0"/>
          </a:p>
        </p:txBody>
      </p:sp>
    </p:spTree>
    <p:extLst>
      <p:ext uri="{BB962C8B-B14F-4D97-AF65-F5344CB8AC3E}">
        <p14:creationId xmlns:p14="http://schemas.microsoft.com/office/powerpoint/2010/main" val="194733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8001" y="1314450"/>
            <a:ext cx="6447501" cy="990600"/>
          </a:xfrm>
        </p:spPr>
        <p:txBody>
          <a:bodyPr>
            <a:normAutofit fontScale="90000"/>
          </a:bodyPr>
          <a:lstStyle/>
          <a:p>
            <a:pPr defTabSz="335756"/>
            <a:r>
              <a:rPr lang="tr-TR" b="1" dirty="0">
                <a:ln w="0">
                  <a:solidFill>
                    <a:srgbClr val="0070C0"/>
                  </a:solidFill>
                </a:ln>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İMALAT MÜHENDİSLİĞİ</a:t>
            </a:r>
            <a:endParaRPr lang="tr-TR" dirty="0">
              <a:solidFill>
                <a:srgbClr val="0000FF"/>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7355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299495" y="561315"/>
            <a:ext cx="8333295" cy="5911913"/>
          </a:xfrm>
        </p:spPr>
        <p:txBody>
          <a:bodyPr numCol="1">
            <a:normAutofit/>
          </a:bodyPr>
          <a:lstStyle/>
          <a:p>
            <a:pPr marL="0" indent="0" algn="just">
              <a:buNone/>
            </a:pPr>
            <a:r>
              <a:rPr lang="tr-TR" b="1" dirty="0" err="1">
                <a:solidFill>
                  <a:schemeClr val="tx1"/>
                </a:solidFill>
              </a:rPr>
              <a:t>Working</a:t>
            </a:r>
            <a:r>
              <a:rPr lang="tr-TR" b="1" dirty="0">
                <a:solidFill>
                  <a:schemeClr val="tx1"/>
                </a:solidFill>
              </a:rPr>
              <a:t> </a:t>
            </a:r>
            <a:r>
              <a:rPr lang="tr-TR" b="1" dirty="0" err="1">
                <a:solidFill>
                  <a:schemeClr val="tx1"/>
                </a:solidFill>
              </a:rPr>
              <a:t>Areas</a:t>
            </a:r>
            <a:endParaRPr lang="tr-TR" sz="2400" b="1" dirty="0">
              <a:solidFill>
                <a:schemeClr val="tx1"/>
              </a:solidFill>
            </a:endParaRPr>
          </a:p>
          <a:p>
            <a:pPr lvl="0" algn="just"/>
            <a:endParaRPr lang="tr-TR" sz="1200" dirty="0"/>
          </a:p>
          <a:p>
            <a:pPr algn="just">
              <a:buClr>
                <a:srgbClr val="0070C0"/>
              </a:buClr>
              <a:buFont typeface="Wingdings" panose="05000000000000000000" pitchFamily="2" charset="2"/>
              <a:buChar char="§"/>
            </a:pPr>
            <a:r>
              <a:rPr lang="tr-TR" dirty="0"/>
              <a:t>P</a:t>
            </a:r>
            <a:r>
              <a:rPr lang="en-US" dirty="0" err="1"/>
              <a:t>otential</a:t>
            </a:r>
            <a:r>
              <a:rPr lang="en-US" dirty="0"/>
              <a:t> working areas of </a:t>
            </a:r>
            <a:r>
              <a:rPr lang="tr-TR" dirty="0" err="1"/>
              <a:t>manufacturing</a:t>
            </a:r>
            <a:r>
              <a:rPr lang="en-US" dirty="0"/>
              <a:t> engineers</a:t>
            </a:r>
            <a:r>
              <a:rPr lang="tr-TR" dirty="0"/>
              <a:t>;</a:t>
            </a:r>
            <a:endParaRPr lang="tr-TR" cap="none" dirty="0"/>
          </a:p>
          <a:p>
            <a:pPr algn="just">
              <a:buClr>
                <a:srgbClr val="0070C0"/>
              </a:buClr>
              <a:buFont typeface="Wingdings" panose="05000000000000000000" pitchFamily="2" charset="2"/>
              <a:buChar char="§"/>
            </a:pPr>
            <a:r>
              <a:rPr lang="tr-TR" dirty="0" err="1"/>
              <a:t>Automotive</a:t>
            </a:r>
            <a:r>
              <a:rPr lang="tr-TR" dirty="0"/>
              <a:t>, </a:t>
            </a:r>
            <a:endParaRPr lang="tr-TR" cap="none" dirty="0"/>
          </a:p>
          <a:p>
            <a:pPr algn="just">
              <a:buClr>
                <a:srgbClr val="0070C0"/>
              </a:buClr>
              <a:buFont typeface="Wingdings" panose="05000000000000000000" pitchFamily="2" charset="2"/>
              <a:buChar char="§"/>
            </a:pPr>
            <a:r>
              <a:rPr lang="tr-TR" dirty="0" err="1"/>
              <a:t>Aviation</a:t>
            </a:r>
            <a:r>
              <a:rPr lang="tr-TR" dirty="0"/>
              <a:t> </a:t>
            </a:r>
            <a:r>
              <a:rPr lang="tr-TR" dirty="0" err="1"/>
              <a:t>and</a:t>
            </a:r>
            <a:r>
              <a:rPr lang="tr-TR" dirty="0"/>
              <a:t> </a:t>
            </a:r>
            <a:r>
              <a:rPr lang="tr-TR" dirty="0" err="1"/>
              <a:t>space</a:t>
            </a:r>
            <a:r>
              <a:rPr lang="tr-TR" dirty="0"/>
              <a:t>, </a:t>
            </a:r>
            <a:endParaRPr lang="tr-TR" cap="none" dirty="0"/>
          </a:p>
          <a:p>
            <a:pPr algn="just">
              <a:buClr>
                <a:srgbClr val="0070C0"/>
              </a:buClr>
              <a:buFont typeface="Wingdings" panose="05000000000000000000" pitchFamily="2" charset="2"/>
              <a:buChar char="§"/>
            </a:pPr>
            <a:r>
              <a:rPr lang="tr-TR" dirty="0" err="1"/>
              <a:t>White</a:t>
            </a:r>
            <a:r>
              <a:rPr lang="tr-TR" dirty="0"/>
              <a:t> </a:t>
            </a:r>
            <a:r>
              <a:rPr lang="tr-TR" dirty="0" err="1"/>
              <a:t>goods</a:t>
            </a:r>
            <a:r>
              <a:rPr lang="tr-TR" dirty="0"/>
              <a:t>, </a:t>
            </a:r>
            <a:endParaRPr lang="tr-TR" cap="none" dirty="0"/>
          </a:p>
          <a:p>
            <a:pPr algn="just">
              <a:buClr>
                <a:srgbClr val="0070C0"/>
              </a:buClr>
              <a:buFont typeface="Wingdings" panose="05000000000000000000" pitchFamily="2" charset="2"/>
              <a:buChar char="§"/>
            </a:pPr>
            <a:r>
              <a:rPr lang="tr-TR" cap="none" dirty="0" err="1"/>
              <a:t>Advanced</a:t>
            </a:r>
            <a:r>
              <a:rPr lang="tr-TR" cap="none" dirty="0"/>
              <a:t> </a:t>
            </a:r>
            <a:r>
              <a:rPr lang="tr-TR" cap="none" dirty="0" err="1"/>
              <a:t>materials</a:t>
            </a:r>
            <a:r>
              <a:rPr lang="tr-TR" cap="none" dirty="0"/>
              <a:t> </a:t>
            </a:r>
            <a:r>
              <a:rPr lang="tr-TR" cap="none" dirty="0" err="1"/>
              <a:t>technologies</a:t>
            </a:r>
            <a:r>
              <a:rPr lang="tr-TR" cap="none" dirty="0"/>
              <a:t>,</a:t>
            </a:r>
          </a:p>
          <a:p>
            <a:pPr algn="just">
              <a:buClr>
                <a:srgbClr val="0070C0"/>
              </a:buClr>
              <a:buFont typeface="Wingdings" panose="05000000000000000000" pitchFamily="2" charset="2"/>
              <a:buChar char="§"/>
            </a:pPr>
            <a:r>
              <a:rPr lang="tr-TR" dirty="0" err="1"/>
              <a:t>Iron</a:t>
            </a:r>
            <a:r>
              <a:rPr lang="tr-TR" dirty="0"/>
              <a:t> </a:t>
            </a:r>
            <a:r>
              <a:rPr lang="tr-TR" dirty="0" err="1"/>
              <a:t>and</a:t>
            </a:r>
            <a:r>
              <a:rPr lang="tr-TR" dirty="0"/>
              <a:t> </a:t>
            </a:r>
            <a:r>
              <a:rPr lang="tr-TR" dirty="0" err="1"/>
              <a:t>steel</a:t>
            </a:r>
            <a:r>
              <a:rPr lang="tr-TR" dirty="0"/>
              <a:t> </a:t>
            </a:r>
            <a:r>
              <a:rPr lang="tr-TR" dirty="0" err="1"/>
              <a:t>industry</a:t>
            </a:r>
            <a:r>
              <a:rPr lang="tr-TR" dirty="0"/>
              <a:t>,</a:t>
            </a:r>
          </a:p>
          <a:p>
            <a:pPr algn="just">
              <a:buClr>
                <a:srgbClr val="0070C0"/>
              </a:buClr>
              <a:buFont typeface="Wingdings" panose="05000000000000000000" pitchFamily="2" charset="2"/>
              <a:buChar char="§"/>
            </a:pPr>
            <a:r>
              <a:rPr lang="tr-TR" cap="none" dirty="0" err="1"/>
              <a:t>Foundries</a:t>
            </a:r>
            <a:r>
              <a:rPr lang="tr-TR" cap="none" dirty="0"/>
              <a:t>,</a:t>
            </a:r>
          </a:p>
          <a:p>
            <a:pPr algn="just">
              <a:buClr>
                <a:srgbClr val="0070C0"/>
              </a:buClr>
              <a:buFont typeface="Wingdings" panose="05000000000000000000" pitchFamily="2" charset="2"/>
              <a:buChar char="§"/>
            </a:pPr>
            <a:r>
              <a:rPr lang="tr-TR" dirty="0" err="1"/>
              <a:t>Machining</a:t>
            </a:r>
            <a:r>
              <a:rPr lang="tr-TR" dirty="0"/>
              <a:t>,</a:t>
            </a:r>
          </a:p>
          <a:p>
            <a:pPr algn="just">
              <a:buClr>
                <a:srgbClr val="0070C0"/>
              </a:buClr>
              <a:buFont typeface="Wingdings" panose="05000000000000000000" pitchFamily="2" charset="2"/>
              <a:buChar char="§"/>
            </a:pPr>
            <a:r>
              <a:rPr lang="tr-TR" cap="none" dirty="0" err="1"/>
              <a:t>Product</a:t>
            </a:r>
            <a:r>
              <a:rPr lang="tr-TR" cap="none" dirty="0"/>
              <a:t> </a:t>
            </a:r>
            <a:r>
              <a:rPr lang="tr-TR" cap="none" dirty="0" err="1"/>
              <a:t>design</a:t>
            </a:r>
            <a:r>
              <a:rPr lang="tr-TR" cap="none" dirty="0"/>
              <a:t>,</a:t>
            </a:r>
          </a:p>
          <a:p>
            <a:pPr algn="just">
              <a:buClr>
                <a:srgbClr val="0070C0"/>
              </a:buClr>
              <a:buFont typeface="Wingdings" panose="05000000000000000000" pitchFamily="2" charset="2"/>
              <a:buChar char="§"/>
            </a:pPr>
            <a:r>
              <a:rPr lang="tr-TR" dirty="0" err="1"/>
              <a:t>Companies</a:t>
            </a:r>
            <a:r>
              <a:rPr lang="tr-TR" dirty="0"/>
              <a:t> </a:t>
            </a:r>
            <a:r>
              <a:rPr lang="tr-TR" dirty="0" err="1"/>
              <a:t>manufacturing</a:t>
            </a:r>
            <a:r>
              <a:rPr lang="tr-TR" dirty="0"/>
              <a:t> </a:t>
            </a:r>
            <a:r>
              <a:rPr lang="tr-TR" dirty="0" err="1"/>
              <a:t>light</a:t>
            </a:r>
            <a:r>
              <a:rPr lang="tr-TR" dirty="0"/>
              <a:t> </a:t>
            </a:r>
            <a:r>
              <a:rPr lang="tr-TR" dirty="0" err="1"/>
              <a:t>metals</a:t>
            </a:r>
            <a:r>
              <a:rPr lang="tr-TR" dirty="0"/>
              <a:t> </a:t>
            </a:r>
            <a:r>
              <a:rPr lang="tr-TR" dirty="0" err="1"/>
              <a:t>and</a:t>
            </a:r>
            <a:r>
              <a:rPr lang="tr-TR" dirty="0"/>
              <a:t> </a:t>
            </a:r>
            <a:r>
              <a:rPr lang="tr-TR" dirty="0" err="1"/>
              <a:t>alloys</a:t>
            </a:r>
            <a:r>
              <a:rPr lang="tr-TR" dirty="0"/>
              <a:t>,</a:t>
            </a:r>
          </a:p>
          <a:p>
            <a:pPr algn="just">
              <a:buClr>
                <a:srgbClr val="0070C0"/>
              </a:buClr>
              <a:buFont typeface="Wingdings" panose="05000000000000000000" pitchFamily="2" charset="2"/>
              <a:buChar char="§"/>
            </a:pPr>
            <a:r>
              <a:rPr lang="tr-TR" cap="none" dirty="0" err="1"/>
              <a:t>Companies</a:t>
            </a:r>
            <a:r>
              <a:rPr lang="tr-TR" cap="none" dirty="0"/>
              <a:t> </a:t>
            </a:r>
            <a:r>
              <a:rPr lang="tr-TR" cap="none" dirty="0" err="1"/>
              <a:t>manufacturing</a:t>
            </a:r>
            <a:r>
              <a:rPr lang="tr-TR" cap="none" dirty="0"/>
              <a:t> </a:t>
            </a:r>
            <a:r>
              <a:rPr lang="tr-TR" cap="none" dirty="0" err="1"/>
              <a:t>ceramic</a:t>
            </a:r>
            <a:r>
              <a:rPr lang="tr-TR" cap="none" dirty="0"/>
              <a:t> </a:t>
            </a:r>
            <a:r>
              <a:rPr lang="tr-TR" cap="none" dirty="0" err="1"/>
              <a:t>and</a:t>
            </a:r>
            <a:r>
              <a:rPr lang="tr-TR" cap="none" dirty="0"/>
              <a:t> </a:t>
            </a:r>
            <a:r>
              <a:rPr lang="tr-TR" cap="none" dirty="0" err="1"/>
              <a:t>composite</a:t>
            </a:r>
            <a:r>
              <a:rPr lang="tr-TR" cap="none" dirty="0"/>
              <a:t> </a:t>
            </a:r>
            <a:r>
              <a:rPr lang="tr-TR" cap="none" dirty="0" err="1"/>
              <a:t>materials</a:t>
            </a:r>
            <a:r>
              <a:rPr lang="tr-TR" cap="none" dirty="0"/>
              <a:t>.</a:t>
            </a:r>
          </a:p>
          <a:p>
            <a:pPr marL="0" indent="0" algn="just">
              <a:buNone/>
            </a:pPr>
            <a:endParaRPr lang="tr-TR" dirty="0"/>
          </a:p>
        </p:txBody>
      </p:sp>
    </p:spTree>
    <p:extLst>
      <p:ext uri="{BB962C8B-B14F-4D97-AF65-F5344CB8AC3E}">
        <p14:creationId xmlns:p14="http://schemas.microsoft.com/office/powerpoint/2010/main" val="201942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8000" y="1314450"/>
            <a:ext cx="7221151" cy="990600"/>
          </a:xfrm>
        </p:spPr>
        <p:txBody>
          <a:bodyPr>
            <a:normAutofit fontScale="90000"/>
          </a:bodyPr>
          <a:lstStyle/>
          <a:p>
            <a:r>
              <a:rPr lang="tr-TR" b="1" dirty="0">
                <a:ln w="0">
                  <a:solidFill>
                    <a:srgbClr val="0070C0"/>
                  </a:solidFill>
                </a:ln>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ENDÜSTRİYEL TASARIM MÜHENDİSLİĞİ</a:t>
            </a:r>
            <a:endParaRPr lang="tr-TR" dirty="0">
              <a:solidFill>
                <a:srgbClr val="0000FF"/>
              </a:solidFill>
            </a:endParaRP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886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358218" y="301658"/>
            <a:ext cx="8333295" cy="6202837"/>
          </a:xfrm>
        </p:spPr>
        <p:txBody>
          <a:bodyPr numCol="2">
            <a:noAutofit/>
          </a:bodyPr>
          <a:lstStyle/>
          <a:p>
            <a:pPr marL="0" indent="0" algn="just">
              <a:buNone/>
            </a:pPr>
            <a:r>
              <a:rPr lang="tr-TR" sz="1800" b="1" dirty="0" err="1">
                <a:solidFill>
                  <a:schemeClr val="tx1"/>
                </a:solidFill>
                <a:latin typeface="Calibri" panose="020F0502020204030204" pitchFamily="34" charset="0"/>
                <a:cs typeface="Calibri" panose="020F0502020204030204" pitchFamily="34" charset="0"/>
              </a:rPr>
              <a:t>Working</a:t>
            </a:r>
            <a:r>
              <a:rPr lang="tr-TR" sz="1800" b="1" dirty="0">
                <a:solidFill>
                  <a:schemeClr val="tx1"/>
                </a:solidFill>
                <a:latin typeface="Calibri" panose="020F0502020204030204" pitchFamily="34" charset="0"/>
                <a:cs typeface="Calibri" panose="020F0502020204030204" pitchFamily="34" charset="0"/>
              </a:rPr>
              <a:t> </a:t>
            </a:r>
            <a:r>
              <a:rPr lang="tr-TR" sz="1800" b="1" dirty="0" err="1">
                <a:solidFill>
                  <a:schemeClr val="tx1"/>
                </a:solidFill>
                <a:latin typeface="Calibri" panose="020F0502020204030204" pitchFamily="34" charset="0"/>
                <a:cs typeface="Calibri" panose="020F0502020204030204" pitchFamily="34" charset="0"/>
              </a:rPr>
              <a:t>Areas</a:t>
            </a:r>
            <a:endParaRPr lang="tr-TR" sz="1800" b="1" dirty="0">
              <a:solidFill>
                <a:schemeClr val="tx1"/>
              </a:solidFill>
              <a:latin typeface="Calibri" panose="020F0502020204030204" pitchFamily="34" charset="0"/>
              <a:cs typeface="Calibri" panose="020F0502020204030204" pitchFamily="34" charset="0"/>
            </a:endParaRPr>
          </a:p>
          <a:p>
            <a:pPr marL="0" indent="0" algn="just">
              <a:buNone/>
            </a:pPr>
            <a:endParaRPr lang="tr-TR" sz="1800" b="1" dirty="0">
              <a:solidFill>
                <a:schemeClr val="tx1"/>
              </a:solidFill>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a:t>
            </a:r>
            <a:r>
              <a:rPr lang="tr-TR" sz="1400" b="1" dirty="0" err="1">
                <a:latin typeface="Calibri" panose="020F0502020204030204" pitchFamily="34" charset="0"/>
                <a:cs typeface="Calibri" panose="020F0502020204030204" pitchFamily="34" charset="0"/>
              </a:rPr>
              <a:t>ing</a:t>
            </a:r>
            <a:r>
              <a:rPr lang="en-US" sz="1400" b="1" dirty="0">
                <a:latin typeface="Calibri" panose="020F0502020204030204" pitchFamily="34" charset="0"/>
                <a:cs typeface="Calibri" panose="020F0502020204030204" pitchFamily="34" charset="0"/>
              </a:rPr>
              <a:t>, Modeling and Analysis of Mechanical Systems of Air, Land</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and</a:t>
            </a:r>
            <a:r>
              <a:rPr lang="tr-TR" sz="1400" b="1"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Sea Vehicles,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 Analysis and Modeling of Industrial Plant Systems</a:t>
            </a:r>
            <a:r>
              <a:rPr lang="tr-TR" sz="1400" b="1" dirty="0">
                <a:latin typeface="Calibri" panose="020F0502020204030204" pitchFamily="34" charset="0"/>
                <a:cs typeface="Calibri" panose="020F0502020204030204" pitchFamily="34" charset="0"/>
              </a:rPr>
              <a:t>,</a:t>
            </a:r>
            <a:endParaRPr lang="tr-TR" sz="1400" b="1" cap="none"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tr-TR" sz="1400" b="1" dirty="0" err="1">
                <a:latin typeface="Calibri" panose="020F0502020204030204" pitchFamily="34" charset="0"/>
                <a:cs typeface="Calibri" panose="020F0502020204030204" pitchFamily="34" charset="0"/>
              </a:rPr>
              <a:t>Industrial</a:t>
            </a:r>
            <a:r>
              <a:rPr lang="tr-TR" sz="1400" b="1" dirty="0">
                <a:latin typeface="Calibri" panose="020F0502020204030204" pitchFamily="34" charset="0"/>
                <a:cs typeface="Calibri" panose="020F0502020204030204" pitchFamily="34" charset="0"/>
              </a:rPr>
              <a:t> Robot </a:t>
            </a:r>
            <a:r>
              <a:rPr lang="tr-TR" sz="1400" b="1" dirty="0" err="1">
                <a:latin typeface="Calibri" panose="020F0502020204030204" pitchFamily="34" charset="0"/>
                <a:cs typeface="Calibri" panose="020F0502020204030204" pitchFamily="34" charset="0"/>
              </a:rPr>
              <a:t>Design</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Modeling</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and</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Analysis</a:t>
            </a:r>
            <a:r>
              <a:rPr lang="tr-TR" sz="1400" b="1" dirty="0">
                <a:latin typeface="Calibri" panose="020F0502020204030204" pitchFamily="34" charset="0"/>
                <a:cs typeface="Calibri" panose="020F0502020204030204" pitchFamily="34" charset="0"/>
              </a:rPr>
              <a:t>,</a:t>
            </a: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 Modeling and Analysis of C</a:t>
            </a:r>
            <a:r>
              <a:rPr lang="tr-TR" sz="1400" b="1" dirty="0">
                <a:latin typeface="Calibri" panose="020F0502020204030204" pitchFamily="34" charset="0"/>
                <a:cs typeface="Calibri" panose="020F0502020204030204" pitchFamily="34" charset="0"/>
              </a:rPr>
              <a:t>NC</a:t>
            </a:r>
            <a:r>
              <a:rPr lang="en-US" sz="1400" b="1" dirty="0">
                <a:latin typeface="Calibri" panose="020F0502020204030204" pitchFamily="34" charset="0"/>
                <a:cs typeface="Calibri" panose="020F0502020204030204" pitchFamily="34" charset="0"/>
              </a:rPr>
              <a:t> Systems</a:t>
            </a:r>
            <a:r>
              <a:rPr lang="tr-TR" sz="1400" b="1" cap="none" dirty="0">
                <a:latin typeface="Calibri" panose="020F0502020204030204" pitchFamily="34" charset="0"/>
                <a:cs typeface="Calibri" panose="020F0502020204030204" pitchFamily="34" charset="0"/>
              </a:rPr>
              <a:t>,</a:t>
            </a: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 Modeling and Analysis of Industrial Plastics Molding and Production Processes</a:t>
            </a:r>
            <a:r>
              <a:rPr lang="tr-TR" sz="1400" b="1" cap="none" dirty="0">
                <a:latin typeface="Calibri" panose="020F0502020204030204" pitchFamily="34" charset="0"/>
                <a:cs typeface="Calibri" panose="020F0502020204030204" pitchFamily="34" charset="0"/>
              </a:rPr>
              <a:t>,</a:t>
            </a: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 Modeling and Analysis of Industrial Metal Mold and Production Processes,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tr-TR" sz="1400" b="1" dirty="0" err="1">
                <a:latin typeface="Calibri" panose="020F0502020204030204" pitchFamily="34" charset="0"/>
                <a:cs typeface="Calibri" panose="020F0502020204030204" pitchFamily="34" charset="0"/>
              </a:rPr>
              <a:t>Industrial</a:t>
            </a:r>
            <a:r>
              <a:rPr lang="tr-TR" sz="1400" b="1" dirty="0">
                <a:latin typeface="Calibri" panose="020F0502020204030204" pitchFamily="34" charset="0"/>
                <a:cs typeface="Calibri" panose="020F0502020204030204" pitchFamily="34" charset="0"/>
              </a:rPr>
              <a:t> Transport </a:t>
            </a:r>
            <a:r>
              <a:rPr lang="tr-TR" sz="1400" b="1" dirty="0" err="1">
                <a:latin typeface="Calibri" panose="020F0502020204030204" pitchFamily="34" charset="0"/>
                <a:cs typeface="Calibri" panose="020F0502020204030204" pitchFamily="34" charset="0"/>
              </a:rPr>
              <a:t>Systems</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Design</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Modeling</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and</a:t>
            </a:r>
            <a:r>
              <a:rPr lang="tr-TR" sz="1400" b="1" dirty="0">
                <a:latin typeface="Calibri" panose="020F0502020204030204" pitchFamily="34" charset="0"/>
                <a:cs typeface="Calibri" panose="020F0502020204030204" pitchFamily="34" charset="0"/>
              </a:rPr>
              <a:t> </a:t>
            </a:r>
            <a:r>
              <a:rPr lang="tr-TR" sz="1400" b="1" dirty="0" err="1">
                <a:latin typeface="Calibri" panose="020F0502020204030204" pitchFamily="34" charset="0"/>
                <a:cs typeface="Calibri" panose="020F0502020204030204" pitchFamily="34" charset="0"/>
              </a:rPr>
              <a:t>Analysis</a:t>
            </a:r>
            <a:r>
              <a:rPr lang="tr-TR" sz="1400" b="1" dirty="0">
                <a:latin typeface="Calibri" panose="020F0502020204030204" pitchFamily="34" charset="0"/>
                <a:cs typeface="Calibri" panose="020F0502020204030204" pitchFamily="34" charset="0"/>
              </a:rPr>
              <a:t>,</a:t>
            </a: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Manufacturing </a:t>
            </a:r>
            <a:r>
              <a:rPr lang="tr-TR" sz="1400" b="1" dirty="0" err="1">
                <a:latin typeface="Calibri" panose="020F0502020204030204" pitchFamily="34" charset="0"/>
                <a:cs typeface="Calibri" panose="020F0502020204030204" pitchFamily="34" charset="0"/>
              </a:rPr>
              <a:t>Industrial</a:t>
            </a:r>
            <a:r>
              <a:rPr lang="tr-TR" sz="1400" b="1"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Machines, Modeling, Analysis, Production,</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Automotive Design, Modeling and Analysis,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endParaRPr lang="tr-TR" sz="1400" b="1" cap="none"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endParaRPr lang="tr-TR" sz="1400" b="1" cap="none"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Furniture, Furniture Production Machinery, Wood Products Design, Modeling and Analysis,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Railway Systems Design and Production Processes,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Biomedical Systems Design and Production Processes,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Elevator Systems Design and Production Processes,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Design and Production Processes of Cable Car Systems,</a:t>
            </a:r>
            <a:endParaRPr lang="tr-TR" sz="1400" b="1" dirty="0">
              <a:latin typeface="Calibri" panose="020F0502020204030204" pitchFamily="34" charset="0"/>
              <a:cs typeface="Calibri" panose="020F0502020204030204" pitchFamily="34" charset="0"/>
            </a:endParaRPr>
          </a:p>
          <a:p>
            <a:pPr lvl="0">
              <a:lnSpc>
                <a:spcPct val="150000"/>
              </a:lnSpc>
              <a:buClr>
                <a:srgbClr val="0070C0"/>
              </a:buClr>
              <a:buFont typeface="Wingdings" panose="05000000000000000000" pitchFamily="2" charset="2"/>
              <a:buChar char="§"/>
            </a:pPr>
            <a:r>
              <a:rPr lang="en-US" sz="1400" b="1" dirty="0">
                <a:latin typeface="Calibri" panose="020F0502020204030204" pitchFamily="34" charset="0"/>
                <a:cs typeface="Calibri" panose="020F0502020204030204" pitchFamily="34" charset="0"/>
              </a:rPr>
              <a:t>Wind Turbines and Energy Systems Design and Production Processes.</a:t>
            </a:r>
            <a:endParaRPr lang="tr-TR"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55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err="1">
                <a:solidFill>
                  <a:schemeClr val="tx1"/>
                </a:solidFill>
              </a:rPr>
              <a:t>Classrooms</a:t>
            </a:r>
            <a:endParaRPr lang="tr-TR" dirty="0">
              <a:solidFill>
                <a:schemeClr val="tx1"/>
              </a:solidFill>
            </a:endParaRPr>
          </a:p>
        </p:txBody>
      </p:sp>
      <p:sp>
        <p:nvSpPr>
          <p:cNvPr id="4" name="İçerik Yer Tutucusu 3"/>
          <p:cNvSpPr>
            <a:spLocks noGrp="1"/>
          </p:cNvSpPr>
          <p:nvPr>
            <p:ph idx="1"/>
          </p:nvPr>
        </p:nvSpPr>
        <p:spPr>
          <a:xfrm>
            <a:off x="323528" y="1628800"/>
            <a:ext cx="8352927" cy="4176464"/>
          </a:xfrm>
        </p:spPr>
        <p:txBody>
          <a:bodyPr>
            <a:normAutofit/>
          </a:bodyPr>
          <a:lstStyle/>
          <a:p>
            <a:pPr marL="0" indent="0">
              <a:buNone/>
            </a:pPr>
            <a:endParaRPr lang="tr-TR" dirty="0"/>
          </a:p>
          <a:p>
            <a:pPr marL="0" indent="0">
              <a:buFont typeface="Wingdings" pitchFamily="2" charset="2"/>
              <a:buChar char="q"/>
            </a:pPr>
            <a:r>
              <a:rPr lang="tr-TR" dirty="0"/>
              <a:t> 2 Technical </a:t>
            </a:r>
            <a:r>
              <a:rPr lang="tr-TR" dirty="0" err="1"/>
              <a:t>drawing</a:t>
            </a:r>
            <a:r>
              <a:rPr lang="tr-TR" dirty="0"/>
              <a:t> </a:t>
            </a:r>
            <a:r>
              <a:rPr lang="tr-TR" dirty="0" err="1"/>
              <a:t>room</a:t>
            </a:r>
            <a:endParaRPr lang="tr-TR" dirty="0"/>
          </a:p>
          <a:p>
            <a:pPr marL="0" indent="0">
              <a:buFont typeface="Wingdings" pitchFamily="2" charset="2"/>
              <a:buChar char="q"/>
            </a:pPr>
            <a:endParaRPr lang="tr-TR" dirty="0"/>
          </a:p>
          <a:p>
            <a:pPr marL="0" indent="0">
              <a:buFont typeface="Wingdings" pitchFamily="2" charset="2"/>
              <a:buChar char="q"/>
            </a:pPr>
            <a:r>
              <a:rPr lang="tr-TR" dirty="0"/>
              <a:t> 5 </a:t>
            </a:r>
            <a:r>
              <a:rPr lang="tr-TR" dirty="0" err="1"/>
              <a:t>Computer</a:t>
            </a:r>
            <a:r>
              <a:rPr lang="tr-TR" dirty="0"/>
              <a:t> </a:t>
            </a:r>
            <a:r>
              <a:rPr lang="tr-TR" dirty="0" err="1"/>
              <a:t>laboratories</a:t>
            </a:r>
            <a:endParaRPr lang="tr-TR" dirty="0"/>
          </a:p>
          <a:p>
            <a:pPr marL="0" indent="0">
              <a:buFont typeface="Wingdings" pitchFamily="2" charset="2"/>
              <a:buChar char="q"/>
            </a:pPr>
            <a:endParaRPr lang="tr-TR" dirty="0"/>
          </a:p>
          <a:p>
            <a:pPr marL="0" indent="0">
              <a:buFont typeface="Wingdings" pitchFamily="2" charset="2"/>
              <a:buChar char="q"/>
            </a:pPr>
            <a:r>
              <a:rPr lang="tr-TR" dirty="0"/>
              <a:t> 12 </a:t>
            </a:r>
            <a:r>
              <a:rPr lang="tr-TR" dirty="0" err="1"/>
              <a:t>Hall</a:t>
            </a:r>
            <a:endParaRPr lang="tr-TR" dirty="0"/>
          </a:p>
          <a:p>
            <a:pPr marL="0" indent="0">
              <a:buFont typeface="Wingdings" pitchFamily="2" charset="2"/>
              <a:buChar char="q"/>
            </a:pPr>
            <a:endParaRPr lang="tr-TR" dirty="0"/>
          </a:p>
          <a:p>
            <a:pPr marL="0" indent="0">
              <a:buFont typeface="Wingdings" pitchFamily="2" charset="2"/>
              <a:buChar char="q"/>
            </a:pPr>
            <a:r>
              <a:rPr lang="tr-TR" dirty="0"/>
              <a:t>  8 </a:t>
            </a:r>
            <a:r>
              <a:rPr lang="tr-TR" dirty="0" err="1"/>
              <a:t>Classroom</a:t>
            </a:r>
            <a:endParaRPr lang="tr-TR" dirty="0"/>
          </a:p>
        </p:txBody>
      </p:sp>
    </p:spTree>
    <p:extLst>
      <p:ext uri="{BB962C8B-B14F-4D97-AF65-F5344CB8AC3E}">
        <p14:creationId xmlns:p14="http://schemas.microsoft.com/office/powerpoint/2010/main" val="324780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3303" y="181265"/>
            <a:ext cx="8559177" cy="647411"/>
          </a:xfrm>
        </p:spPr>
        <p:txBody>
          <a:bodyPr>
            <a:normAutofit fontScale="90000"/>
          </a:bodyPr>
          <a:lstStyle/>
          <a:p>
            <a:r>
              <a:rPr lang="tr-TR" dirty="0" err="1"/>
              <a:t>Technical</a:t>
            </a:r>
            <a:r>
              <a:rPr lang="tr-TR" dirty="0"/>
              <a:t> </a:t>
            </a:r>
            <a:r>
              <a:rPr lang="tr-TR" dirty="0" err="1"/>
              <a:t>Drawing</a:t>
            </a:r>
            <a:r>
              <a:rPr lang="tr-TR" dirty="0"/>
              <a:t> </a:t>
            </a:r>
            <a:r>
              <a:rPr lang="tr-TR" dirty="0" err="1"/>
              <a:t>Classroom</a:t>
            </a:r>
            <a:endParaRPr lang="tr-TR" dirty="0"/>
          </a:p>
        </p:txBody>
      </p:sp>
      <p:graphicFrame>
        <p:nvGraphicFramePr>
          <p:cNvPr id="5" name="Diyagram 8"/>
          <p:cNvGraphicFramePr/>
          <p:nvPr>
            <p:extLst>
              <p:ext uri="{D42A27DB-BD31-4B8C-83A1-F6EECF244321}">
                <p14:modId xmlns:p14="http://schemas.microsoft.com/office/powerpoint/2010/main" val="3688303170"/>
              </p:ext>
            </p:extLst>
          </p:nvPr>
        </p:nvGraphicFramePr>
        <p:xfrm>
          <a:off x="0" y="1268760"/>
          <a:ext cx="10492046" cy="4713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34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323528" y="1772816"/>
            <a:ext cx="8568952" cy="4176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faculties </a:t>
            </a:r>
            <a:r>
              <a:rPr lang="tr-TR" altLang="tr-TR" dirty="0">
                <a:latin typeface="Times New Roman" pitchFamily="18" charset="0"/>
                <a:ea typeface="Verdana" pitchFamily="34" charset="0"/>
                <a:cs typeface="Times New Roman" pitchFamily="18" charset="0"/>
              </a:rPr>
              <a:t>in </a:t>
            </a:r>
            <a:r>
              <a:rPr lang="tr-TR" altLang="tr-TR" dirty="0" err="1">
                <a:latin typeface="Times New Roman" pitchFamily="18" charset="0"/>
                <a:ea typeface="Verdana" pitchFamily="34" charset="0"/>
                <a:cs typeface="Times New Roman" pitchFamily="18" charset="0"/>
              </a:rPr>
              <a:t>Turkey</a:t>
            </a:r>
            <a:r>
              <a:rPr lang="tr-TR" altLang="tr-TR" dirty="0">
                <a:latin typeface="Times New Roman" pitchFamily="18" charset="0"/>
                <a:ea typeface="Verdana" pitchFamily="34" charset="0"/>
                <a:cs typeface="Times New Roman" pitchFamily="18" charset="0"/>
              </a:rPr>
              <a:t> </a:t>
            </a:r>
            <a:r>
              <a:rPr lang="en-US" altLang="tr-TR" dirty="0">
                <a:latin typeface="Times New Roman" pitchFamily="18" charset="0"/>
                <a:ea typeface="Verdana" pitchFamily="34" charset="0"/>
                <a:cs typeface="Times New Roman" pitchFamily="18" charset="0"/>
              </a:rPr>
              <a:t>were established in November 2009.</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a:t>
            </a:r>
            <a:r>
              <a:rPr lang="tr-TR" altLang="tr-TR" dirty="0">
                <a:latin typeface="Times New Roman" pitchFamily="18" charset="0"/>
                <a:ea typeface="Verdana" pitchFamily="34" charset="0"/>
                <a:cs typeface="Times New Roman" pitchFamily="18" charset="0"/>
              </a:rPr>
              <a:t>f</a:t>
            </a:r>
            <a:r>
              <a:rPr lang="en-US" altLang="tr-TR" dirty="0" err="1">
                <a:latin typeface="Times New Roman" pitchFamily="18" charset="0"/>
                <a:ea typeface="Verdana" pitchFamily="34" charset="0"/>
                <a:cs typeface="Times New Roman" pitchFamily="18" charset="0"/>
              </a:rPr>
              <a:t>aculty</a:t>
            </a:r>
            <a:r>
              <a:rPr lang="en-US" altLang="tr-TR" dirty="0">
                <a:latin typeface="Times New Roman" pitchFamily="18" charset="0"/>
                <a:ea typeface="Verdana" pitchFamily="34" charset="0"/>
                <a:cs typeface="Times New Roman" pitchFamily="18" charset="0"/>
              </a:rPr>
              <a:t> curriculum has more practical courses than engineering faculty. </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aim</a:t>
            </a:r>
            <a:r>
              <a:rPr lang="tr-TR" altLang="tr-TR" dirty="0">
                <a:latin typeface="Times New Roman" pitchFamily="18" charset="0"/>
                <a:ea typeface="Verdana" pitchFamily="34" charset="0"/>
                <a:cs typeface="Times New Roman" pitchFamily="18" charset="0"/>
              </a:rPr>
              <a:t> is </a:t>
            </a:r>
            <a:r>
              <a:rPr lang="tr-TR" altLang="tr-TR" dirty="0" err="1">
                <a:latin typeface="Times New Roman" pitchFamily="18" charset="0"/>
                <a:ea typeface="Verdana" pitchFamily="34" charset="0"/>
                <a:cs typeface="Times New Roman" pitchFamily="18" charset="0"/>
              </a:rPr>
              <a:t>to</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train</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engineering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students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with</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more</a:t>
            </a:r>
            <a:r>
              <a:rPr lang="tr-TR" altLang="tr-TR" dirty="0">
                <a:latin typeface="Times New Roman" pitchFamily="18" charset="0"/>
                <a:ea typeface="Verdana" pitchFamily="34" charset="0"/>
                <a:cs typeface="Times New Roman" pitchFamily="18" charset="0"/>
              </a:rPr>
              <a:t> </a:t>
            </a:r>
            <a:r>
              <a:rPr lang="en-US" altLang="tr-TR" dirty="0">
                <a:latin typeface="Times New Roman" pitchFamily="18" charset="0"/>
                <a:ea typeface="Verdana" pitchFamily="34" charset="0"/>
                <a:cs typeface="Times New Roman" pitchFamily="18" charset="0"/>
              </a:rPr>
              <a:t>practical skills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for</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the</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sector’s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needs</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g</a:t>
            </a:r>
            <a:r>
              <a:rPr lang="en-US" altLang="tr-TR" dirty="0" err="1">
                <a:latin typeface="Times New Roman" pitchFamily="18" charset="0"/>
                <a:ea typeface="Verdana" pitchFamily="34" charset="0"/>
                <a:cs typeface="Times New Roman" pitchFamily="18" charset="0"/>
              </a:rPr>
              <a:t>raduates</a:t>
            </a:r>
            <a:r>
              <a:rPr lang="en-US" altLang="tr-TR" dirty="0">
                <a:latin typeface="Times New Roman" pitchFamily="18" charset="0"/>
                <a:ea typeface="Verdana" pitchFamily="34" charset="0"/>
                <a:cs typeface="Times New Roman" pitchFamily="18" charset="0"/>
              </a:rPr>
              <a:t> receive engineer</a:t>
            </a:r>
            <a:r>
              <a:rPr lang="tr-TR" altLang="tr-TR" dirty="0" err="1">
                <a:latin typeface="Times New Roman" pitchFamily="18" charset="0"/>
                <a:ea typeface="Verdana" pitchFamily="34" charset="0"/>
                <a:cs typeface="Times New Roman" pitchFamily="18" charset="0"/>
              </a:rPr>
              <a:t>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degree</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dirty="0" err="1">
                <a:latin typeface="Times New Roman" pitchFamily="18" charset="0"/>
                <a:ea typeface="Verdana" pitchFamily="34" charset="0"/>
                <a:cs typeface="Times New Roman" pitchFamily="18" charset="0"/>
              </a:rPr>
              <a:t>Our</a:t>
            </a:r>
            <a:r>
              <a:rPr lang="en-US" dirty="0">
                <a:latin typeface="Times New Roman" pitchFamily="18" charset="0"/>
                <a:ea typeface="Verdana" pitchFamily="34" charset="0"/>
                <a:cs typeface="Times New Roman" pitchFamily="18" charset="0"/>
              </a:rPr>
              <a:t> engineers can be a member of affiliate</a:t>
            </a:r>
            <a:r>
              <a:rPr lang="tr-TR" dirty="0">
                <a:latin typeface="Times New Roman" pitchFamily="18" charset="0"/>
                <a:ea typeface="Verdana" pitchFamily="34" charset="0"/>
                <a:cs typeface="Times New Roman" pitchFamily="18" charset="0"/>
              </a:rPr>
              <a:t>d</a:t>
            </a:r>
            <a:r>
              <a:rPr lang="en-US" dirty="0">
                <a:latin typeface="Times New Roman" pitchFamily="18" charset="0"/>
                <a:ea typeface="Verdana" pitchFamily="34" charset="0"/>
                <a:cs typeface="Times New Roman" pitchFamily="18" charset="0"/>
              </a:rPr>
              <a:t> chambers of Union of Chambers of Turkish Engineers and Architects.</a:t>
            </a:r>
            <a:endParaRPr lang="tr-TR" dirty="0">
              <a:latin typeface="Times New Roman" pitchFamily="18" charset="0"/>
              <a:ea typeface="Verdana" pitchFamily="34" charset="0"/>
              <a:cs typeface="Times New Roman" pitchFamily="18" charset="0"/>
            </a:endParaRPr>
          </a:p>
        </p:txBody>
      </p:sp>
      <p:sp>
        <p:nvSpPr>
          <p:cNvPr id="2" name="Başlık 1"/>
          <p:cNvSpPr>
            <a:spLocks noGrp="1"/>
          </p:cNvSpPr>
          <p:nvPr>
            <p:ph type="title"/>
          </p:nvPr>
        </p:nvSpPr>
        <p:spPr/>
        <p:txBody>
          <a:bodyPr/>
          <a:lstStyle/>
          <a:p>
            <a:r>
              <a:rPr lang="tr-TR" dirty="0" err="1"/>
              <a:t>About</a:t>
            </a:r>
            <a:r>
              <a:rPr lang="tr-TR" dirty="0"/>
              <a:t> </a:t>
            </a:r>
            <a:r>
              <a:rPr lang="tr-TR" dirty="0" err="1"/>
              <a:t>the</a:t>
            </a:r>
            <a:r>
              <a:rPr lang="tr-TR" dirty="0"/>
              <a:t> </a:t>
            </a:r>
            <a:r>
              <a:rPr lang="tr-TR" dirty="0" err="1"/>
              <a:t>Technology</a:t>
            </a:r>
            <a:r>
              <a:rPr lang="tr-TR" dirty="0"/>
              <a:t> </a:t>
            </a:r>
            <a:r>
              <a:rPr lang="tr-TR" dirty="0" err="1"/>
              <a:t>Faculties</a:t>
            </a:r>
            <a:endParaRPr lang="tr-TR" dirty="0"/>
          </a:p>
        </p:txBody>
      </p:sp>
    </p:spTree>
    <p:extLst>
      <p:ext uri="{BB962C8B-B14F-4D97-AF65-F5344CB8AC3E}">
        <p14:creationId xmlns:p14="http://schemas.microsoft.com/office/powerpoint/2010/main" val="136980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713748336"/>
              </p:ext>
            </p:extLst>
          </p:nvPr>
        </p:nvGraphicFramePr>
        <p:xfrm>
          <a:off x="899592" y="1628800"/>
          <a:ext cx="7533536" cy="4367716"/>
        </p:xfrm>
        <a:graphic>
          <a:graphicData uri="http://schemas.openxmlformats.org/drawingml/2006/table">
            <a:tbl>
              <a:tblPr firstRow="1" bandRow="1">
                <a:tableStyleId>{3B4B98B0-60AC-42C2-AFA5-B58CD77FA1E5}</a:tableStyleId>
              </a:tblPr>
              <a:tblGrid>
                <a:gridCol w="1953803">
                  <a:extLst>
                    <a:ext uri="{9D8B030D-6E8A-4147-A177-3AD203B41FA5}">
                      <a16:colId xmlns:a16="http://schemas.microsoft.com/office/drawing/2014/main" val="20000"/>
                    </a:ext>
                  </a:extLst>
                </a:gridCol>
                <a:gridCol w="1859911">
                  <a:extLst>
                    <a:ext uri="{9D8B030D-6E8A-4147-A177-3AD203B41FA5}">
                      <a16:colId xmlns:a16="http://schemas.microsoft.com/office/drawing/2014/main" val="20001"/>
                    </a:ext>
                  </a:extLst>
                </a:gridCol>
                <a:gridCol w="1859911">
                  <a:extLst>
                    <a:ext uri="{9D8B030D-6E8A-4147-A177-3AD203B41FA5}">
                      <a16:colId xmlns:a16="http://schemas.microsoft.com/office/drawing/2014/main" val="20002"/>
                    </a:ext>
                  </a:extLst>
                </a:gridCol>
                <a:gridCol w="1859911">
                  <a:extLst>
                    <a:ext uri="{9D8B030D-6E8A-4147-A177-3AD203B41FA5}">
                      <a16:colId xmlns:a16="http://schemas.microsoft.com/office/drawing/2014/main" val="20003"/>
                    </a:ext>
                  </a:extLst>
                </a:gridCol>
              </a:tblGrid>
              <a:tr h="451849">
                <a:tc>
                  <a:txBody>
                    <a:bodyPr/>
                    <a:lstStyle/>
                    <a:p>
                      <a:r>
                        <a:rPr lang="tr-TR" b="1" dirty="0" err="1"/>
                        <a:t>Mechatronics</a:t>
                      </a:r>
                      <a:endParaRPr lang="tr-TR" b="1" dirty="0"/>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err="1"/>
                        <a:t>Energy</a:t>
                      </a:r>
                      <a:r>
                        <a:rPr lang="tr-TR" b="1" dirty="0"/>
                        <a:t> </a:t>
                      </a:r>
                      <a:r>
                        <a:rPr lang="tr-TR" b="1" dirty="0" err="1"/>
                        <a:t>System</a:t>
                      </a:r>
                      <a:r>
                        <a:rPr lang="tr-TR" b="1" baseline="0" dirty="0" err="1"/>
                        <a:t>s</a:t>
                      </a:r>
                      <a:endParaRPr lang="tr-TR" b="1" dirty="0"/>
                    </a:p>
                  </a:txBody>
                  <a:tcPr>
                    <a:solidFill>
                      <a:schemeClr val="accent1">
                        <a:lumMod val="40000"/>
                        <a:lumOff val="60000"/>
                      </a:schemeClr>
                    </a:solidFill>
                  </a:tcPr>
                </a:tc>
                <a:tc>
                  <a:txBody>
                    <a:bodyPr/>
                    <a:lstStyle/>
                    <a:p>
                      <a:r>
                        <a:rPr lang="tr-TR" b="1" dirty="0" err="1"/>
                        <a:t>Manfacturing</a:t>
                      </a:r>
                      <a:endParaRPr lang="tr-TR" b="1"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Industrial</a:t>
                      </a:r>
                      <a:r>
                        <a:rPr lang="tr-TR" dirty="0"/>
                        <a:t> </a:t>
                      </a:r>
                      <a:r>
                        <a:rPr lang="tr-TR" dirty="0" err="1"/>
                        <a:t>Design</a:t>
                      </a:r>
                      <a:endParaRPr lang="tr-TR" dirty="0"/>
                    </a:p>
                    <a:p>
                      <a:endParaRPr lang="tr-TR" b="1" dirty="0"/>
                    </a:p>
                  </a:txBody>
                  <a:tcPr>
                    <a:solidFill>
                      <a:schemeClr val="accent1">
                        <a:lumMod val="20000"/>
                        <a:lumOff val="80000"/>
                      </a:schemeClr>
                    </a:solidFill>
                  </a:tcPr>
                </a:tc>
                <a:extLst>
                  <a:ext uri="{0D108BD9-81ED-4DB2-BD59-A6C34878D82A}">
                    <a16:rowId xmlns:a16="http://schemas.microsoft.com/office/drawing/2014/main" val="10000"/>
                  </a:ext>
                </a:extLst>
              </a:tr>
              <a:tr h="451849">
                <a:tc>
                  <a:txBody>
                    <a:bodyPr/>
                    <a:lstStyle/>
                    <a:p>
                      <a:r>
                        <a:rPr lang="tr-TR" dirty="0" err="1"/>
                        <a:t>Robotics</a:t>
                      </a:r>
                      <a:endParaRPr lang="tr-TR" dirty="0"/>
                    </a:p>
                  </a:txBody>
                  <a:tcPr>
                    <a:solidFill>
                      <a:schemeClr val="accent1">
                        <a:lumMod val="60000"/>
                        <a:lumOff val="40000"/>
                      </a:schemeClr>
                    </a:solidFill>
                  </a:tcPr>
                </a:tc>
                <a:tc>
                  <a:txBody>
                    <a:bodyPr/>
                    <a:lstStyle/>
                    <a:p>
                      <a:r>
                        <a:rPr lang="tr-TR" dirty="0"/>
                        <a:t>PV </a:t>
                      </a:r>
                      <a:r>
                        <a:rPr lang="tr-TR" dirty="0" err="1"/>
                        <a:t>systems</a:t>
                      </a:r>
                      <a:endParaRPr lang="tr-TR" dirty="0"/>
                    </a:p>
                  </a:txBody>
                  <a:tcPr>
                    <a:solidFill>
                      <a:schemeClr val="accent1">
                        <a:lumMod val="40000"/>
                        <a:lumOff val="60000"/>
                      </a:schemeClr>
                    </a:solidFill>
                  </a:tcPr>
                </a:tc>
                <a:tc>
                  <a:txBody>
                    <a:bodyPr/>
                    <a:lstStyle/>
                    <a:p>
                      <a:r>
                        <a:rPr lang="tr-TR" dirty="0" err="1"/>
                        <a:t>Metallography</a:t>
                      </a: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3D</a:t>
                      </a:r>
                      <a:r>
                        <a:rPr lang="tr-TR" baseline="0" dirty="0"/>
                        <a:t> </a:t>
                      </a:r>
                      <a:r>
                        <a:rPr lang="tr-TR" baseline="0" dirty="0" err="1"/>
                        <a:t>Printers</a:t>
                      </a:r>
                      <a:endParaRPr lang="tr-TR" dirty="0"/>
                    </a:p>
                  </a:txBody>
                  <a:tcPr>
                    <a:solidFill>
                      <a:schemeClr val="accent1">
                        <a:lumMod val="20000"/>
                        <a:lumOff val="80000"/>
                      </a:schemeClr>
                    </a:solidFill>
                  </a:tcPr>
                </a:tc>
                <a:extLst>
                  <a:ext uri="{0D108BD9-81ED-4DB2-BD59-A6C34878D82A}">
                    <a16:rowId xmlns:a16="http://schemas.microsoft.com/office/drawing/2014/main" val="10001"/>
                  </a:ext>
                </a:extLst>
              </a:tr>
              <a:tr h="451849">
                <a:tc>
                  <a:txBody>
                    <a:bodyPr/>
                    <a:lstStyle/>
                    <a:p>
                      <a:r>
                        <a:rPr lang="tr-TR" dirty="0" err="1"/>
                        <a:t>Computer</a:t>
                      </a:r>
                      <a:endParaRPr lang="tr-TR" dirty="0"/>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Technical</a:t>
                      </a:r>
                      <a:r>
                        <a:rPr lang="tr-TR" dirty="0"/>
                        <a:t> </a:t>
                      </a:r>
                      <a:r>
                        <a:rPr lang="tr-TR" dirty="0" err="1"/>
                        <a:t>Drawing</a:t>
                      </a:r>
                      <a:endParaRPr lang="tr-TR" dirty="0"/>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Machining</a:t>
                      </a: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CAD-CAM</a:t>
                      </a:r>
                    </a:p>
                  </a:txBody>
                  <a:tcPr>
                    <a:solidFill>
                      <a:schemeClr val="accent1">
                        <a:lumMod val="20000"/>
                        <a:lumOff val="80000"/>
                      </a:schemeClr>
                    </a:solidFill>
                  </a:tcPr>
                </a:tc>
                <a:extLst>
                  <a:ext uri="{0D108BD9-81ED-4DB2-BD59-A6C34878D82A}">
                    <a16:rowId xmlns:a16="http://schemas.microsoft.com/office/drawing/2014/main" val="10002"/>
                  </a:ext>
                </a:extLst>
              </a:tr>
              <a:tr h="451849">
                <a:tc>
                  <a:txBody>
                    <a:bodyPr/>
                    <a:lstStyle/>
                    <a:p>
                      <a:r>
                        <a:rPr lang="tr-TR" dirty="0" err="1"/>
                        <a:t>Hydraulic</a:t>
                      </a:r>
                      <a:r>
                        <a:rPr lang="tr-TR" dirty="0"/>
                        <a:t> </a:t>
                      </a:r>
                      <a:r>
                        <a:rPr lang="tr-TR" dirty="0" err="1"/>
                        <a:t>and</a:t>
                      </a:r>
                      <a:r>
                        <a:rPr lang="tr-TR" dirty="0"/>
                        <a:t> </a:t>
                      </a:r>
                      <a:r>
                        <a:rPr lang="tr-TR" dirty="0" err="1"/>
                        <a:t>Pneumatic</a:t>
                      </a:r>
                      <a:endParaRPr lang="tr-TR" dirty="0"/>
                    </a:p>
                  </a:txBody>
                  <a:tcPr>
                    <a:solidFill>
                      <a:schemeClr val="accent1">
                        <a:lumMod val="60000"/>
                        <a:lumOff val="40000"/>
                      </a:schemeClr>
                    </a:solidFill>
                  </a:tcPr>
                </a:tc>
                <a:tc>
                  <a:txBody>
                    <a:bodyPr/>
                    <a:lstStyle/>
                    <a:p>
                      <a:r>
                        <a:rPr lang="tr-TR" dirty="0" err="1"/>
                        <a:t>Environmental</a:t>
                      </a:r>
                      <a:endParaRPr lang="tr-TR" dirty="0"/>
                    </a:p>
                  </a:txBody>
                  <a:tcPr>
                    <a:solidFill>
                      <a:schemeClr val="accent1">
                        <a:lumMod val="40000"/>
                        <a:lumOff val="60000"/>
                      </a:schemeClr>
                    </a:solidFill>
                  </a:tcPr>
                </a:tc>
                <a:tc>
                  <a:txBody>
                    <a:bodyPr/>
                    <a:lstStyle/>
                    <a:p>
                      <a:r>
                        <a:rPr lang="tr-TR" dirty="0" err="1"/>
                        <a:t>Welding</a:t>
                      </a: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Robotics</a:t>
                      </a:r>
                      <a:endParaRPr lang="tr-TR" dirty="0"/>
                    </a:p>
                    <a:p>
                      <a:endParaRPr lang="tr-TR" dirty="0"/>
                    </a:p>
                  </a:txBody>
                  <a:tcPr>
                    <a:solidFill>
                      <a:schemeClr val="accent1">
                        <a:lumMod val="20000"/>
                        <a:lumOff val="80000"/>
                      </a:schemeClr>
                    </a:solidFill>
                  </a:tcPr>
                </a:tc>
                <a:extLst>
                  <a:ext uri="{0D108BD9-81ED-4DB2-BD59-A6C34878D82A}">
                    <a16:rowId xmlns:a16="http://schemas.microsoft.com/office/drawing/2014/main" val="10003"/>
                  </a:ext>
                </a:extLst>
              </a:tr>
              <a:tr h="451849">
                <a:tc>
                  <a:txBody>
                    <a:bodyPr/>
                    <a:lstStyle/>
                    <a:p>
                      <a:r>
                        <a:rPr lang="tr-TR" dirty="0" err="1"/>
                        <a:t>Computer</a:t>
                      </a:r>
                      <a:r>
                        <a:rPr lang="tr-TR" dirty="0"/>
                        <a:t> hardware </a:t>
                      </a:r>
                    </a:p>
                  </a:txBody>
                  <a:tcPr>
                    <a:solidFill>
                      <a:schemeClr val="accent1">
                        <a:lumMod val="60000"/>
                        <a:lumOff val="40000"/>
                      </a:schemeClr>
                    </a:solidFill>
                  </a:tcPr>
                </a:tc>
                <a:tc>
                  <a:txBody>
                    <a:bodyPr/>
                    <a:lstStyle/>
                    <a:p>
                      <a:r>
                        <a:rPr lang="tr-TR" dirty="0" err="1"/>
                        <a:t>Heating</a:t>
                      </a:r>
                      <a:endParaRPr lang="tr-TR" dirty="0"/>
                    </a:p>
                  </a:txBody>
                  <a:tcPr>
                    <a:solidFill>
                      <a:schemeClr val="accent1">
                        <a:lumMod val="40000"/>
                        <a:lumOff val="60000"/>
                      </a:schemeClr>
                    </a:solidFill>
                  </a:tcPr>
                </a:tc>
                <a:tc>
                  <a:txBody>
                    <a:bodyPr/>
                    <a:lstStyle/>
                    <a:p>
                      <a:r>
                        <a:rPr lang="tr-TR" dirty="0" err="1"/>
                        <a:t>Casting</a:t>
                      </a: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Measurement</a:t>
                      </a:r>
                      <a:r>
                        <a:rPr lang="tr-TR" dirty="0"/>
                        <a:t> </a:t>
                      </a:r>
                      <a:r>
                        <a:rPr lang="tr-TR" dirty="0" err="1"/>
                        <a:t>and</a:t>
                      </a:r>
                      <a:r>
                        <a:rPr lang="tr-TR" dirty="0"/>
                        <a:t> Control</a:t>
                      </a:r>
                    </a:p>
                  </a:txBody>
                  <a:tcPr>
                    <a:solidFill>
                      <a:schemeClr val="accent1">
                        <a:lumMod val="20000"/>
                        <a:lumOff val="80000"/>
                      </a:schemeClr>
                    </a:solidFill>
                  </a:tcPr>
                </a:tc>
                <a:extLst>
                  <a:ext uri="{0D108BD9-81ED-4DB2-BD59-A6C34878D82A}">
                    <a16:rowId xmlns:a16="http://schemas.microsoft.com/office/drawing/2014/main" val="10004"/>
                  </a:ext>
                </a:extLst>
              </a:tr>
              <a:tr h="451849">
                <a:tc>
                  <a:txBody>
                    <a:bodyPr/>
                    <a:lstStyle/>
                    <a:p>
                      <a:r>
                        <a:rPr lang="tr-TR" dirty="0" err="1"/>
                        <a:t>Electronics</a:t>
                      </a:r>
                      <a:endParaRPr lang="tr-TR" dirty="0"/>
                    </a:p>
                  </a:txBody>
                  <a:tcPr>
                    <a:solidFill>
                      <a:schemeClr val="accent1">
                        <a:lumMod val="60000"/>
                        <a:lumOff val="40000"/>
                      </a:schemeClr>
                    </a:solidFill>
                  </a:tcPr>
                </a:tc>
                <a:tc>
                  <a:txBody>
                    <a:bodyPr/>
                    <a:lstStyle/>
                    <a:p>
                      <a:r>
                        <a:rPr lang="tr-TR" dirty="0" err="1"/>
                        <a:t>Fluid</a:t>
                      </a:r>
                      <a:r>
                        <a:rPr lang="tr-TR" dirty="0"/>
                        <a:t> </a:t>
                      </a:r>
                      <a:r>
                        <a:rPr lang="tr-TR" dirty="0" err="1"/>
                        <a:t>mechanics</a:t>
                      </a:r>
                      <a:endParaRPr lang="tr-TR" dirty="0"/>
                    </a:p>
                  </a:txBody>
                  <a:tcPr>
                    <a:solidFill>
                      <a:schemeClr val="accent1">
                        <a:lumMod val="40000"/>
                        <a:lumOff val="60000"/>
                      </a:schemeClr>
                    </a:solidFill>
                  </a:tcPr>
                </a:tc>
                <a:tc>
                  <a:txBody>
                    <a:bodyPr/>
                    <a:lstStyle/>
                    <a:p>
                      <a:r>
                        <a:rPr lang="tr-TR" dirty="0" err="1"/>
                        <a:t>Heat</a:t>
                      </a:r>
                      <a:r>
                        <a:rPr lang="tr-TR" dirty="0"/>
                        <a:t> </a:t>
                      </a:r>
                      <a:r>
                        <a:rPr lang="tr-TR" dirty="0" err="1"/>
                        <a:t>treatment</a:t>
                      </a: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a:txBody>
                  <a:tcPr>
                    <a:solidFill>
                      <a:schemeClr val="accent1">
                        <a:lumMod val="20000"/>
                        <a:lumOff val="80000"/>
                      </a:schemeClr>
                    </a:solidFill>
                  </a:tcPr>
                </a:tc>
                <a:extLst>
                  <a:ext uri="{0D108BD9-81ED-4DB2-BD59-A6C34878D82A}">
                    <a16:rowId xmlns:a16="http://schemas.microsoft.com/office/drawing/2014/main" val="10005"/>
                  </a:ext>
                </a:extLst>
              </a:tr>
              <a:tr h="451849">
                <a:tc>
                  <a:txBody>
                    <a:bodyPr/>
                    <a:lstStyle/>
                    <a:p>
                      <a:r>
                        <a:rPr lang="tr-TR" dirty="0"/>
                        <a:t>Basic </a:t>
                      </a:r>
                      <a:r>
                        <a:rPr lang="tr-TR" dirty="0" err="1"/>
                        <a:t>electric</a:t>
                      </a:r>
                      <a:endParaRPr lang="tr-TR" dirty="0"/>
                    </a:p>
                  </a:txBody>
                  <a:tcPr>
                    <a:solidFill>
                      <a:schemeClr val="accent1">
                        <a:lumMod val="60000"/>
                        <a:lumOff val="40000"/>
                      </a:schemeClr>
                    </a:solidFill>
                  </a:tcPr>
                </a:tc>
                <a:tc>
                  <a:txBody>
                    <a:bodyPr/>
                    <a:lstStyle/>
                    <a:p>
                      <a:r>
                        <a:rPr lang="tr-TR" dirty="0" err="1"/>
                        <a:t>Wind</a:t>
                      </a:r>
                      <a:r>
                        <a:rPr lang="tr-TR" dirty="0"/>
                        <a:t> </a:t>
                      </a:r>
                      <a:r>
                        <a:rPr lang="tr-TR" dirty="0" err="1"/>
                        <a:t>energy</a:t>
                      </a:r>
                      <a:endParaRPr lang="tr-TR" dirty="0"/>
                    </a:p>
                  </a:txBody>
                  <a:tcPr>
                    <a:solidFill>
                      <a:schemeClr val="accent1">
                        <a:lumMod val="40000"/>
                        <a:lumOff val="60000"/>
                      </a:schemeClr>
                    </a:solidFill>
                  </a:tcPr>
                </a:tc>
                <a:tc>
                  <a:txBody>
                    <a:bodyPr/>
                    <a:lstStyle/>
                    <a:p>
                      <a:r>
                        <a:rPr lang="tr-TR" dirty="0" err="1"/>
                        <a:t>Mechanical</a:t>
                      </a:r>
                      <a:r>
                        <a:rPr lang="tr-TR" dirty="0"/>
                        <a:t> Test</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a:txBody>
                  <a:tcPr>
                    <a:solidFill>
                      <a:schemeClr val="accent1">
                        <a:lumMod val="20000"/>
                        <a:lumOff val="80000"/>
                      </a:schemeClr>
                    </a:solidFill>
                  </a:tcPr>
                </a:tc>
                <a:extLst>
                  <a:ext uri="{0D108BD9-81ED-4DB2-BD59-A6C34878D82A}">
                    <a16:rowId xmlns:a16="http://schemas.microsoft.com/office/drawing/2014/main" val="10006"/>
                  </a:ext>
                </a:extLst>
              </a:tr>
              <a:tr h="451849">
                <a:tc>
                  <a:txBody>
                    <a:bodyPr/>
                    <a:lstStyle/>
                    <a:p>
                      <a:r>
                        <a:rPr lang="tr-TR" dirty="0"/>
                        <a:t>Automotive</a:t>
                      </a:r>
                    </a:p>
                  </a:txBody>
                  <a:tcPr>
                    <a:solidFill>
                      <a:schemeClr val="accent1">
                        <a:lumMod val="60000"/>
                        <a:lumOff val="40000"/>
                      </a:schemeClr>
                    </a:solidFill>
                  </a:tcPr>
                </a:tc>
                <a:tc>
                  <a:txBody>
                    <a:bodyPr/>
                    <a:lstStyle/>
                    <a:p>
                      <a:r>
                        <a:rPr lang="tr-TR" dirty="0" err="1"/>
                        <a:t>Fuel</a:t>
                      </a:r>
                      <a:r>
                        <a:rPr lang="tr-TR" dirty="0"/>
                        <a:t> test </a:t>
                      </a: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4" name="Başlık 3"/>
          <p:cNvSpPr>
            <a:spLocks noGrp="1"/>
          </p:cNvSpPr>
          <p:nvPr>
            <p:ph type="title"/>
          </p:nvPr>
        </p:nvSpPr>
        <p:spPr>
          <a:xfrm>
            <a:off x="467544" y="476672"/>
            <a:ext cx="8229600" cy="898360"/>
          </a:xfrm>
        </p:spPr>
        <p:txBody>
          <a:bodyPr/>
          <a:lstStyle/>
          <a:p>
            <a:r>
              <a:rPr lang="tr-TR" b="1" dirty="0" err="1">
                <a:solidFill>
                  <a:schemeClr val="tx1"/>
                </a:solidFill>
              </a:rPr>
              <a:t>Laboratories</a:t>
            </a:r>
            <a:endParaRPr lang="tr-TR" b="1" dirty="0">
              <a:solidFill>
                <a:schemeClr val="tx1"/>
              </a:solidFill>
            </a:endParaRPr>
          </a:p>
        </p:txBody>
      </p:sp>
    </p:spTree>
    <p:extLst>
      <p:ext uri="{BB962C8B-B14F-4D97-AF65-F5344CB8AC3E}">
        <p14:creationId xmlns:p14="http://schemas.microsoft.com/office/powerpoint/2010/main" val="196098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CD0D95-C400-4EF7-9D1C-BA7ACA16C736}"/>
              </a:ext>
            </a:extLst>
          </p:cNvPr>
          <p:cNvSpPr>
            <a:spLocks noGrp="1"/>
          </p:cNvSpPr>
          <p:nvPr>
            <p:ph type="title"/>
          </p:nvPr>
        </p:nvSpPr>
        <p:spPr>
          <a:xfrm>
            <a:off x="457200" y="-127984"/>
            <a:ext cx="8229600" cy="1252728"/>
          </a:xfrm>
        </p:spPr>
        <p:txBody>
          <a:bodyPr>
            <a:normAutofit/>
          </a:bodyPr>
          <a:lstStyle/>
          <a:p>
            <a:r>
              <a:rPr lang="tr-TR" sz="3600" dirty="0" err="1"/>
              <a:t>Industrial</a:t>
            </a:r>
            <a:r>
              <a:rPr lang="tr-TR" sz="3600" dirty="0"/>
              <a:t> </a:t>
            </a:r>
            <a:r>
              <a:rPr lang="tr-TR" sz="3600" dirty="0" err="1"/>
              <a:t>Design</a:t>
            </a:r>
            <a:r>
              <a:rPr lang="tr-TR" sz="3600" dirty="0"/>
              <a:t> </a:t>
            </a:r>
            <a:r>
              <a:rPr lang="tr-TR" sz="3600" dirty="0" err="1"/>
              <a:t>Engineering</a:t>
            </a:r>
            <a:r>
              <a:rPr lang="tr-TR" sz="3600" dirty="0"/>
              <a:t> </a:t>
            </a:r>
            <a:r>
              <a:rPr lang="tr-TR" sz="3600" dirty="0" err="1"/>
              <a:t>Laboratory</a:t>
            </a:r>
            <a:endParaRPr lang="tr-TR" sz="3600" dirty="0"/>
          </a:p>
        </p:txBody>
      </p:sp>
      <p:pic>
        <p:nvPicPr>
          <p:cNvPr id="5" name="İçerik Yer Tutucusu 4">
            <a:extLst>
              <a:ext uri="{FF2B5EF4-FFF2-40B4-BE49-F238E27FC236}">
                <a16:creationId xmlns:a16="http://schemas.microsoft.com/office/drawing/2014/main" id="{D79AE4B4-9640-4A98-97E7-11D19A285C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764704"/>
            <a:ext cx="5944697" cy="5948415"/>
          </a:xfrm>
        </p:spPr>
      </p:pic>
    </p:spTree>
    <p:extLst>
      <p:ext uri="{BB962C8B-B14F-4D97-AF65-F5344CB8AC3E}">
        <p14:creationId xmlns:p14="http://schemas.microsoft.com/office/powerpoint/2010/main" val="6054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7643" y="9236"/>
            <a:ext cx="8228677" cy="794328"/>
          </a:xfrm>
        </p:spPr>
        <p:txBody>
          <a:bodyPr>
            <a:normAutofit/>
          </a:bodyPr>
          <a:lstStyle/>
          <a:p>
            <a:pPr algn="ctr"/>
            <a:r>
              <a:rPr lang="tr-TR" sz="3600" dirty="0" err="1"/>
              <a:t>Mechatronic</a:t>
            </a:r>
            <a:r>
              <a:rPr lang="tr-TR" sz="3600" dirty="0"/>
              <a:t> </a:t>
            </a:r>
            <a:r>
              <a:rPr lang="tr-TR" sz="3600" dirty="0" err="1"/>
              <a:t>Engineering</a:t>
            </a:r>
            <a:r>
              <a:rPr lang="tr-TR" sz="3600" dirty="0"/>
              <a:t> </a:t>
            </a:r>
            <a:r>
              <a:rPr lang="tr-TR" sz="3600" dirty="0" err="1"/>
              <a:t>Laboratory</a:t>
            </a:r>
            <a:endParaRPr lang="tr-TR" sz="3600" dirty="0"/>
          </a:p>
        </p:txBody>
      </p:sp>
      <p:pic>
        <p:nvPicPr>
          <p:cNvPr id="5" name="İçerik Yer Tutucusu 4">
            <a:extLst>
              <a:ext uri="{FF2B5EF4-FFF2-40B4-BE49-F238E27FC236}">
                <a16:creationId xmlns:a16="http://schemas.microsoft.com/office/drawing/2014/main" id="{43BF3254-D8BD-4B7F-A3BC-95A49038D7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4424" y="709474"/>
            <a:ext cx="6041737" cy="6045516"/>
          </a:xfrm>
        </p:spPr>
      </p:pic>
    </p:spTree>
    <p:extLst>
      <p:ext uri="{BB962C8B-B14F-4D97-AF65-F5344CB8AC3E}">
        <p14:creationId xmlns:p14="http://schemas.microsoft.com/office/powerpoint/2010/main" val="81917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88781"/>
            <a:ext cx="9144000" cy="979979"/>
          </a:xfrm>
        </p:spPr>
        <p:txBody>
          <a:bodyPr>
            <a:normAutofit fontScale="90000"/>
          </a:bodyPr>
          <a:lstStyle/>
          <a:p>
            <a:r>
              <a:rPr lang="tr-TR" dirty="0" err="1"/>
              <a:t>Energy</a:t>
            </a:r>
            <a:r>
              <a:rPr lang="tr-TR" dirty="0"/>
              <a:t> </a:t>
            </a:r>
            <a:r>
              <a:rPr lang="tr-TR" dirty="0" err="1"/>
              <a:t>Systems</a:t>
            </a:r>
            <a:r>
              <a:rPr lang="tr-TR" dirty="0"/>
              <a:t> </a:t>
            </a:r>
            <a:r>
              <a:rPr lang="tr-TR" dirty="0" err="1"/>
              <a:t>Engineering</a:t>
            </a:r>
            <a:r>
              <a:rPr lang="tr-TR" dirty="0"/>
              <a:t> </a:t>
            </a:r>
            <a:r>
              <a:rPr lang="tr-TR" dirty="0" err="1"/>
              <a:t>Laboratory</a:t>
            </a:r>
            <a:r>
              <a:rPr lang="tr-TR" dirty="0"/>
              <a:t> </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4175378440"/>
              </p:ext>
            </p:extLst>
          </p:nvPr>
        </p:nvGraphicFramePr>
        <p:xfrm>
          <a:off x="899592" y="1124744"/>
          <a:ext cx="7135871"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02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30909"/>
            <a:ext cx="9144000" cy="720436"/>
          </a:xfrm>
        </p:spPr>
        <p:txBody>
          <a:bodyPr>
            <a:normAutofit fontScale="90000"/>
          </a:bodyPr>
          <a:lstStyle/>
          <a:p>
            <a:r>
              <a:rPr lang="tr-TR" dirty="0" err="1"/>
              <a:t>Manufacturing</a:t>
            </a:r>
            <a:r>
              <a:rPr lang="tr-TR" dirty="0"/>
              <a:t> </a:t>
            </a:r>
            <a:r>
              <a:rPr lang="tr-TR" dirty="0" err="1"/>
              <a:t>Engineering</a:t>
            </a:r>
            <a:r>
              <a:rPr lang="tr-TR" dirty="0"/>
              <a:t> </a:t>
            </a:r>
            <a:r>
              <a:rPr lang="tr-TR" dirty="0" err="1"/>
              <a:t>Laboratory</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782208856"/>
              </p:ext>
            </p:extLst>
          </p:nvPr>
        </p:nvGraphicFramePr>
        <p:xfrm>
          <a:off x="827584" y="949631"/>
          <a:ext cx="7320701" cy="5791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064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9143999" cy="1325562"/>
          </a:xfrm>
        </p:spPr>
        <p:txBody>
          <a:bodyPr>
            <a:normAutofit fontScale="90000"/>
          </a:bodyPr>
          <a:lstStyle/>
          <a:p>
            <a:r>
              <a:rPr lang="tr-TR" dirty="0" err="1"/>
              <a:t>Manufacturing</a:t>
            </a:r>
            <a:r>
              <a:rPr lang="tr-TR" dirty="0"/>
              <a:t> </a:t>
            </a:r>
            <a:r>
              <a:rPr lang="tr-TR" dirty="0" err="1"/>
              <a:t>Engineering</a:t>
            </a:r>
            <a:r>
              <a:rPr lang="tr-TR" dirty="0"/>
              <a:t> </a:t>
            </a:r>
            <a:r>
              <a:rPr lang="tr-TR" dirty="0" err="1"/>
              <a:t>Laboratory</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715284691"/>
              </p:ext>
            </p:extLst>
          </p:nvPr>
        </p:nvGraphicFramePr>
        <p:xfrm>
          <a:off x="755576" y="1052736"/>
          <a:ext cx="7461411" cy="558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493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69D0B7D-2078-4B12-9FBF-B0D9ADFA74E9}"/>
              </a:ext>
            </a:extLst>
          </p:cNvPr>
          <p:cNvSpPr>
            <a:spLocks noGrp="1"/>
          </p:cNvSpPr>
          <p:nvPr>
            <p:ph type="title"/>
          </p:nvPr>
        </p:nvSpPr>
        <p:spPr>
          <a:xfrm>
            <a:off x="633845" y="194856"/>
            <a:ext cx="7886700" cy="497840"/>
          </a:xfrm>
        </p:spPr>
        <p:txBody>
          <a:bodyPr>
            <a:normAutofit fontScale="90000"/>
          </a:bodyPr>
          <a:lstStyle/>
          <a:p>
            <a:r>
              <a:rPr lang="tr-TR" dirty="0" err="1"/>
              <a:t>Mechanic</a:t>
            </a:r>
            <a:r>
              <a:rPr lang="tr-TR" dirty="0"/>
              <a:t> Test </a:t>
            </a:r>
            <a:r>
              <a:rPr lang="tr-TR" dirty="0" err="1"/>
              <a:t>Laboratory</a:t>
            </a:r>
            <a:endParaRPr lang="tr-TR" dirty="0"/>
          </a:p>
        </p:txBody>
      </p:sp>
      <p:pic>
        <p:nvPicPr>
          <p:cNvPr id="5" name="İçerik Yer Tutucusu 4">
            <a:extLst>
              <a:ext uri="{FF2B5EF4-FFF2-40B4-BE49-F238E27FC236}">
                <a16:creationId xmlns:a16="http://schemas.microsoft.com/office/drawing/2014/main" id="{A6E01D7F-23B1-4F42-BB07-C2E757FEBE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764704"/>
            <a:ext cx="7272808" cy="5876191"/>
          </a:xfrm>
        </p:spPr>
      </p:pic>
    </p:spTree>
    <p:extLst>
      <p:ext uri="{BB962C8B-B14F-4D97-AF65-F5344CB8AC3E}">
        <p14:creationId xmlns:p14="http://schemas.microsoft.com/office/powerpoint/2010/main" val="1815754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5D9873-1F6D-495E-A7D7-DA0825BC78CD}"/>
              </a:ext>
            </a:extLst>
          </p:cNvPr>
          <p:cNvSpPr>
            <a:spLocks noGrp="1"/>
          </p:cNvSpPr>
          <p:nvPr>
            <p:ph type="title"/>
          </p:nvPr>
        </p:nvSpPr>
        <p:spPr>
          <a:xfrm>
            <a:off x="633845" y="365760"/>
            <a:ext cx="7886700" cy="436880"/>
          </a:xfrm>
        </p:spPr>
        <p:txBody>
          <a:bodyPr>
            <a:normAutofit fontScale="90000"/>
          </a:bodyPr>
          <a:lstStyle/>
          <a:p>
            <a:r>
              <a:rPr lang="tr-TR" dirty="0" err="1"/>
              <a:t>Metallography</a:t>
            </a:r>
            <a:r>
              <a:rPr lang="tr-TR" dirty="0"/>
              <a:t> </a:t>
            </a:r>
            <a:r>
              <a:rPr lang="tr-TR" dirty="0" err="1"/>
              <a:t>Laboratory</a:t>
            </a:r>
            <a:endParaRPr lang="tr-TR" dirty="0"/>
          </a:p>
        </p:txBody>
      </p:sp>
      <p:pic>
        <p:nvPicPr>
          <p:cNvPr id="5" name="İçerik Yer Tutucusu 4">
            <a:extLst>
              <a:ext uri="{FF2B5EF4-FFF2-40B4-BE49-F238E27FC236}">
                <a16:creationId xmlns:a16="http://schemas.microsoft.com/office/drawing/2014/main" id="{0AC7F3C5-B3C8-49E2-B63E-FB86391AAA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908250"/>
            <a:ext cx="7080387" cy="5921192"/>
          </a:xfrm>
        </p:spPr>
      </p:pic>
    </p:spTree>
    <p:extLst>
      <p:ext uri="{BB962C8B-B14F-4D97-AF65-F5344CB8AC3E}">
        <p14:creationId xmlns:p14="http://schemas.microsoft.com/office/powerpoint/2010/main" val="115972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685331" y="2367432"/>
            <a:ext cx="7763814" cy="3677448"/>
          </a:xfrm>
        </p:spPr>
        <p:txBody>
          <a:bodyPr>
            <a:normAutofit/>
          </a:bodyPr>
          <a:lstStyle/>
          <a:p>
            <a:r>
              <a:rPr lang="tr-TR" sz="5400" b="1" dirty="0">
                <a:solidFill>
                  <a:srgbClr val="0070C0"/>
                </a:solidFill>
              </a:rPr>
              <a:t>7+1 </a:t>
            </a:r>
            <a:r>
              <a:rPr lang="tr-TR" sz="5400" b="1" dirty="0" err="1">
                <a:solidFill>
                  <a:srgbClr val="0070C0"/>
                </a:solidFill>
              </a:rPr>
              <a:t>Workplace</a:t>
            </a:r>
            <a:r>
              <a:rPr lang="tr-TR" sz="5400" b="1" dirty="0">
                <a:solidFill>
                  <a:srgbClr val="0070C0"/>
                </a:solidFill>
              </a:rPr>
              <a:t> </a:t>
            </a:r>
            <a:r>
              <a:rPr lang="tr-TR" sz="5400" b="1" dirty="0" err="1">
                <a:solidFill>
                  <a:srgbClr val="0070C0"/>
                </a:solidFill>
              </a:rPr>
              <a:t>Education</a:t>
            </a:r>
            <a:r>
              <a:rPr lang="tr-TR" sz="5400" b="1" dirty="0">
                <a:solidFill>
                  <a:srgbClr val="0070C0"/>
                </a:solidFill>
              </a:rPr>
              <a:t> </a:t>
            </a:r>
            <a:r>
              <a:rPr lang="tr-TR" sz="5400" b="1" dirty="0" err="1">
                <a:solidFill>
                  <a:srgbClr val="0070C0"/>
                </a:solidFill>
              </a:rPr>
              <a:t>System</a:t>
            </a:r>
            <a:endParaRPr lang="tr-TR" sz="5400" b="1" dirty="0">
              <a:solidFill>
                <a:srgbClr val="0070C0"/>
              </a:solidFill>
            </a:endParaRPr>
          </a:p>
        </p:txBody>
      </p:sp>
    </p:spTree>
    <p:extLst>
      <p:ext uri="{BB962C8B-B14F-4D97-AF65-F5344CB8AC3E}">
        <p14:creationId xmlns:p14="http://schemas.microsoft.com/office/powerpoint/2010/main" val="749367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5588" y="633743"/>
            <a:ext cx="1897700" cy="2836237"/>
          </a:xfrm>
          <a:prstGeom prst="rect">
            <a:avLst/>
          </a:prstGeom>
        </p:spPr>
      </p:pic>
      <p:sp>
        <p:nvSpPr>
          <p:cNvPr id="4" name="Metin kutusu 3"/>
          <p:cNvSpPr txBox="1"/>
          <p:nvPr/>
        </p:nvSpPr>
        <p:spPr>
          <a:xfrm>
            <a:off x="270257" y="692696"/>
            <a:ext cx="8413565" cy="5586145"/>
          </a:xfrm>
          <a:prstGeom prst="rect">
            <a:avLst/>
          </a:prstGeom>
          <a:noFill/>
        </p:spPr>
        <p:txBody>
          <a:bodyPr wrap="square" rtlCol="0">
            <a:spAutoFit/>
          </a:bodyPr>
          <a:lstStyle/>
          <a:p>
            <a:pPr algn="ctr"/>
            <a:r>
              <a:rPr lang="tr-TR" sz="2400" b="1" dirty="0">
                <a:solidFill>
                  <a:srgbClr val="0070C0"/>
                </a:solidFill>
              </a:rPr>
              <a:t>7+1 </a:t>
            </a:r>
            <a:r>
              <a:rPr lang="tr-TR" sz="2400" b="1" dirty="0" err="1">
                <a:solidFill>
                  <a:srgbClr val="0070C0"/>
                </a:solidFill>
              </a:rPr>
              <a:t>Workplace</a:t>
            </a:r>
            <a:r>
              <a:rPr lang="tr-TR" sz="2400" b="1" dirty="0">
                <a:solidFill>
                  <a:srgbClr val="0070C0"/>
                </a:solidFill>
              </a:rPr>
              <a:t> </a:t>
            </a:r>
            <a:r>
              <a:rPr lang="tr-TR" sz="2400" b="1" dirty="0" err="1">
                <a:solidFill>
                  <a:srgbClr val="0070C0"/>
                </a:solidFill>
              </a:rPr>
              <a:t>Education</a:t>
            </a:r>
            <a:r>
              <a:rPr lang="tr-TR" sz="2400" b="1" dirty="0">
                <a:solidFill>
                  <a:srgbClr val="0070C0"/>
                </a:solidFill>
              </a:rPr>
              <a:t> </a:t>
            </a:r>
          </a:p>
          <a:p>
            <a:pPr algn="just"/>
            <a:r>
              <a:rPr lang="tr-TR" b="1" dirty="0"/>
              <a:t>	</a:t>
            </a:r>
          </a:p>
          <a:p>
            <a:pPr marL="342900" indent="-342900" algn="just">
              <a:buClr>
                <a:srgbClr val="0070C0"/>
              </a:buClr>
              <a:buFont typeface="Wingdings" panose="05000000000000000000" pitchFamily="2" charset="2"/>
              <a:buChar char="§"/>
            </a:pPr>
            <a:r>
              <a:rPr lang="en-US" sz="2000" b="1" dirty="0"/>
              <a:t>Technology Faculty adapted 7+1 workplace education system and  all departments prepared education curriculum</a:t>
            </a:r>
            <a:r>
              <a:rPr lang="tr-TR" sz="2000" b="1" dirty="0"/>
              <a:t>.</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en-US" sz="2000" b="1" dirty="0"/>
              <a:t>The aim is to educate technology faculty students as an engineer who knows application and to come to an active and privileged position in the market</a:t>
            </a:r>
            <a:r>
              <a:rPr lang="tr-TR" sz="2000" b="1" dirty="0"/>
              <a:t>. </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a:t>O</a:t>
            </a:r>
            <a:r>
              <a:rPr lang="en-US" sz="2000" b="1" dirty="0" err="1"/>
              <a:t>ur</a:t>
            </a:r>
            <a:r>
              <a:rPr lang="en-US" sz="2000" b="1" dirty="0"/>
              <a:t> students will complete 7 semesters of theoretical education as well as one semester of workplace education</a:t>
            </a:r>
            <a:r>
              <a:rPr lang="tr-TR" sz="2000" b="1" dirty="0"/>
              <a:t>.</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a:t>S</a:t>
            </a:r>
            <a:r>
              <a:rPr lang="en-US" sz="2000" b="1" dirty="0" err="1"/>
              <a:t>tudents</a:t>
            </a:r>
            <a:r>
              <a:rPr lang="en-US" sz="2000" b="1" dirty="0"/>
              <a:t> will be equipped with useful knowledge and technology with workplace training</a:t>
            </a:r>
            <a:r>
              <a:rPr lang="tr-TR" sz="2000" b="1" dirty="0"/>
              <a:t> </a:t>
            </a:r>
            <a:r>
              <a:rPr lang="tr-TR" sz="2000" b="1" dirty="0" err="1"/>
              <a:t>during</a:t>
            </a:r>
            <a:r>
              <a:rPr lang="tr-TR" sz="2000" b="1" dirty="0"/>
              <a:t> 1 </a:t>
            </a:r>
            <a:r>
              <a:rPr lang="tr-TR" sz="2000" b="1" dirty="0" err="1"/>
              <a:t>semester</a:t>
            </a:r>
            <a:r>
              <a:rPr lang="tr-TR" sz="2000" b="1" dirty="0"/>
              <a:t> </a:t>
            </a:r>
            <a:r>
              <a:rPr lang="tr-TR" sz="2000" b="1" dirty="0" err="1"/>
              <a:t>workplace</a:t>
            </a:r>
            <a:r>
              <a:rPr lang="tr-TR" sz="2000" b="1" dirty="0"/>
              <a:t> </a:t>
            </a:r>
            <a:r>
              <a:rPr lang="tr-TR" sz="2000" b="1" dirty="0" err="1"/>
              <a:t>education</a:t>
            </a:r>
            <a:r>
              <a:rPr lang="tr-TR" sz="2000" b="1" dirty="0"/>
              <a:t>.</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err="1"/>
              <a:t>They</a:t>
            </a:r>
            <a:r>
              <a:rPr lang="tr-TR" sz="2000" b="1" dirty="0"/>
              <a:t> </a:t>
            </a:r>
            <a:r>
              <a:rPr lang="tr-TR" sz="2000" b="1" dirty="0" err="1"/>
              <a:t>will</a:t>
            </a:r>
            <a:r>
              <a:rPr lang="tr-TR" sz="2000" b="1" dirty="0"/>
              <a:t> </a:t>
            </a:r>
            <a:r>
              <a:rPr lang="tr-TR" sz="2000" b="1" dirty="0" err="1"/>
              <a:t>have</a:t>
            </a:r>
            <a:r>
              <a:rPr lang="tr-TR" sz="2000" b="1" dirty="0"/>
              <a:t> </a:t>
            </a:r>
            <a:r>
              <a:rPr lang="tr-TR" sz="2000" b="1" dirty="0" err="1"/>
              <a:t>opportunity</a:t>
            </a:r>
            <a:r>
              <a:rPr lang="tr-TR" sz="2000" b="1" dirty="0"/>
              <a:t> </a:t>
            </a:r>
            <a:r>
              <a:rPr lang="tr-TR" sz="2000" b="1" dirty="0" err="1"/>
              <a:t>to</a:t>
            </a:r>
            <a:r>
              <a:rPr lang="tr-TR" sz="2000" b="1" dirty="0"/>
              <a:t> </a:t>
            </a:r>
            <a:r>
              <a:rPr lang="tr-TR" sz="2000" b="1" dirty="0" err="1"/>
              <a:t>unify</a:t>
            </a:r>
            <a:r>
              <a:rPr lang="tr-TR" sz="2000" b="1" dirty="0"/>
              <a:t> </a:t>
            </a:r>
            <a:r>
              <a:rPr lang="tr-TR" sz="2000" b="1" dirty="0" err="1"/>
              <a:t>their</a:t>
            </a:r>
            <a:r>
              <a:rPr lang="tr-TR" sz="2000" b="1" dirty="0"/>
              <a:t> </a:t>
            </a:r>
            <a:r>
              <a:rPr lang="tr-TR" sz="2000" b="1" dirty="0" err="1"/>
              <a:t>theoretical</a:t>
            </a:r>
            <a:r>
              <a:rPr lang="tr-TR" sz="2000" b="1" dirty="0"/>
              <a:t> </a:t>
            </a:r>
            <a:r>
              <a:rPr lang="tr-TR" sz="2000" b="1" dirty="0" err="1"/>
              <a:t>knowledge</a:t>
            </a:r>
            <a:r>
              <a:rPr lang="tr-TR" sz="2000" b="1" dirty="0"/>
              <a:t> </a:t>
            </a:r>
            <a:r>
              <a:rPr lang="tr-TR" sz="2000" b="1" dirty="0" err="1"/>
              <a:t>and</a:t>
            </a:r>
            <a:r>
              <a:rPr lang="tr-TR" sz="2000" b="1" dirty="0"/>
              <a:t> </a:t>
            </a:r>
            <a:r>
              <a:rPr lang="tr-TR" sz="2000" b="1" dirty="0" err="1"/>
              <a:t>industrial</a:t>
            </a:r>
            <a:r>
              <a:rPr lang="tr-TR" sz="2000" b="1" dirty="0"/>
              <a:t> </a:t>
            </a:r>
            <a:r>
              <a:rPr lang="tr-TR" sz="2000" b="1" dirty="0" err="1"/>
              <a:t>practice</a:t>
            </a:r>
            <a:r>
              <a:rPr lang="tr-TR" sz="2000" b="1" dirty="0"/>
              <a:t>.</a:t>
            </a:r>
          </a:p>
          <a:p>
            <a:pPr algn="just"/>
            <a:endParaRPr lang="tr-TR" sz="1500" b="1" dirty="0"/>
          </a:p>
        </p:txBody>
      </p:sp>
    </p:spTree>
    <p:extLst>
      <p:ext uri="{BB962C8B-B14F-4D97-AF65-F5344CB8AC3E}">
        <p14:creationId xmlns:p14="http://schemas.microsoft.com/office/powerpoint/2010/main" val="3816379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chemeClr val="tx1"/>
                </a:solidFill>
              </a:rPr>
              <a:t>Vision</a:t>
            </a:r>
            <a:endParaRPr lang="tr-TR" dirty="0">
              <a:solidFill>
                <a:schemeClr val="tx1"/>
              </a:solidFill>
            </a:endParaRPr>
          </a:p>
        </p:txBody>
      </p:sp>
      <p:sp>
        <p:nvSpPr>
          <p:cNvPr id="3" name="İçerik Yer Tutucusu 2"/>
          <p:cNvSpPr>
            <a:spLocks noGrp="1"/>
          </p:cNvSpPr>
          <p:nvPr>
            <p:ph idx="1"/>
          </p:nvPr>
        </p:nvSpPr>
        <p:spPr>
          <a:xfrm>
            <a:off x="251520" y="1484784"/>
            <a:ext cx="8640959" cy="4896544"/>
          </a:xfrm>
        </p:spPr>
        <p:txBody>
          <a:bodyPr>
            <a:normAutofit/>
          </a:bodyPr>
          <a:lstStyle/>
          <a:p>
            <a:r>
              <a:rPr lang="en-US" dirty="0"/>
              <a:t>Our vision is to educate </a:t>
            </a:r>
            <a:r>
              <a:rPr lang="tr-TR" dirty="0" err="1"/>
              <a:t>and</a:t>
            </a:r>
            <a:r>
              <a:rPr lang="en-US" dirty="0"/>
              <a:t> graduate </a:t>
            </a:r>
            <a:r>
              <a:rPr lang="tr-TR" dirty="0" err="1"/>
              <a:t>engineers</a:t>
            </a:r>
            <a:r>
              <a:rPr lang="tr-TR" dirty="0"/>
              <a:t> </a:t>
            </a:r>
            <a:r>
              <a:rPr lang="tr-TR" dirty="0" err="1"/>
              <a:t>with</a:t>
            </a:r>
            <a:r>
              <a:rPr lang="tr-TR" dirty="0"/>
              <a:t> </a:t>
            </a:r>
            <a:r>
              <a:rPr lang="tr-TR" dirty="0" err="1"/>
              <a:t>the</a:t>
            </a:r>
            <a:r>
              <a:rPr lang="tr-TR" dirty="0"/>
              <a:t> </a:t>
            </a:r>
            <a:r>
              <a:rPr lang="tr-TR" dirty="0" err="1"/>
              <a:t>following</a:t>
            </a:r>
            <a:r>
              <a:rPr lang="tr-TR" dirty="0"/>
              <a:t> </a:t>
            </a:r>
            <a:r>
              <a:rPr lang="tr-TR" dirty="0" err="1"/>
              <a:t>abilities</a:t>
            </a:r>
            <a:r>
              <a:rPr lang="tr-TR" dirty="0"/>
              <a:t> </a:t>
            </a:r>
            <a:r>
              <a:rPr lang="tr-TR" dirty="0" err="1"/>
              <a:t>and</a:t>
            </a:r>
            <a:r>
              <a:rPr lang="tr-TR" dirty="0"/>
              <a:t> </a:t>
            </a:r>
            <a:r>
              <a:rPr lang="tr-TR" dirty="0" err="1"/>
              <a:t>skills</a:t>
            </a:r>
            <a:r>
              <a:rPr lang="tr-TR" dirty="0"/>
              <a:t>;</a:t>
            </a:r>
          </a:p>
          <a:p>
            <a:r>
              <a:rPr lang="en-US" dirty="0"/>
              <a:t>sector’s needs, </a:t>
            </a:r>
            <a:endParaRPr lang="tr-TR" dirty="0"/>
          </a:p>
          <a:p>
            <a:r>
              <a:rPr lang="en-US" dirty="0"/>
              <a:t>sensitive about the country issues, </a:t>
            </a:r>
            <a:endParaRPr lang="tr-TR" dirty="0"/>
          </a:p>
          <a:p>
            <a:r>
              <a:rPr lang="en-US" dirty="0"/>
              <a:t>answer the needs of society with </a:t>
            </a:r>
            <a:r>
              <a:rPr lang="tr-TR" dirty="0" err="1"/>
              <a:t>their</a:t>
            </a:r>
            <a:r>
              <a:rPr lang="tr-TR" dirty="0"/>
              <a:t> </a:t>
            </a:r>
            <a:r>
              <a:rPr lang="en-US" dirty="0"/>
              <a:t>talent</a:t>
            </a:r>
            <a:r>
              <a:rPr lang="tr-TR" dirty="0"/>
              <a:t>s</a:t>
            </a:r>
            <a:r>
              <a:rPr lang="en-US" dirty="0"/>
              <a:t>,  </a:t>
            </a:r>
            <a:endParaRPr lang="tr-TR" dirty="0"/>
          </a:p>
          <a:p>
            <a:r>
              <a:rPr lang="en-US" dirty="0"/>
              <a:t>implement what they learned</a:t>
            </a:r>
            <a:r>
              <a:rPr lang="tr-TR" dirty="0"/>
              <a:t>,</a:t>
            </a:r>
          </a:p>
          <a:p>
            <a:r>
              <a:rPr lang="tr-TR" dirty="0" err="1"/>
              <a:t>take</a:t>
            </a:r>
            <a:r>
              <a:rPr lang="tr-TR" dirty="0"/>
              <a:t> </a:t>
            </a:r>
            <a:r>
              <a:rPr lang="en-US" dirty="0" err="1"/>
              <a:t>responsib</a:t>
            </a:r>
            <a:r>
              <a:rPr lang="tr-TR" dirty="0" err="1"/>
              <a:t>ility</a:t>
            </a:r>
            <a:r>
              <a:rPr lang="tr-TR" dirty="0"/>
              <a:t>,</a:t>
            </a:r>
          </a:p>
          <a:p>
            <a:r>
              <a:rPr lang="tr-TR" dirty="0"/>
              <a:t>c</a:t>
            </a:r>
            <a:r>
              <a:rPr lang="en-US" dirty="0" err="1"/>
              <a:t>ompet</a:t>
            </a:r>
            <a:r>
              <a:rPr lang="tr-TR" dirty="0" err="1"/>
              <a:t>itive</a:t>
            </a:r>
            <a:r>
              <a:rPr lang="tr-TR" dirty="0"/>
              <a:t> </a:t>
            </a:r>
            <a:r>
              <a:rPr lang="tr-TR" dirty="0" err="1"/>
              <a:t>and</a:t>
            </a:r>
            <a:r>
              <a:rPr lang="tr-TR" dirty="0"/>
              <a:t> </a:t>
            </a:r>
            <a:r>
              <a:rPr lang="tr-TR" dirty="0" err="1"/>
              <a:t>innovative</a:t>
            </a:r>
            <a:r>
              <a:rPr lang="tr-TR" dirty="0"/>
              <a:t>,</a:t>
            </a:r>
          </a:p>
          <a:p>
            <a:r>
              <a:rPr lang="tr-TR" dirty="0" err="1"/>
              <a:t>follow</a:t>
            </a:r>
            <a:r>
              <a:rPr lang="tr-TR" dirty="0"/>
              <a:t> </a:t>
            </a:r>
            <a:r>
              <a:rPr lang="tr-TR" dirty="0" err="1"/>
              <a:t>and</a:t>
            </a:r>
            <a:r>
              <a:rPr lang="tr-TR" dirty="0"/>
              <a:t> </a:t>
            </a:r>
            <a:r>
              <a:rPr lang="tr-TR" dirty="0" err="1"/>
              <a:t>direct</a:t>
            </a:r>
            <a:r>
              <a:rPr lang="tr-TR" dirty="0"/>
              <a:t> </a:t>
            </a:r>
            <a:r>
              <a:rPr lang="en-US" dirty="0"/>
              <a:t>technological development, </a:t>
            </a:r>
            <a:endParaRPr lang="tr-TR" dirty="0"/>
          </a:p>
          <a:p>
            <a:r>
              <a:rPr lang="en-US" dirty="0"/>
              <a:t>respectful  </a:t>
            </a:r>
            <a:r>
              <a:rPr lang="tr-TR" dirty="0" err="1"/>
              <a:t>to</a:t>
            </a:r>
            <a:r>
              <a:rPr lang="en-US" dirty="0"/>
              <a:t> ethical value</a:t>
            </a:r>
            <a:r>
              <a:rPr lang="tr-TR" dirty="0"/>
              <a:t>s</a:t>
            </a:r>
            <a:r>
              <a:rPr lang="en-US" dirty="0"/>
              <a:t> and </a:t>
            </a:r>
            <a:r>
              <a:rPr lang="en-US" dirty="0" err="1"/>
              <a:t>sensi</a:t>
            </a:r>
            <a:r>
              <a:rPr lang="tr-TR" dirty="0" err="1"/>
              <a:t>tive</a:t>
            </a:r>
            <a:r>
              <a:rPr lang="en-US" dirty="0"/>
              <a:t> about environment and society.</a:t>
            </a:r>
            <a:endParaRPr lang="tr-TR" dirty="0"/>
          </a:p>
        </p:txBody>
      </p:sp>
    </p:spTree>
    <p:extLst>
      <p:ext uri="{BB962C8B-B14F-4D97-AF65-F5344CB8AC3E}">
        <p14:creationId xmlns:p14="http://schemas.microsoft.com/office/powerpoint/2010/main" val="3983998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88640"/>
            <a:ext cx="9144000" cy="1596177"/>
          </a:xfrm>
        </p:spPr>
        <p:txBody>
          <a:bodyPr>
            <a:normAutofit fontScale="90000"/>
          </a:bodyPr>
          <a:lstStyle/>
          <a:p>
            <a:r>
              <a:rPr lang="tr-TR" b="1" dirty="0" err="1">
                <a:solidFill>
                  <a:srgbClr val="0070C0"/>
                </a:solidFill>
              </a:rPr>
              <a:t>Advantages</a:t>
            </a:r>
            <a:r>
              <a:rPr lang="tr-TR" b="1" dirty="0">
                <a:solidFill>
                  <a:srgbClr val="0070C0"/>
                </a:solidFill>
              </a:rPr>
              <a:t> of 7+1 </a:t>
            </a:r>
            <a:r>
              <a:rPr lang="tr-TR" b="1" dirty="0" err="1">
                <a:solidFill>
                  <a:srgbClr val="0070C0"/>
                </a:solidFill>
              </a:rPr>
              <a:t>Workplace</a:t>
            </a:r>
            <a:r>
              <a:rPr lang="tr-TR" b="1" dirty="0">
                <a:solidFill>
                  <a:srgbClr val="0070C0"/>
                </a:solidFill>
              </a:rPr>
              <a:t> </a:t>
            </a:r>
            <a:r>
              <a:rPr lang="tr-TR" b="1" dirty="0" err="1">
                <a:solidFill>
                  <a:srgbClr val="0070C0"/>
                </a:solidFill>
              </a:rPr>
              <a:t>Education</a:t>
            </a:r>
            <a:r>
              <a:rPr lang="tr-TR" b="1" dirty="0">
                <a:solidFill>
                  <a:srgbClr val="0070C0"/>
                </a:solidFill>
              </a:rPr>
              <a:t> </a:t>
            </a:r>
            <a:br>
              <a:rPr lang="tr-TR" b="1" dirty="0">
                <a:solidFill>
                  <a:srgbClr val="0070C0"/>
                </a:solidFill>
              </a:rPr>
            </a:br>
            <a:endParaRPr lang="tr-TR" dirty="0">
              <a:solidFill>
                <a:srgbClr val="0070C0"/>
              </a:solidFill>
            </a:endParaRPr>
          </a:p>
        </p:txBody>
      </p:sp>
      <p:sp>
        <p:nvSpPr>
          <p:cNvPr id="5" name="Metin kutusu 4"/>
          <p:cNvSpPr txBox="1"/>
          <p:nvPr/>
        </p:nvSpPr>
        <p:spPr>
          <a:xfrm>
            <a:off x="457201" y="1124744"/>
            <a:ext cx="8229600" cy="5262979"/>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en-US" sz="2400" b="1" dirty="0"/>
              <a:t>Many important values such as business ethics, problem solving ability and experience that are not given in the formal education conditions will be given to the students.</a:t>
            </a:r>
            <a:endParaRPr lang="tr-TR" sz="2400" b="1" dirty="0"/>
          </a:p>
          <a:p>
            <a:pPr marL="342900" indent="-342900" algn="just">
              <a:buClr>
                <a:srgbClr val="0070C0"/>
              </a:buClr>
              <a:buFont typeface="Wingdings" panose="05000000000000000000" pitchFamily="2" charset="2"/>
              <a:buChar char="§"/>
            </a:pPr>
            <a:endParaRPr lang="tr-TR" sz="2400" b="1" dirty="0"/>
          </a:p>
          <a:p>
            <a:pPr marL="342900" indent="-342900" algn="just">
              <a:buClr>
                <a:srgbClr val="0070C0"/>
              </a:buClr>
              <a:buFont typeface="Wingdings" panose="05000000000000000000" pitchFamily="2" charset="2"/>
              <a:buChar char="§"/>
            </a:pPr>
            <a:r>
              <a:rPr lang="en-US" sz="2400" b="1" dirty="0"/>
              <a:t>Disruptions and broken relationships in the industry-school-student cycle will be eliminated.</a:t>
            </a:r>
            <a:endParaRPr lang="tr-TR" sz="2400" b="1" dirty="0"/>
          </a:p>
          <a:p>
            <a:pPr marL="342900" indent="-342900" algn="just">
              <a:buClr>
                <a:srgbClr val="0070C0"/>
              </a:buClr>
              <a:buFont typeface="Wingdings" panose="05000000000000000000" pitchFamily="2" charset="2"/>
              <a:buChar char="§"/>
            </a:pPr>
            <a:endParaRPr lang="tr-TR" sz="2400" b="1" dirty="0"/>
          </a:p>
          <a:p>
            <a:pPr marL="342900" indent="-342900" algn="just">
              <a:buClr>
                <a:srgbClr val="0070C0"/>
              </a:buClr>
              <a:buFont typeface="Wingdings" panose="05000000000000000000" pitchFamily="2" charset="2"/>
              <a:buChar char="§"/>
            </a:pPr>
            <a:r>
              <a:rPr lang="en-US" sz="2400" b="1" dirty="0"/>
              <a:t>It will ensure that our young population, the most influential force of our country, is highly qualified and well educated.</a:t>
            </a:r>
            <a:endParaRPr lang="tr-TR" sz="2400" b="1" dirty="0"/>
          </a:p>
          <a:p>
            <a:pPr marL="342900" indent="-342900" algn="just">
              <a:buClr>
                <a:srgbClr val="0070C0"/>
              </a:buClr>
              <a:buFont typeface="Wingdings" panose="05000000000000000000" pitchFamily="2" charset="2"/>
              <a:buChar char="§"/>
            </a:pPr>
            <a:endParaRPr lang="tr-TR" sz="2400" b="1" dirty="0"/>
          </a:p>
          <a:p>
            <a:pPr marL="342900" indent="-342900" algn="just">
              <a:buClr>
                <a:srgbClr val="0070C0"/>
              </a:buClr>
              <a:buFont typeface="Wingdings" panose="05000000000000000000" pitchFamily="2" charset="2"/>
              <a:buChar char="§"/>
            </a:pPr>
            <a:r>
              <a:rPr lang="en-US" sz="2400" b="1" dirty="0"/>
              <a:t>Thus, the University - Industry </a:t>
            </a:r>
            <a:r>
              <a:rPr lang="tr-TR" sz="2400" b="1" dirty="0" err="1"/>
              <a:t>cooperation</a:t>
            </a:r>
            <a:r>
              <a:rPr lang="tr-TR" sz="2400" b="1" dirty="0"/>
              <a:t> </a:t>
            </a:r>
            <a:r>
              <a:rPr lang="en-US" sz="2400" b="1" dirty="0"/>
              <a:t>will be based on solid foundations and </a:t>
            </a:r>
            <a:r>
              <a:rPr lang="tr-TR" sz="2400" b="1" dirty="0" err="1"/>
              <a:t>research</a:t>
            </a:r>
            <a:r>
              <a:rPr lang="tr-TR" sz="2400" b="1" dirty="0"/>
              <a:t> </a:t>
            </a:r>
            <a:r>
              <a:rPr lang="tr-TR" sz="2400" b="1" dirty="0" err="1"/>
              <a:t>and</a:t>
            </a:r>
            <a:r>
              <a:rPr lang="tr-TR" sz="2400" b="1" dirty="0"/>
              <a:t> </a:t>
            </a:r>
            <a:r>
              <a:rPr lang="tr-TR" sz="2400" b="1" dirty="0" err="1"/>
              <a:t>development</a:t>
            </a:r>
            <a:r>
              <a:rPr lang="tr-TR" sz="2400" b="1" dirty="0"/>
              <a:t> </a:t>
            </a:r>
            <a:r>
              <a:rPr lang="en-US" sz="2400" b="1" dirty="0"/>
              <a:t>activities will be more productive.</a:t>
            </a:r>
            <a:endParaRPr lang="tr-TR" sz="2400" b="1" dirty="0"/>
          </a:p>
        </p:txBody>
      </p:sp>
    </p:spTree>
    <p:extLst>
      <p:ext uri="{BB962C8B-B14F-4D97-AF65-F5344CB8AC3E}">
        <p14:creationId xmlns:p14="http://schemas.microsoft.com/office/powerpoint/2010/main" val="250745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131641154"/>
              </p:ext>
            </p:extLst>
          </p:nvPr>
        </p:nvGraphicFramePr>
        <p:xfrm>
          <a:off x="234269" y="1556792"/>
          <a:ext cx="8712967" cy="4522409"/>
        </p:xfrm>
        <a:graphic>
          <a:graphicData uri="http://schemas.openxmlformats.org/drawingml/2006/table">
            <a:tbl>
              <a:tblPr firstRow="1" firstCol="1" bandRow="1">
                <a:tableStyleId>{5C22544A-7EE6-4342-B048-85BDC9FD1C3A}</a:tableStyleId>
              </a:tblPr>
              <a:tblGrid>
                <a:gridCol w="3992166">
                  <a:extLst>
                    <a:ext uri="{9D8B030D-6E8A-4147-A177-3AD203B41FA5}">
                      <a16:colId xmlns:a16="http://schemas.microsoft.com/office/drawing/2014/main" val="20000"/>
                    </a:ext>
                  </a:extLst>
                </a:gridCol>
                <a:gridCol w="1989292">
                  <a:extLst>
                    <a:ext uri="{9D8B030D-6E8A-4147-A177-3AD203B41FA5}">
                      <a16:colId xmlns:a16="http://schemas.microsoft.com/office/drawing/2014/main" val="20001"/>
                    </a:ext>
                  </a:extLst>
                </a:gridCol>
                <a:gridCol w="2731509">
                  <a:extLst>
                    <a:ext uri="{9D8B030D-6E8A-4147-A177-3AD203B41FA5}">
                      <a16:colId xmlns:a16="http://schemas.microsoft.com/office/drawing/2014/main" val="20002"/>
                    </a:ext>
                  </a:extLst>
                </a:gridCol>
              </a:tblGrid>
              <a:tr h="477647">
                <a:tc gridSpan="3">
                  <a:txBody>
                    <a:bodyPr/>
                    <a:lstStyle/>
                    <a:p>
                      <a:pPr algn="ctr">
                        <a:lnSpc>
                          <a:spcPct val="115000"/>
                        </a:lnSpc>
                        <a:spcAft>
                          <a:spcPts val="0"/>
                        </a:spcAft>
                      </a:pPr>
                      <a:r>
                        <a:rPr lang="tr-TR" sz="2000" dirty="0" err="1">
                          <a:solidFill>
                            <a:schemeClr val="tx1"/>
                          </a:solidFill>
                          <a:effectLst/>
                        </a:rPr>
                        <a:t>Karabuk</a:t>
                      </a:r>
                      <a:r>
                        <a:rPr lang="tr-TR" sz="2000" baseline="0" dirty="0">
                          <a:solidFill>
                            <a:schemeClr val="tx1"/>
                          </a:solidFill>
                          <a:effectLst/>
                        </a:rPr>
                        <a:t> </a:t>
                      </a:r>
                      <a:r>
                        <a:rPr lang="tr-TR" sz="2000" baseline="0" dirty="0" err="1">
                          <a:solidFill>
                            <a:schemeClr val="tx1"/>
                          </a:solidFill>
                          <a:effectLst/>
                        </a:rPr>
                        <a:t>University</a:t>
                      </a:r>
                      <a:r>
                        <a:rPr lang="tr-TR" sz="2000" dirty="0">
                          <a:solidFill>
                            <a:schemeClr val="tx1"/>
                          </a:solidFill>
                          <a:effectLst/>
                        </a:rPr>
                        <a:t> (</a:t>
                      </a:r>
                      <a:r>
                        <a:rPr lang="tr-TR" sz="2000" dirty="0" err="1">
                          <a:solidFill>
                            <a:schemeClr val="tx1"/>
                          </a:solidFill>
                          <a:effectLst/>
                        </a:rPr>
                        <a:t>last</a:t>
                      </a:r>
                      <a:r>
                        <a:rPr lang="tr-TR" sz="2000" dirty="0">
                          <a:solidFill>
                            <a:schemeClr val="tx1"/>
                          </a:solidFill>
                          <a:effectLst/>
                        </a:rPr>
                        <a:t> 5 </a:t>
                      </a:r>
                      <a:r>
                        <a:rPr lang="tr-TR" sz="2000" dirty="0" err="1">
                          <a:solidFill>
                            <a:schemeClr val="tx1"/>
                          </a:solidFill>
                          <a:effectLst/>
                        </a:rPr>
                        <a:t>years</a:t>
                      </a:r>
                      <a:r>
                        <a:rPr lang="tr-TR" sz="2000" dirty="0">
                          <a:solidFill>
                            <a:schemeClr val="tx1"/>
                          </a:solidFill>
                          <a:effectLst/>
                        </a:rPr>
                        <a:t> </a:t>
                      </a:r>
                      <a:r>
                        <a:rPr lang="tr-TR" sz="2000" dirty="0" err="1">
                          <a:solidFill>
                            <a:schemeClr val="tx1"/>
                          </a:solidFill>
                          <a:effectLst/>
                        </a:rPr>
                        <a:t>projects</a:t>
                      </a:r>
                      <a:r>
                        <a:rPr lang="tr-TR" sz="2000" dirty="0">
                          <a:solidFill>
                            <a:schemeClr val="tx1"/>
                          </a:solidFill>
                          <a:effectLst/>
                        </a:rPr>
                        <a:t>) </a:t>
                      </a:r>
                      <a:endParaRPr lang="tr-TR" sz="2000" b="1" dirty="0">
                        <a:solidFill>
                          <a:schemeClr val="tx1"/>
                        </a:solidFill>
                        <a:effectLst/>
                        <a:latin typeface="Calibri"/>
                        <a:ea typeface="Calibri"/>
                        <a:cs typeface="Times New Roman"/>
                      </a:endParaRPr>
                    </a:p>
                  </a:txBody>
                  <a:tcPr marL="44452" marR="44452" marT="0" marB="0" anchor="b"/>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77647">
                <a:tc>
                  <a:txBody>
                    <a:bodyPr/>
                    <a:lstStyle/>
                    <a:p>
                      <a:pPr>
                        <a:lnSpc>
                          <a:spcPct val="115000"/>
                        </a:lnSpc>
                        <a:spcAft>
                          <a:spcPts val="0"/>
                        </a:spcAft>
                      </a:pPr>
                      <a:r>
                        <a:rPr lang="tr-TR" sz="2000" b="1" dirty="0">
                          <a:solidFill>
                            <a:schemeClr val="tx1"/>
                          </a:solidFill>
                          <a:effectLst/>
                        </a:rPr>
                        <a:t>Project </a:t>
                      </a:r>
                      <a:r>
                        <a:rPr lang="tr-TR" sz="2000" b="1" dirty="0" err="1">
                          <a:solidFill>
                            <a:schemeClr val="tx1"/>
                          </a:solidFill>
                          <a:effectLst/>
                        </a:rPr>
                        <a:t>Types</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b="1" dirty="0" err="1">
                          <a:effectLst/>
                        </a:rPr>
                        <a:t>Number</a:t>
                      </a:r>
                      <a:r>
                        <a:rPr lang="tr-TR" sz="2000" b="1" dirty="0">
                          <a:effectLst/>
                        </a:rPr>
                        <a:t> of </a:t>
                      </a:r>
                      <a:r>
                        <a:rPr lang="tr-TR" sz="2000" b="1" dirty="0" err="1">
                          <a:effectLst/>
                        </a:rPr>
                        <a:t>Projects</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b="1" dirty="0">
                          <a:effectLst/>
                        </a:rPr>
                        <a:t>Project  </a:t>
                      </a:r>
                      <a:r>
                        <a:rPr lang="tr-TR" sz="2000" b="1" dirty="0" err="1">
                          <a:effectLst/>
                        </a:rPr>
                        <a:t>Budgets</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1"/>
                  </a:ext>
                </a:extLst>
              </a:tr>
              <a:tr h="477647">
                <a:tc>
                  <a:txBody>
                    <a:bodyPr/>
                    <a:lstStyle/>
                    <a:p>
                      <a:pPr>
                        <a:lnSpc>
                          <a:spcPct val="115000"/>
                        </a:lnSpc>
                        <a:spcAft>
                          <a:spcPts val="0"/>
                        </a:spcAft>
                      </a:pPr>
                      <a:r>
                        <a:rPr lang="tr-TR" sz="2000" dirty="0">
                          <a:solidFill>
                            <a:schemeClr val="tx1"/>
                          </a:solidFill>
                          <a:effectLst/>
                        </a:rPr>
                        <a:t>TÜBİTAK (</a:t>
                      </a:r>
                      <a:r>
                        <a:rPr lang="tr-TR" sz="2000" dirty="0" err="1">
                          <a:solidFill>
                            <a:schemeClr val="tx1"/>
                          </a:solidFill>
                          <a:effectLst/>
                        </a:rPr>
                        <a:t>Finished</a:t>
                      </a:r>
                      <a:r>
                        <a:rPr lang="tr-TR" sz="2000" dirty="0">
                          <a:solidFill>
                            <a:schemeClr val="tx1"/>
                          </a:solidFill>
                          <a:effectLst/>
                        </a:rPr>
                        <a:t>)</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18</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1.004.653,10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2"/>
                  </a:ext>
                </a:extLst>
              </a:tr>
              <a:tr h="477647">
                <a:tc>
                  <a:txBody>
                    <a:bodyPr/>
                    <a:lstStyle/>
                    <a:p>
                      <a:pPr>
                        <a:lnSpc>
                          <a:spcPct val="115000"/>
                        </a:lnSpc>
                        <a:spcAft>
                          <a:spcPts val="0"/>
                        </a:spcAft>
                      </a:pPr>
                      <a:r>
                        <a:rPr lang="tr-TR" sz="2000" dirty="0">
                          <a:solidFill>
                            <a:schemeClr val="tx1"/>
                          </a:solidFill>
                          <a:effectLst/>
                        </a:rPr>
                        <a:t>TÜBİTAK (</a:t>
                      </a:r>
                      <a:r>
                        <a:rPr lang="tr-TR" sz="2000" dirty="0" err="1">
                          <a:solidFill>
                            <a:schemeClr val="tx1"/>
                          </a:solidFill>
                          <a:effectLst/>
                        </a:rPr>
                        <a:t>Continue</a:t>
                      </a:r>
                      <a:r>
                        <a:rPr lang="tr-TR" sz="2000" dirty="0">
                          <a:solidFill>
                            <a:schemeClr val="tx1"/>
                          </a:solidFill>
                          <a:effectLst/>
                        </a:rPr>
                        <a:t>)</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12</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15.303.635,55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3"/>
                  </a:ext>
                </a:extLst>
              </a:tr>
              <a:tr h="477647">
                <a:tc>
                  <a:txBody>
                    <a:bodyPr/>
                    <a:lstStyle/>
                    <a:p>
                      <a:pPr>
                        <a:lnSpc>
                          <a:spcPct val="115000"/>
                        </a:lnSpc>
                        <a:spcAft>
                          <a:spcPts val="0"/>
                        </a:spcAft>
                      </a:pPr>
                      <a:r>
                        <a:rPr lang="tr-TR" sz="2000" dirty="0">
                          <a:solidFill>
                            <a:schemeClr val="tx1"/>
                          </a:solidFill>
                          <a:effectLst/>
                        </a:rPr>
                        <a:t>SAN-TEZ</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4</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925.132,74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4"/>
                  </a:ext>
                </a:extLst>
              </a:tr>
              <a:tr h="477647">
                <a:tc>
                  <a:txBody>
                    <a:bodyPr/>
                    <a:lstStyle/>
                    <a:p>
                      <a:pPr>
                        <a:lnSpc>
                          <a:spcPct val="115000"/>
                        </a:lnSpc>
                        <a:spcAft>
                          <a:spcPts val="0"/>
                        </a:spcAft>
                      </a:pPr>
                      <a:r>
                        <a:rPr lang="tr-TR" sz="2000" dirty="0">
                          <a:solidFill>
                            <a:schemeClr val="tx1"/>
                          </a:solidFill>
                          <a:effectLst/>
                        </a:rPr>
                        <a:t>BAP</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98</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659.653,97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5"/>
                  </a:ext>
                </a:extLst>
              </a:tr>
              <a:tr h="477647">
                <a:tc>
                  <a:txBody>
                    <a:bodyPr/>
                    <a:lstStyle/>
                    <a:p>
                      <a:pPr>
                        <a:lnSpc>
                          <a:spcPct val="115000"/>
                        </a:lnSpc>
                        <a:spcAft>
                          <a:spcPts val="0"/>
                        </a:spcAft>
                      </a:pPr>
                      <a:r>
                        <a:rPr lang="tr-TR" sz="2000" dirty="0">
                          <a:solidFill>
                            <a:schemeClr val="tx1"/>
                          </a:solidFill>
                          <a:effectLst/>
                        </a:rPr>
                        <a:t>DÖNER SERMAYE PROJELERİ</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13</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565.925,00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6"/>
                  </a:ext>
                </a:extLst>
              </a:tr>
              <a:tr h="477647">
                <a:tc>
                  <a:txBody>
                    <a:bodyPr/>
                    <a:lstStyle/>
                    <a:p>
                      <a:pPr>
                        <a:lnSpc>
                          <a:spcPct val="115000"/>
                        </a:lnSpc>
                        <a:spcAft>
                          <a:spcPts val="0"/>
                        </a:spcAft>
                      </a:pPr>
                      <a:r>
                        <a:rPr lang="tr-TR" sz="2000" dirty="0">
                          <a:solidFill>
                            <a:schemeClr val="tx1"/>
                          </a:solidFill>
                          <a:effectLst/>
                        </a:rPr>
                        <a:t>AVRUPA BİRLİĞİ</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3</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1.333.438,00 €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7"/>
                  </a:ext>
                </a:extLst>
              </a:tr>
              <a:tr h="498414">
                <a:tc>
                  <a:txBody>
                    <a:bodyPr/>
                    <a:lstStyle/>
                    <a:p>
                      <a:pPr>
                        <a:lnSpc>
                          <a:spcPct val="115000"/>
                        </a:lnSpc>
                        <a:spcAft>
                          <a:spcPts val="0"/>
                        </a:spcAft>
                      </a:pPr>
                      <a:r>
                        <a:rPr lang="tr-TR" sz="2000" dirty="0">
                          <a:solidFill>
                            <a:schemeClr val="tx1"/>
                          </a:solidFill>
                          <a:effectLst/>
                        </a:rPr>
                        <a:t>DPT</a:t>
                      </a:r>
                      <a:endParaRPr lang="tr-TR" sz="2000" b="1" dirty="0">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a:effectLst/>
                        </a:rPr>
                        <a:t>1</a:t>
                      </a:r>
                      <a:endParaRPr lang="tr-TR" sz="2000" b="1">
                        <a:solidFill>
                          <a:schemeClr val="tx1"/>
                        </a:solidFill>
                        <a:effectLst/>
                        <a:latin typeface="Calibri"/>
                        <a:ea typeface="Calibri"/>
                        <a:cs typeface="Times New Roman"/>
                      </a:endParaRPr>
                    </a:p>
                  </a:txBody>
                  <a:tcPr marL="44452" marR="44452" marT="0" marB="0" anchor="b"/>
                </a:tc>
                <a:tc>
                  <a:txBody>
                    <a:bodyPr/>
                    <a:lstStyle/>
                    <a:p>
                      <a:pPr>
                        <a:lnSpc>
                          <a:spcPct val="115000"/>
                        </a:lnSpc>
                        <a:spcAft>
                          <a:spcPts val="0"/>
                        </a:spcAft>
                      </a:pPr>
                      <a:r>
                        <a:rPr lang="tr-TR" sz="2000" dirty="0">
                          <a:effectLst/>
                        </a:rPr>
                        <a:t>16.504.000,00 ₺</a:t>
                      </a:r>
                      <a:endParaRPr lang="tr-TR" sz="2000" b="1" dirty="0">
                        <a:solidFill>
                          <a:schemeClr val="tx1"/>
                        </a:solidFill>
                        <a:effectLst/>
                        <a:latin typeface="Calibri"/>
                        <a:ea typeface="Calibri"/>
                        <a:cs typeface="Times New Roman"/>
                      </a:endParaRPr>
                    </a:p>
                  </a:txBody>
                  <a:tcPr marL="44452" marR="44452" marT="0" marB="0" anchor="b"/>
                </a:tc>
                <a:extLst>
                  <a:ext uri="{0D108BD9-81ED-4DB2-BD59-A6C34878D82A}">
                    <a16:rowId xmlns:a16="http://schemas.microsoft.com/office/drawing/2014/main" val="10008"/>
                  </a:ext>
                </a:extLst>
              </a:tr>
            </a:tbl>
          </a:graphicData>
        </a:graphic>
      </p:graphicFrame>
      <p:sp>
        <p:nvSpPr>
          <p:cNvPr id="10242" name="Başlık 1"/>
          <p:cNvSpPr>
            <a:spLocks noGrp="1"/>
          </p:cNvSpPr>
          <p:nvPr>
            <p:ph type="title"/>
          </p:nvPr>
        </p:nvSpPr>
        <p:spPr>
          <a:xfrm>
            <a:off x="467544" y="620688"/>
            <a:ext cx="8229600" cy="634082"/>
          </a:xfrm>
        </p:spPr>
        <p:txBody>
          <a:bodyPr>
            <a:normAutofit fontScale="90000"/>
          </a:bodyPr>
          <a:lstStyle/>
          <a:p>
            <a:pPr algn="ctr"/>
            <a:r>
              <a:rPr lang="tr-TR" altLang="tr-TR" dirty="0" err="1">
                <a:solidFill>
                  <a:schemeClr val="tx1"/>
                </a:solidFill>
              </a:rPr>
              <a:t>Number</a:t>
            </a:r>
            <a:r>
              <a:rPr lang="tr-TR" altLang="tr-TR" dirty="0">
                <a:solidFill>
                  <a:schemeClr val="tx1"/>
                </a:solidFill>
              </a:rPr>
              <a:t> of </a:t>
            </a:r>
            <a:r>
              <a:rPr lang="tr-TR" altLang="tr-TR" dirty="0" err="1">
                <a:solidFill>
                  <a:schemeClr val="tx1"/>
                </a:solidFill>
              </a:rPr>
              <a:t>Projects</a:t>
            </a:r>
            <a:endParaRPr lang="tr-TR" altLang="tr-TR"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23528" y="908720"/>
            <a:ext cx="8418137" cy="1477328"/>
          </a:xfrm>
          <a:prstGeom prst="rect">
            <a:avLst/>
          </a:prstGeom>
          <a:noFill/>
        </p:spPr>
        <p:txBody>
          <a:bodyPr wrap="square" rtlCol="0">
            <a:spAutoFit/>
          </a:bodyPr>
          <a:lstStyle/>
          <a:p>
            <a:pPr algn="just"/>
            <a:r>
              <a:rPr lang="tr-TR" sz="1500" b="1" dirty="0"/>
              <a:t>	</a:t>
            </a:r>
            <a:r>
              <a:rPr lang="en-US" b="1" dirty="0"/>
              <a:t>Established in 2007, </a:t>
            </a:r>
            <a:r>
              <a:rPr lang="en-US" b="1" dirty="0" err="1"/>
              <a:t>Karabük</a:t>
            </a:r>
            <a:r>
              <a:rPr lang="en-US" b="1" dirty="0"/>
              <a:t> University has gained a place among the important institutions in our country by achieving the success of reaching to the number of students who grew with great acceleration and exceeded 50.000. With its growth rate and quality of education, it has been awarded many important prizes in the national and international arena.</a:t>
            </a:r>
            <a:endParaRPr lang="tr-TR" sz="1500" b="1"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040" y="2443245"/>
            <a:ext cx="4158625" cy="3157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30" y="2443245"/>
            <a:ext cx="3976707" cy="315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8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stretch>
            <a:fillRect/>
          </a:stretch>
        </p:blipFill>
        <p:spPr>
          <a:xfrm>
            <a:off x="1078572" y="-157136"/>
            <a:ext cx="7015136" cy="7015136"/>
          </a:xfrm>
          <a:prstGeom prst="rect">
            <a:avLst/>
          </a:prstGeom>
        </p:spPr>
      </p:pic>
      <p:sp>
        <p:nvSpPr>
          <p:cNvPr id="4" name="3 Metin kutusu"/>
          <p:cNvSpPr txBox="1"/>
          <p:nvPr/>
        </p:nvSpPr>
        <p:spPr>
          <a:xfrm>
            <a:off x="2483768" y="2564904"/>
            <a:ext cx="4176464" cy="769441"/>
          </a:xfrm>
          <a:prstGeom prst="rect">
            <a:avLst/>
          </a:prstGeom>
          <a:noFill/>
        </p:spPr>
        <p:txBody>
          <a:bodyPr wrap="square" rtlCol="0">
            <a:spAutoFit/>
          </a:bodyPr>
          <a:lstStyle/>
          <a:p>
            <a:pPr algn="ctr"/>
            <a:r>
              <a:rPr lang="tr-TR" sz="4400" b="1" dirty="0" err="1"/>
              <a:t>Thank</a:t>
            </a:r>
            <a:r>
              <a:rPr lang="tr-TR" sz="4400" b="1" dirty="0"/>
              <a:t> </a:t>
            </a:r>
            <a:r>
              <a:rPr lang="tr-TR" sz="4400" b="1" dirty="0" err="1"/>
              <a:t>you</a:t>
            </a:r>
            <a:endParaRPr lang="tr-TR" sz="4400" b="1" dirty="0"/>
          </a:p>
        </p:txBody>
      </p:sp>
    </p:spTree>
    <p:extLst>
      <p:ext uri="{BB962C8B-B14F-4D97-AF65-F5344CB8AC3E}">
        <p14:creationId xmlns:p14="http://schemas.microsoft.com/office/powerpoint/2010/main" val="23337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err="1">
                <a:solidFill>
                  <a:schemeClr val="tx1"/>
                </a:solidFill>
              </a:rPr>
              <a:t>Mission</a:t>
            </a:r>
            <a:r>
              <a:rPr lang="tr-TR" dirty="0">
                <a:solidFill>
                  <a:schemeClr val="tx1"/>
                </a:solidFill>
              </a:rPr>
              <a:t> of </a:t>
            </a:r>
            <a:r>
              <a:rPr lang="tr-TR" dirty="0" err="1">
                <a:solidFill>
                  <a:schemeClr val="tx1"/>
                </a:solidFill>
              </a:rPr>
              <a:t>Technology</a:t>
            </a:r>
            <a:r>
              <a:rPr lang="tr-TR" dirty="0">
                <a:solidFill>
                  <a:schemeClr val="tx1"/>
                </a:solidFill>
              </a:rPr>
              <a:t> </a:t>
            </a:r>
            <a:r>
              <a:rPr lang="tr-TR" dirty="0" err="1">
                <a:solidFill>
                  <a:schemeClr val="tx1"/>
                </a:solidFill>
              </a:rPr>
              <a:t>Faculty</a:t>
            </a:r>
            <a:endParaRPr lang="tr-TR" dirty="0">
              <a:solidFill>
                <a:schemeClr val="tx1"/>
              </a:solidFill>
            </a:endParaRPr>
          </a:p>
        </p:txBody>
      </p:sp>
      <p:sp>
        <p:nvSpPr>
          <p:cNvPr id="4" name="İçerik Yer Tutucusu 3"/>
          <p:cNvSpPr>
            <a:spLocks noGrp="1"/>
          </p:cNvSpPr>
          <p:nvPr>
            <p:ph idx="1"/>
          </p:nvPr>
        </p:nvSpPr>
        <p:spPr>
          <a:xfrm>
            <a:off x="323528" y="1556792"/>
            <a:ext cx="8352927" cy="5040560"/>
          </a:xfrm>
        </p:spPr>
        <p:txBody>
          <a:bodyPr>
            <a:normAutofit fontScale="92500"/>
          </a:bodyPr>
          <a:lstStyle/>
          <a:p>
            <a:pPr marL="0" indent="0">
              <a:buNone/>
            </a:pPr>
            <a:r>
              <a:rPr lang="en-US" dirty="0"/>
              <a:t>Our mission  is </a:t>
            </a:r>
            <a:r>
              <a:rPr lang="tr-TR" dirty="0" err="1"/>
              <a:t>to</a:t>
            </a:r>
            <a:r>
              <a:rPr lang="tr-TR" dirty="0"/>
              <a:t> </a:t>
            </a:r>
            <a:r>
              <a:rPr lang="en-US" dirty="0"/>
              <a:t>train engineers </a:t>
            </a:r>
            <a:r>
              <a:rPr lang="tr-TR" dirty="0" err="1"/>
              <a:t>with</a:t>
            </a:r>
            <a:r>
              <a:rPr lang="tr-TR" dirty="0"/>
              <a:t> </a:t>
            </a:r>
            <a:r>
              <a:rPr lang="tr-TR" dirty="0" err="1"/>
              <a:t>the</a:t>
            </a:r>
            <a:r>
              <a:rPr lang="tr-TR" dirty="0"/>
              <a:t> </a:t>
            </a:r>
            <a:r>
              <a:rPr lang="tr-TR" dirty="0" err="1"/>
              <a:t>following</a:t>
            </a:r>
            <a:r>
              <a:rPr lang="tr-TR" dirty="0"/>
              <a:t> </a:t>
            </a:r>
            <a:r>
              <a:rPr lang="tr-TR" dirty="0" err="1"/>
              <a:t>abilitiy</a:t>
            </a:r>
            <a:r>
              <a:rPr lang="tr-TR" dirty="0"/>
              <a:t> </a:t>
            </a:r>
            <a:r>
              <a:rPr lang="tr-TR" dirty="0" err="1"/>
              <a:t>and</a:t>
            </a:r>
            <a:r>
              <a:rPr lang="tr-TR" dirty="0"/>
              <a:t> </a:t>
            </a:r>
            <a:r>
              <a:rPr lang="tr-TR" dirty="0" err="1"/>
              <a:t>skills</a:t>
            </a:r>
            <a:r>
              <a:rPr lang="tr-TR" dirty="0"/>
              <a:t>;</a:t>
            </a:r>
            <a:r>
              <a:rPr lang="en-US" dirty="0"/>
              <a:t> </a:t>
            </a:r>
            <a:endParaRPr lang="tr-TR" dirty="0"/>
          </a:p>
          <a:p>
            <a:r>
              <a:rPr lang="en-US" dirty="0"/>
              <a:t>productive, </a:t>
            </a:r>
            <a:endParaRPr lang="tr-TR" dirty="0"/>
          </a:p>
          <a:p>
            <a:r>
              <a:rPr lang="en-US" dirty="0"/>
              <a:t>qualified, </a:t>
            </a:r>
            <a:endParaRPr lang="tr-TR" dirty="0"/>
          </a:p>
          <a:p>
            <a:r>
              <a:rPr lang="en-US" dirty="0"/>
              <a:t>professional savvy, </a:t>
            </a:r>
            <a:endParaRPr lang="tr-TR" dirty="0"/>
          </a:p>
          <a:p>
            <a:r>
              <a:rPr lang="en-US" dirty="0"/>
              <a:t>researchers, </a:t>
            </a:r>
            <a:endParaRPr lang="tr-TR" dirty="0"/>
          </a:p>
          <a:p>
            <a:r>
              <a:rPr lang="en-US" dirty="0"/>
              <a:t>having the ability to practice well beside  theoretical knowledge, </a:t>
            </a:r>
            <a:endParaRPr lang="tr-TR" dirty="0"/>
          </a:p>
          <a:p>
            <a:r>
              <a:rPr lang="en-US" dirty="0"/>
              <a:t>perform well in industry, </a:t>
            </a:r>
            <a:endParaRPr lang="tr-TR" dirty="0"/>
          </a:p>
          <a:p>
            <a:r>
              <a:rPr lang="tr-TR" dirty="0"/>
              <a:t>d</a:t>
            </a:r>
            <a:r>
              <a:rPr lang="en-US" dirty="0" err="1"/>
              <a:t>esign</a:t>
            </a:r>
            <a:r>
              <a:rPr lang="tr-TR" dirty="0"/>
              <a:t> </a:t>
            </a:r>
            <a:r>
              <a:rPr lang="tr-TR" dirty="0" err="1"/>
              <a:t>new</a:t>
            </a:r>
            <a:r>
              <a:rPr lang="tr-TR" dirty="0"/>
              <a:t> </a:t>
            </a:r>
            <a:r>
              <a:rPr lang="tr-TR" dirty="0" err="1"/>
              <a:t>and</a:t>
            </a:r>
            <a:r>
              <a:rPr lang="tr-TR" dirty="0"/>
              <a:t> </a:t>
            </a:r>
            <a:r>
              <a:rPr lang="tr-TR" dirty="0" err="1"/>
              <a:t>innovative</a:t>
            </a:r>
            <a:r>
              <a:rPr lang="tr-TR" dirty="0"/>
              <a:t> </a:t>
            </a:r>
            <a:r>
              <a:rPr lang="tr-TR" dirty="0" err="1"/>
              <a:t>products</a:t>
            </a:r>
            <a:r>
              <a:rPr lang="en-US" dirty="0"/>
              <a:t>, </a:t>
            </a:r>
            <a:endParaRPr lang="tr-TR" dirty="0"/>
          </a:p>
          <a:p>
            <a:r>
              <a:rPr lang="tr-TR" dirty="0" err="1"/>
              <a:t>participate</a:t>
            </a:r>
            <a:r>
              <a:rPr lang="tr-TR" dirty="0"/>
              <a:t> </a:t>
            </a:r>
            <a:r>
              <a:rPr lang="en-US" dirty="0"/>
              <a:t>research and development activities, </a:t>
            </a:r>
            <a:endParaRPr lang="tr-TR" dirty="0"/>
          </a:p>
          <a:p>
            <a:r>
              <a:rPr lang="en-US" dirty="0"/>
              <a:t>sensible about environment</a:t>
            </a:r>
            <a:r>
              <a:rPr lang="tr-TR" dirty="0"/>
              <a:t> </a:t>
            </a:r>
            <a:r>
              <a:rPr lang="tr-TR" dirty="0" err="1"/>
              <a:t>and</a:t>
            </a:r>
            <a:r>
              <a:rPr lang="tr-TR" dirty="0"/>
              <a:t> </a:t>
            </a:r>
            <a:r>
              <a:rPr lang="tr-TR" dirty="0" err="1"/>
              <a:t>society</a:t>
            </a:r>
            <a:r>
              <a:rPr lang="tr-TR" dirty="0"/>
              <a:t>,</a:t>
            </a:r>
            <a:r>
              <a:rPr lang="en-US" dirty="0"/>
              <a:t> </a:t>
            </a:r>
            <a:endParaRPr lang="tr-TR" dirty="0"/>
          </a:p>
          <a:p>
            <a:r>
              <a:rPr lang="en-US" dirty="0"/>
              <a:t>having ethics conscious, </a:t>
            </a:r>
            <a:endParaRPr lang="tr-TR" dirty="0"/>
          </a:p>
          <a:p>
            <a:r>
              <a:rPr lang="tr-TR" dirty="0" err="1"/>
              <a:t>taking</a:t>
            </a:r>
            <a:r>
              <a:rPr lang="tr-TR" dirty="0"/>
              <a:t> </a:t>
            </a:r>
            <a:r>
              <a:rPr lang="en-US" dirty="0"/>
              <a:t>responsibility.</a:t>
            </a:r>
            <a:endParaRPr lang="tr-TR" dirty="0"/>
          </a:p>
        </p:txBody>
      </p:sp>
    </p:spTree>
    <p:extLst>
      <p:ext uri="{BB962C8B-B14F-4D97-AF65-F5344CB8AC3E}">
        <p14:creationId xmlns:p14="http://schemas.microsoft.com/office/powerpoint/2010/main" val="324780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5296829"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4400" dirty="0" err="1"/>
              <a:t>Karabuk</a:t>
            </a:r>
            <a:r>
              <a:rPr lang="tr-TR" sz="4400" dirty="0"/>
              <a:t> </a:t>
            </a:r>
            <a:r>
              <a:rPr lang="tr-TR" sz="4400" dirty="0" err="1"/>
              <a:t>University</a:t>
            </a:r>
            <a:r>
              <a:rPr lang="tr-TR" sz="4400" dirty="0"/>
              <a:t> </a:t>
            </a:r>
            <a:r>
              <a:rPr lang="tr-TR" sz="4400" dirty="0" err="1"/>
              <a:t>Technology</a:t>
            </a:r>
            <a:r>
              <a:rPr lang="tr-TR" sz="4400" dirty="0"/>
              <a:t> </a:t>
            </a:r>
            <a:r>
              <a:rPr lang="tr-TR" sz="4400" dirty="0" err="1"/>
              <a:t>Faculty</a:t>
            </a:r>
            <a:endParaRPr lang="tr-TR" sz="4400" dirty="0"/>
          </a:p>
        </p:txBody>
      </p:sp>
    </p:spTree>
    <p:extLst>
      <p:ext uri="{BB962C8B-B14F-4D97-AF65-F5344CB8AC3E}">
        <p14:creationId xmlns:p14="http://schemas.microsoft.com/office/powerpoint/2010/main" val="258762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DEPARTMENTS</a:t>
            </a:r>
          </a:p>
        </p:txBody>
      </p:sp>
      <p:sp>
        <p:nvSpPr>
          <p:cNvPr id="4" name="İçerik Yer Tutucusu 3"/>
          <p:cNvSpPr>
            <a:spLocks noGrp="1"/>
          </p:cNvSpPr>
          <p:nvPr>
            <p:ph idx="1"/>
          </p:nvPr>
        </p:nvSpPr>
        <p:spPr>
          <a:xfrm>
            <a:off x="323528" y="1628800"/>
            <a:ext cx="8352927" cy="4176464"/>
          </a:xfrm>
        </p:spPr>
        <p:txBody>
          <a:bodyPr>
            <a:normAutofit/>
          </a:bodyPr>
          <a:lstStyle/>
          <a:p>
            <a:pPr marL="0" indent="0">
              <a:buNone/>
            </a:pPr>
            <a:endParaRPr lang="tr-TR" dirty="0"/>
          </a:p>
          <a:p>
            <a:pPr marL="0" indent="0">
              <a:buFont typeface="Wingdings" pitchFamily="2" charset="2"/>
              <a:buChar char="q"/>
            </a:pPr>
            <a:r>
              <a:rPr lang="tr-TR" dirty="0"/>
              <a:t> </a:t>
            </a:r>
            <a:r>
              <a:rPr lang="tr-TR" dirty="0" err="1"/>
              <a:t>Energy</a:t>
            </a:r>
            <a:r>
              <a:rPr lang="tr-TR" dirty="0"/>
              <a:t> </a:t>
            </a:r>
            <a:r>
              <a:rPr lang="tr-TR" dirty="0" err="1"/>
              <a:t>Systems</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Industrial</a:t>
            </a:r>
            <a:r>
              <a:rPr lang="tr-TR" dirty="0"/>
              <a:t> </a:t>
            </a:r>
            <a:r>
              <a:rPr lang="tr-TR" dirty="0" err="1"/>
              <a:t>Design</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Manufacturing</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Mechatronics</a:t>
            </a:r>
            <a:r>
              <a:rPr lang="tr-TR" dirty="0"/>
              <a:t> </a:t>
            </a:r>
            <a:r>
              <a:rPr lang="tr-TR" dirty="0" err="1"/>
              <a:t>Engineering</a:t>
            </a:r>
            <a:endParaRPr lang="tr-TR" dirty="0"/>
          </a:p>
        </p:txBody>
      </p:sp>
    </p:spTree>
    <p:extLst>
      <p:ext uri="{BB962C8B-B14F-4D97-AF65-F5344CB8AC3E}">
        <p14:creationId xmlns:p14="http://schemas.microsoft.com/office/powerpoint/2010/main" val="324780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57C2D19E-CDD0-41E8-A02A-DB38FAB875B3}"/>
              </a:ext>
            </a:extLst>
          </p:cNvPr>
          <p:cNvSpPr>
            <a:spLocks noGrp="1"/>
          </p:cNvSpPr>
          <p:nvPr>
            <p:ph type="ctrTitle"/>
          </p:nvPr>
        </p:nvSpPr>
        <p:spPr>
          <a:xfrm>
            <a:off x="569981" y="116632"/>
            <a:ext cx="7898113" cy="609584"/>
          </a:xfrm>
          <a:noFill/>
        </p:spPr>
        <p:txBody>
          <a:bodyPr>
            <a:noAutofit/>
          </a:bodyPr>
          <a:lstStyle/>
          <a:p>
            <a:pPr algn="l"/>
            <a:r>
              <a:rPr lang="tr-TR" sz="3000" b="1" dirty="0" err="1">
                <a:ln w="0">
                  <a:solidFill>
                    <a:srgbClr val="0070C0"/>
                  </a:solidFill>
                </a:ln>
                <a:solidFill>
                  <a:schemeClr val="tx1"/>
                </a:solidFill>
                <a:effectLst>
                  <a:reflection blurRad="6350" stA="53000" endA="300" endPos="35500" dir="5400000" sy="-90000" algn="bl" rotWithShape="0"/>
                </a:effectLst>
                <a:latin typeface="Arial" panose="020B0604020202020204" pitchFamily="34" charset="0"/>
                <a:cs typeface="Arial" panose="020B0604020202020204" pitchFamily="34" charset="0"/>
              </a:rPr>
              <a:t>Number</a:t>
            </a:r>
            <a:r>
              <a:rPr lang="tr-TR" sz="3000" b="1" dirty="0">
                <a:ln w="0">
                  <a:solidFill>
                    <a:srgbClr val="0070C0"/>
                  </a:solidFill>
                </a:ln>
                <a:solidFill>
                  <a:schemeClr val="tx1"/>
                </a:solidFill>
                <a:effectLst>
                  <a:reflection blurRad="6350" stA="53000" endA="300" endPos="35500" dir="5400000" sy="-90000" algn="bl" rotWithShape="0"/>
                </a:effectLst>
                <a:latin typeface="Arial" panose="020B0604020202020204" pitchFamily="34" charset="0"/>
                <a:cs typeface="Arial" panose="020B0604020202020204" pitchFamily="34" charset="0"/>
              </a:rPr>
              <a:t> of </a:t>
            </a:r>
            <a:r>
              <a:rPr lang="tr-TR" sz="3000" b="1" dirty="0" err="1">
                <a:ln w="0">
                  <a:solidFill>
                    <a:srgbClr val="0070C0"/>
                  </a:solidFill>
                </a:ln>
                <a:solidFill>
                  <a:schemeClr val="tx1"/>
                </a:solidFill>
                <a:effectLst>
                  <a:reflection blurRad="6350" stA="53000" endA="300" endPos="35500" dir="5400000" sy="-90000" algn="bl" rotWithShape="0"/>
                </a:effectLst>
                <a:latin typeface="Arial" panose="020B0604020202020204" pitchFamily="34" charset="0"/>
                <a:cs typeface="Arial" panose="020B0604020202020204" pitchFamily="34" charset="0"/>
              </a:rPr>
              <a:t>students</a:t>
            </a:r>
            <a:endParaRPr lang="tr-TR" sz="3000" b="1" dirty="0">
              <a:ln w="0">
                <a:solidFill>
                  <a:srgbClr val="0070C0"/>
                </a:solidFill>
              </a:ln>
              <a:solidFill>
                <a:schemeClr val="tx1"/>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graphicFrame>
        <p:nvGraphicFramePr>
          <p:cNvPr id="7" name="Tablo 6">
            <a:extLst>
              <a:ext uri="{FF2B5EF4-FFF2-40B4-BE49-F238E27FC236}">
                <a16:creationId xmlns:a16="http://schemas.microsoft.com/office/drawing/2014/main" id="{FDA4CA84-DDD5-433F-804B-1A62EB83C5E2}"/>
              </a:ext>
            </a:extLst>
          </p:cNvPr>
          <p:cNvGraphicFramePr>
            <a:graphicFrameLocks noGrp="1"/>
          </p:cNvGraphicFramePr>
          <p:nvPr>
            <p:extLst>
              <p:ext uri="{D42A27DB-BD31-4B8C-83A1-F6EECF244321}">
                <p14:modId xmlns:p14="http://schemas.microsoft.com/office/powerpoint/2010/main" val="82635015"/>
              </p:ext>
            </p:extLst>
          </p:nvPr>
        </p:nvGraphicFramePr>
        <p:xfrm>
          <a:off x="467544" y="692696"/>
          <a:ext cx="8432596" cy="5706827"/>
        </p:xfrm>
        <a:graphic>
          <a:graphicData uri="http://schemas.openxmlformats.org/drawingml/2006/table">
            <a:tbl>
              <a:tblPr>
                <a:tableStyleId>{3B4B98B0-60AC-42C2-AFA5-B58CD77FA1E5}</a:tableStyleId>
              </a:tblPr>
              <a:tblGrid>
                <a:gridCol w="2436595">
                  <a:extLst>
                    <a:ext uri="{9D8B030D-6E8A-4147-A177-3AD203B41FA5}">
                      <a16:colId xmlns:a16="http://schemas.microsoft.com/office/drawing/2014/main" val="4058326685"/>
                    </a:ext>
                  </a:extLst>
                </a:gridCol>
                <a:gridCol w="2835011">
                  <a:extLst>
                    <a:ext uri="{9D8B030D-6E8A-4147-A177-3AD203B41FA5}">
                      <a16:colId xmlns:a16="http://schemas.microsoft.com/office/drawing/2014/main" val="2433474676"/>
                    </a:ext>
                  </a:extLst>
                </a:gridCol>
                <a:gridCol w="632198">
                  <a:extLst>
                    <a:ext uri="{9D8B030D-6E8A-4147-A177-3AD203B41FA5}">
                      <a16:colId xmlns:a16="http://schemas.microsoft.com/office/drawing/2014/main" val="2173143953"/>
                    </a:ext>
                  </a:extLst>
                </a:gridCol>
                <a:gridCol w="632198">
                  <a:extLst>
                    <a:ext uri="{9D8B030D-6E8A-4147-A177-3AD203B41FA5}">
                      <a16:colId xmlns:a16="http://schemas.microsoft.com/office/drawing/2014/main" val="314567272"/>
                    </a:ext>
                  </a:extLst>
                </a:gridCol>
                <a:gridCol w="632198">
                  <a:extLst>
                    <a:ext uri="{9D8B030D-6E8A-4147-A177-3AD203B41FA5}">
                      <a16:colId xmlns:a16="http://schemas.microsoft.com/office/drawing/2014/main" val="91984956"/>
                    </a:ext>
                  </a:extLst>
                </a:gridCol>
                <a:gridCol w="632198">
                  <a:extLst>
                    <a:ext uri="{9D8B030D-6E8A-4147-A177-3AD203B41FA5}">
                      <a16:colId xmlns:a16="http://schemas.microsoft.com/office/drawing/2014/main" val="1667103393"/>
                    </a:ext>
                  </a:extLst>
                </a:gridCol>
                <a:gridCol w="632198">
                  <a:extLst>
                    <a:ext uri="{9D8B030D-6E8A-4147-A177-3AD203B41FA5}">
                      <a16:colId xmlns:a16="http://schemas.microsoft.com/office/drawing/2014/main" val="2027954176"/>
                    </a:ext>
                  </a:extLst>
                </a:gridCol>
              </a:tblGrid>
              <a:tr h="365652">
                <a:tc>
                  <a:txBody>
                    <a:bodyPr/>
                    <a:lstStyle/>
                    <a:p>
                      <a:pPr algn="ctr" fontAlgn="b"/>
                      <a:r>
                        <a:rPr lang="tr-TR" sz="1400" b="1" i="0" u="none" strike="noStrike" dirty="0">
                          <a:solidFill>
                            <a:srgbClr val="000000"/>
                          </a:solidFill>
                          <a:effectLst/>
                          <a:latin typeface="Calibri" panose="020F0502020204030204" pitchFamily="34" charset="0"/>
                        </a:rPr>
                        <a:t>Name of </a:t>
                      </a:r>
                      <a:r>
                        <a:rPr lang="tr-TR" sz="1400" b="1" i="0" u="none" strike="noStrike" dirty="0" err="1">
                          <a:solidFill>
                            <a:srgbClr val="000000"/>
                          </a:solidFill>
                          <a:effectLst/>
                          <a:latin typeface="Calibri" panose="020F0502020204030204" pitchFamily="34" charset="0"/>
                        </a:rPr>
                        <a:t>Departments</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400" b="1" u="none" strike="noStrike" dirty="0">
                          <a:effectLst/>
                        </a:rPr>
                        <a:t>Name of </a:t>
                      </a:r>
                      <a:r>
                        <a:rPr lang="tr-TR" sz="1400" b="1" u="none" strike="noStrike" dirty="0" err="1">
                          <a:effectLst/>
                        </a:rPr>
                        <a:t>Programmes</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ctr" fontAlgn="b"/>
                      <a:r>
                        <a:rPr lang="tr-TR" sz="1400" b="1" u="none" strike="noStrike" dirty="0">
                          <a:effectLst/>
                        </a:rPr>
                        <a:t>1</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ctr" fontAlgn="b"/>
                      <a:r>
                        <a:rPr lang="tr-TR" sz="1400" b="1" u="none" strike="noStrike" dirty="0">
                          <a:effectLst/>
                        </a:rPr>
                        <a:t>2</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ctr" fontAlgn="b"/>
                      <a:r>
                        <a:rPr lang="tr-TR" sz="1400" b="1" u="none" strike="noStrike" dirty="0">
                          <a:effectLst/>
                        </a:rPr>
                        <a:t>3</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ctr" fontAlgn="b"/>
                      <a:r>
                        <a:rPr lang="tr-TR" sz="1400" b="1" u="none" strike="noStrike" dirty="0">
                          <a:effectLst/>
                        </a:rPr>
                        <a:t>4</a:t>
                      </a:r>
                      <a:endParaRPr lang="tr-TR" sz="1400" b="1"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400" b="1" u="none" strike="noStrike" dirty="0">
                          <a:effectLst/>
                        </a:rPr>
                        <a:t>Total</a:t>
                      </a:r>
                      <a:endParaRPr lang="tr-TR" sz="1400" b="1" i="0" u="none" strike="noStrike" dirty="0">
                        <a:solidFill>
                          <a:srgbClr val="000000"/>
                        </a:solidFill>
                        <a:effectLst/>
                        <a:latin typeface="Calibri" panose="020F0502020204030204" pitchFamily="34" charset="0"/>
                      </a:endParaRPr>
                    </a:p>
                  </a:txBody>
                  <a:tcPr marL="6602" marR="6602" marT="6602" marB="0" anchor="b"/>
                </a:tc>
                <a:extLst>
                  <a:ext uri="{0D108BD9-81ED-4DB2-BD59-A6C34878D82A}">
                    <a16:rowId xmlns:a16="http://schemas.microsoft.com/office/drawing/2014/main" val="498596790"/>
                  </a:ext>
                </a:extLst>
              </a:tr>
              <a:tr h="213647">
                <a:tc rowSpan="4">
                  <a:txBody>
                    <a:bodyPr/>
                    <a:lstStyle/>
                    <a:p>
                      <a:pPr algn="ctr" fontAlgn="b"/>
                      <a:r>
                        <a:rPr lang="tr-TR" sz="1400" b="1" u="none" strike="noStrike" dirty="0" err="1">
                          <a:effectLst/>
                        </a:rPr>
                        <a:t>Industrial</a:t>
                      </a:r>
                      <a:r>
                        <a:rPr lang="tr-TR" sz="1400" b="1" u="none" strike="noStrike" dirty="0">
                          <a:effectLst/>
                        </a:rPr>
                        <a:t> Design </a:t>
                      </a:r>
                      <a:r>
                        <a:rPr lang="tr-TR" sz="1400" b="1" u="none" strike="noStrike" dirty="0" err="1">
                          <a:effectLst/>
                        </a:rPr>
                        <a:t>Engineering</a:t>
                      </a:r>
                      <a:r>
                        <a:rPr lang="tr-TR" sz="1400" b="1" u="none" strike="noStrike" dirty="0">
                          <a:effectLst/>
                        </a:rPr>
                        <a:t> </a:t>
                      </a:r>
                      <a:endParaRPr lang="tr-TR" sz="1400" b="1" i="0" u="none" strike="noStrike" dirty="0">
                        <a:solidFill>
                          <a:schemeClr val="tx1"/>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l" fontAlgn="b"/>
                      <a:r>
                        <a:rPr lang="tr-TR" sz="1200" u="none" strike="noStrike" dirty="0" err="1">
                          <a:effectLst/>
                        </a:rPr>
                        <a:t>Industrial</a:t>
                      </a:r>
                      <a:r>
                        <a:rPr lang="tr-TR" sz="1200" u="none" strike="noStrike" dirty="0">
                          <a:effectLst/>
                        </a:rPr>
                        <a:t> Design </a:t>
                      </a:r>
                      <a:r>
                        <a:rPr lang="tr-TR" sz="1200" u="none" strike="noStrike" dirty="0" err="1">
                          <a:effectLst/>
                        </a:rPr>
                        <a:t>Engineering</a:t>
                      </a:r>
                      <a:r>
                        <a:rPr lang="tr-TR" sz="1200" u="none" strike="noStrike" dirty="0">
                          <a:effectLst/>
                        </a:rPr>
                        <a:t>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16</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33</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60</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406833019"/>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Industrial</a:t>
                      </a:r>
                      <a:r>
                        <a:rPr lang="tr-TR" sz="1200" u="none" strike="noStrike" dirty="0">
                          <a:effectLst/>
                        </a:rPr>
                        <a:t> Design </a:t>
                      </a:r>
                      <a:r>
                        <a:rPr lang="tr-TR" sz="1200" u="none" strike="noStrike" dirty="0" err="1">
                          <a:effectLst/>
                        </a:rPr>
                        <a:t>Engineering</a:t>
                      </a:r>
                      <a:r>
                        <a:rPr lang="tr-TR" sz="1200" u="none" strike="noStrike" dirty="0">
                          <a:effectLst/>
                        </a:rPr>
                        <a:t> </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50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40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63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63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216</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945361044"/>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a:effectLst/>
                        </a:rPr>
                        <a:t>DM - </a:t>
                      </a:r>
                      <a:r>
                        <a:rPr lang="tr-TR" sz="1200" u="none" strike="noStrike" dirty="0" err="1">
                          <a:effectLst/>
                        </a:rPr>
                        <a:t>Industrial</a:t>
                      </a:r>
                      <a:r>
                        <a:rPr lang="tr-TR" sz="1200" u="none" strike="noStrike" dirty="0">
                          <a:effectLst/>
                        </a:rPr>
                        <a:t> Design </a:t>
                      </a:r>
                      <a:r>
                        <a:rPr lang="tr-TR" sz="1200" u="none" strike="noStrike" dirty="0" err="1">
                          <a:effectLst/>
                        </a:rPr>
                        <a:t>Engineering</a:t>
                      </a:r>
                      <a:r>
                        <a:rPr lang="tr-TR" sz="1200" u="none" strike="noStrike" dirty="0">
                          <a:effectLst/>
                        </a:rPr>
                        <a:t> </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3</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3874571909"/>
                  </a:ext>
                </a:extLst>
              </a:tr>
              <a:tr h="213647">
                <a:tc vMerge="1">
                  <a:txBody>
                    <a:bodyPr/>
                    <a:lstStyle/>
                    <a:p>
                      <a:pPr algn="ctr" fontAlgn="b"/>
                      <a:endParaRPr lang="tr-TR" sz="1400" b="1" i="0" u="none" strike="noStrike" dirty="0">
                        <a:solidFill>
                          <a:schemeClr val="tx1"/>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r" fontAlgn="b"/>
                      <a:r>
                        <a:rPr lang="tr-TR" sz="1200" b="1" i="0" u="none" strike="noStrike" dirty="0">
                          <a:solidFill>
                            <a:srgbClr val="FF0000"/>
                          </a:solidFill>
                          <a:effectLst/>
                          <a:latin typeface="Calibri" panose="020F0502020204030204" pitchFamily="34" charset="0"/>
                        </a:rPr>
                        <a:t>Total</a:t>
                      </a:r>
                    </a:p>
                  </a:txBody>
                  <a:tcPr marL="6602" marR="6602" marT="6602" marB="0" anchor="b">
                    <a:solidFill>
                      <a:schemeClr val="accent5">
                        <a:lumMod val="60000"/>
                        <a:lumOff val="4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51</a:t>
                      </a:r>
                    </a:p>
                  </a:txBody>
                  <a:tcPr marL="6602" marR="6602" marT="6602" marB="0" anchor="b">
                    <a:solidFill>
                      <a:schemeClr val="accent5">
                        <a:lumMod val="60000"/>
                        <a:lumOff val="4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56</a:t>
                      </a:r>
                    </a:p>
                  </a:txBody>
                  <a:tcPr marL="6602" marR="6602" marT="6602" marB="0" anchor="b">
                    <a:solidFill>
                      <a:schemeClr val="accent5">
                        <a:lumMod val="60000"/>
                        <a:lumOff val="4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73</a:t>
                      </a:r>
                    </a:p>
                  </a:txBody>
                  <a:tcPr marL="6602" marR="6602" marT="6602" marB="0" anchor="b">
                    <a:solidFill>
                      <a:schemeClr val="accent5">
                        <a:lumMod val="60000"/>
                        <a:lumOff val="4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99</a:t>
                      </a:r>
                    </a:p>
                  </a:txBody>
                  <a:tcPr marL="6602" marR="6602" marT="6602" marB="0" anchor="b">
                    <a:solidFill>
                      <a:schemeClr val="accent5">
                        <a:lumMod val="60000"/>
                        <a:lumOff val="4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279</a:t>
                      </a:r>
                    </a:p>
                  </a:txBody>
                  <a:tcPr marL="6602" marR="6602" marT="6602" marB="0" anchor="b">
                    <a:solidFill>
                      <a:schemeClr val="accent5">
                        <a:lumMod val="60000"/>
                        <a:lumOff val="40000"/>
                      </a:schemeClr>
                    </a:solidFill>
                  </a:tcPr>
                </a:tc>
                <a:extLst>
                  <a:ext uri="{0D108BD9-81ED-4DB2-BD59-A6C34878D82A}">
                    <a16:rowId xmlns:a16="http://schemas.microsoft.com/office/drawing/2014/main" val="10004"/>
                  </a:ext>
                </a:extLst>
              </a:tr>
              <a:tr h="213647">
                <a:tc rowSpan="7">
                  <a:txBody>
                    <a:bodyPr/>
                    <a:lstStyle/>
                    <a:p>
                      <a:pPr algn="ctr" fontAlgn="b"/>
                      <a:r>
                        <a:rPr lang="tr-TR" sz="1400" b="1" u="none" strike="noStrike" dirty="0" err="1">
                          <a:effectLst/>
                        </a:rPr>
                        <a:t>Energy</a:t>
                      </a:r>
                      <a:r>
                        <a:rPr lang="tr-TR" sz="1400" b="1" u="none" strike="noStrike" dirty="0">
                          <a:effectLst/>
                        </a:rPr>
                        <a:t> </a:t>
                      </a:r>
                      <a:r>
                        <a:rPr lang="tr-TR" sz="1400" b="1" u="none" strike="noStrike" dirty="0" err="1">
                          <a:effectLst/>
                        </a:rPr>
                        <a:t>Systems</a:t>
                      </a:r>
                      <a:r>
                        <a:rPr lang="tr-TR" sz="1400" b="1" u="none" strike="noStrike" dirty="0">
                          <a:effectLst/>
                        </a:rPr>
                        <a:t> </a:t>
                      </a:r>
                      <a:r>
                        <a:rPr lang="tr-TR" sz="1400" b="1" u="none" strike="noStrike" dirty="0" err="1">
                          <a:effectLst/>
                        </a:rPr>
                        <a:t>Engineering</a:t>
                      </a:r>
                      <a:endParaRPr lang="tr-TR" sz="14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l" fontAlgn="b"/>
                      <a:r>
                        <a:rPr lang="tr-TR" sz="1200" u="none" strike="noStrike" dirty="0">
                          <a:effectLst/>
                        </a:rPr>
                        <a:t>DM– </a:t>
                      </a:r>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1</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9</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10</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3362916315"/>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54</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70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93</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105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322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1512836913"/>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r>
                        <a:rPr lang="tr-TR" sz="1200" u="none" strike="noStrike" dirty="0">
                          <a:effectLst/>
                        </a:rPr>
                        <a:t>(II)</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15</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81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109</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215</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3105937484"/>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r>
                        <a:rPr lang="tr-TR" sz="1200" u="none" strike="noStrike" dirty="0">
                          <a:effectLst/>
                        </a:rPr>
                        <a:t>(VHS)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26</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53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95</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3341813848"/>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r>
                        <a:rPr lang="tr-TR" sz="1200" u="none" strike="noStrike" dirty="0">
                          <a:effectLst/>
                        </a:rPr>
                        <a:t> (II)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19</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26</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a:effectLst/>
                        </a:rPr>
                        <a:t>26</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72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1607313453"/>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a:effectLst/>
                        </a:rPr>
                        <a:t>DM - </a:t>
                      </a:r>
                      <a:r>
                        <a:rPr lang="tr-TR" sz="1200" u="none" strike="noStrike" dirty="0" err="1">
                          <a:effectLst/>
                        </a:rPr>
                        <a:t>Energy</a:t>
                      </a:r>
                      <a:r>
                        <a:rPr lang="tr-TR" sz="1200" u="none" strike="noStrike" dirty="0">
                          <a:effectLst/>
                        </a:rPr>
                        <a:t> </a:t>
                      </a:r>
                      <a:r>
                        <a:rPr lang="tr-TR" sz="1200" u="none" strike="noStrike" dirty="0" err="1">
                          <a:effectLst/>
                        </a:rPr>
                        <a:t>Systems</a:t>
                      </a:r>
                      <a:r>
                        <a:rPr lang="tr-TR" sz="1200" u="none" strike="noStrike" dirty="0">
                          <a:effectLst/>
                        </a:rPr>
                        <a:t> </a:t>
                      </a:r>
                      <a:r>
                        <a:rPr lang="tr-TR" sz="1200" u="none" strike="noStrike" dirty="0" err="1">
                          <a:effectLst/>
                        </a:rPr>
                        <a:t>Engineering</a:t>
                      </a:r>
                      <a:r>
                        <a:rPr lang="tr-TR" sz="1200" u="none" strike="noStrike" dirty="0">
                          <a:effectLst/>
                        </a:rPr>
                        <a:t> (II)</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u="none" strike="noStrike" dirty="0">
                          <a:effectLst/>
                        </a:rPr>
                        <a:t>2</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ctr" fontAlgn="b"/>
                      <a:r>
                        <a:rPr lang="tr-TR" sz="1200" b="1" u="none" strike="noStrike" dirty="0">
                          <a:effectLst/>
                        </a:rPr>
                        <a:t>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extLst>
                  <a:ext uri="{0D108BD9-81ED-4DB2-BD59-A6C34878D82A}">
                    <a16:rowId xmlns:a16="http://schemas.microsoft.com/office/drawing/2014/main" val="1949622424"/>
                  </a:ext>
                </a:extLst>
              </a:tr>
              <a:tr h="213647">
                <a:tc vMerge="1">
                  <a:txBody>
                    <a:bodyPr/>
                    <a:lstStyle/>
                    <a:p>
                      <a:pPr algn="ctr" fontAlgn="b"/>
                      <a:endParaRPr lang="tr-TR" sz="1400" b="1" i="0" u="none" strike="noStrike" dirty="0">
                        <a:solidFill>
                          <a:srgbClr val="000000"/>
                        </a:solidFill>
                        <a:effectLst/>
                        <a:latin typeface="Calibri" panose="020F0502020204030204" pitchFamily="34" charset="0"/>
                      </a:endParaRPr>
                    </a:p>
                  </a:txBody>
                  <a:tcPr marL="6602" marR="6602" marT="6602" marB="0" anchor="b">
                    <a:solidFill>
                      <a:schemeClr val="accent5">
                        <a:lumMod val="40000"/>
                        <a:lumOff val="60000"/>
                      </a:schemeClr>
                    </a:solidFill>
                  </a:tcPr>
                </a:tc>
                <a:tc>
                  <a:txBody>
                    <a:bodyPr/>
                    <a:lstStyle/>
                    <a:p>
                      <a:pPr algn="r" fontAlgn="b"/>
                      <a:r>
                        <a:rPr lang="tr-TR" sz="1200" b="1" i="0" u="none" strike="noStrike" dirty="0">
                          <a:solidFill>
                            <a:srgbClr val="FF0000"/>
                          </a:solidFill>
                          <a:effectLst/>
                          <a:latin typeface="Calibri" panose="020F0502020204030204" pitchFamily="34" charset="0"/>
                        </a:rPr>
                        <a:t>Total</a:t>
                      </a:r>
                    </a:p>
                  </a:txBody>
                  <a:tcPr marL="6602" marR="6602" marT="6602" marB="0" anchor="b">
                    <a:solidFill>
                      <a:schemeClr val="accent5">
                        <a:lumMod val="40000"/>
                        <a:lumOff val="6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66</a:t>
                      </a:r>
                    </a:p>
                  </a:txBody>
                  <a:tcPr marL="6602" marR="6602" marT="6602" marB="0" anchor="b">
                    <a:solidFill>
                      <a:schemeClr val="accent5">
                        <a:lumMod val="40000"/>
                        <a:lumOff val="6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120</a:t>
                      </a:r>
                    </a:p>
                  </a:txBody>
                  <a:tcPr marL="6602" marR="6602" marT="6602" marB="0" anchor="b">
                    <a:solidFill>
                      <a:schemeClr val="accent5">
                        <a:lumMod val="40000"/>
                        <a:lumOff val="6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226</a:t>
                      </a:r>
                    </a:p>
                  </a:txBody>
                  <a:tcPr marL="6602" marR="6602" marT="6602" marB="0" anchor="b">
                    <a:solidFill>
                      <a:schemeClr val="accent5">
                        <a:lumMod val="40000"/>
                        <a:lumOff val="6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304</a:t>
                      </a:r>
                    </a:p>
                  </a:txBody>
                  <a:tcPr marL="6602" marR="6602" marT="6602" marB="0" anchor="b">
                    <a:solidFill>
                      <a:schemeClr val="accent5">
                        <a:lumMod val="40000"/>
                        <a:lumOff val="60000"/>
                      </a:schemeClr>
                    </a:solidFill>
                  </a:tcPr>
                </a:tc>
                <a:tc>
                  <a:txBody>
                    <a:bodyPr/>
                    <a:lstStyle/>
                    <a:p>
                      <a:pPr algn="ctr" fontAlgn="b"/>
                      <a:r>
                        <a:rPr lang="tr-TR" sz="1200" b="1" i="0" u="none" strike="noStrike" dirty="0">
                          <a:solidFill>
                            <a:srgbClr val="FF0000"/>
                          </a:solidFill>
                          <a:effectLst/>
                          <a:latin typeface="Calibri" panose="020F0502020204030204" pitchFamily="34" charset="0"/>
                        </a:rPr>
                        <a:t>716</a:t>
                      </a:r>
                    </a:p>
                  </a:txBody>
                  <a:tcPr marL="6602" marR="6602" marT="6602" marB="0" anchor="b">
                    <a:solidFill>
                      <a:schemeClr val="accent5">
                        <a:lumMod val="40000"/>
                        <a:lumOff val="60000"/>
                      </a:schemeClr>
                    </a:solidFill>
                  </a:tcPr>
                </a:tc>
                <a:extLst>
                  <a:ext uri="{0D108BD9-81ED-4DB2-BD59-A6C34878D82A}">
                    <a16:rowId xmlns:a16="http://schemas.microsoft.com/office/drawing/2014/main" val="10011"/>
                  </a:ext>
                </a:extLst>
              </a:tr>
              <a:tr h="213647">
                <a:tc rowSpan="6">
                  <a:txBody>
                    <a:bodyPr/>
                    <a:lstStyle/>
                    <a:p>
                      <a:pPr algn="ctr" fontAlgn="b"/>
                      <a:r>
                        <a:rPr lang="tr-TR" sz="1400" b="1" u="none" strike="noStrike" kern="1200" dirty="0" err="1">
                          <a:solidFill>
                            <a:schemeClr val="tx1"/>
                          </a:solidFill>
                          <a:effectLst/>
                          <a:latin typeface="+mn-lt"/>
                          <a:ea typeface="+mn-ea"/>
                          <a:cs typeface="+mn-cs"/>
                        </a:rPr>
                        <a:t>Manufacturing</a:t>
                      </a:r>
                      <a:r>
                        <a:rPr lang="tr-TR" sz="1400" b="1" u="none" strike="noStrike" kern="1200" dirty="0">
                          <a:solidFill>
                            <a:schemeClr val="tx1"/>
                          </a:solidFill>
                          <a:effectLst/>
                          <a:latin typeface="+mn-lt"/>
                          <a:ea typeface="+mn-ea"/>
                          <a:cs typeface="+mn-cs"/>
                        </a:rPr>
                        <a:t> </a:t>
                      </a:r>
                      <a:r>
                        <a:rPr lang="tr-TR" sz="1400" b="1" u="none" strike="noStrike" kern="1200" dirty="0" err="1">
                          <a:solidFill>
                            <a:schemeClr val="tx1"/>
                          </a:solidFill>
                          <a:effectLst/>
                          <a:latin typeface="+mn-lt"/>
                          <a:ea typeface="+mn-ea"/>
                          <a:cs typeface="+mn-cs"/>
                        </a:rPr>
                        <a:t>Engineering</a:t>
                      </a:r>
                      <a:endParaRPr lang="tr-TR" sz="1400" b="1" u="none" strike="noStrike" kern="1200" dirty="0">
                        <a:solidFill>
                          <a:schemeClr val="tx1"/>
                        </a:solidFill>
                        <a:effectLst/>
                        <a:latin typeface="+mn-lt"/>
                        <a:ea typeface="+mn-ea"/>
                        <a:cs typeface="+mn-cs"/>
                      </a:endParaRPr>
                    </a:p>
                  </a:txBody>
                  <a:tcPr marL="6602" marR="6602" marT="6602" marB="0" anchor="b">
                    <a:solidFill>
                      <a:schemeClr val="accent5">
                        <a:lumMod val="60000"/>
                        <a:lumOff val="40000"/>
                      </a:schemeClr>
                    </a:solidFill>
                  </a:tcPr>
                </a:tc>
                <a:tc>
                  <a:txBody>
                    <a:bodyPr/>
                    <a:lstStyle/>
                    <a:p>
                      <a:pPr algn="l" fontAlgn="b"/>
                      <a:r>
                        <a:rPr lang="tr-TR" sz="1200" u="none" strike="noStrike" dirty="0" err="1">
                          <a:effectLst/>
                        </a:rPr>
                        <a:t>Manufacturing</a:t>
                      </a:r>
                      <a:r>
                        <a:rPr lang="tr-TR" sz="1200" u="none" strike="noStrike" dirty="0">
                          <a:effectLst/>
                        </a:rPr>
                        <a:t> </a:t>
                      </a:r>
                      <a:r>
                        <a:rPr lang="tr-TR" sz="1200" u="none" strike="noStrike" dirty="0" err="1">
                          <a:effectLst/>
                        </a:rPr>
                        <a:t>Engineering</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21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94</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128</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253</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3454605856"/>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Manufacturing</a:t>
                      </a:r>
                      <a:r>
                        <a:rPr lang="tr-TR" sz="1200" u="none" strike="noStrike" dirty="0">
                          <a:effectLst/>
                        </a:rPr>
                        <a:t> </a:t>
                      </a:r>
                      <a:r>
                        <a:rPr lang="tr-TR" sz="1200" u="none" strike="noStrike" dirty="0" err="1">
                          <a:effectLst/>
                        </a:rPr>
                        <a:t>Engineering</a:t>
                      </a:r>
                      <a:r>
                        <a:rPr lang="tr-TR" sz="1200" u="none" strike="noStrike" dirty="0">
                          <a:effectLst/>
                        </a:rPr>
                        <a:t> (II)</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51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59</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682856932"/>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Manufacturing</a:t>
                      </a:r>
                      <a:r>
                        <a:rPr lang="tr-TR" sz="1200" u="none" strike="noStrike" dirty="0">
                          <a:effectLst/>
                        </a:rPr>
                        <a:t> </a:t>
                      </a:r>
                      <a:r>
                        <a:rPr lang="tr-TR" sz="1200" u="none" strike="noStrike" dirty="0" err="1">
                          <a:effectLst/>
                        </a:rPr>
                        <a:t>Engineering</a:t>
                      </a:r>
                      <a:r>
                        <a:rPr lang="tr-TR" sz="1200" u="none" strike="noStrike" dirty="0">
                          <a:effectLst/>
                        </a:rPr>
                        <a:t>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12</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50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72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848810742"/>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Manufacturing</a:t>
                      </a:r>
                      <a:r>
                        <a:rPr lang="tr-TR" sz="1200" u="none" strike="noStrike" dirty="0">
                          <a:effectLst/>
                        </a:rPr>
                        <a:t> </a:t>
                      </a:r>
                      <a:r>
                        <a:rPr lang="tr-TR" sz="1200" u="none" strike="noStrike" dirty="0" err="1">
                          <a:effectLst/>
                        </a:rPr>
                        <a:t>Engineering</a:t>
                      </a:r>
                      <a:r>
                        <a:rPr lang="tr-TR" sz="1200" u="none" strike="noStrike" dirty="0">
                          <a:effectLst/>
                        </a:rPr>
                        <a:t> (II)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a:effectLst/>
                        </a:rPr>
                        <a:t>11</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12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4158632882"/>
                  </a:ext>
                </a:extLst>
              </a:tr>
              <a:tr h="213647">
                <a:tc vMerge="1">
                  <a:txBody>
                    <a:bodyPr/>
                    <a:lstStyle/>
                    <a:p>
                      <a:endParaRPr lang="tr-TR"/>
                    </a:p>
                  </a:txBody>
                  <a:tcPr/>
                </a:tc>
                <a:tc>
                  <a:txBody>
                    <a:bodyPr/>
                    <a:lstStyle/>
                    <a:p>
                      <a:pPr algn="l" fontAlgn="b"/>
                      <a:r>
                        <a:rPr lang="tr-TR" sz="1200" u="none" strike="noStrike" dirty="0">
                          <a:effectLst/>
                        </a:rPr>
                        <a:t>DM - </a:t>
                      </a:r>
                      <a:r>
                        <a:rPr lang="tr-TR" sz="1200" u="none" strike="noStrike" dirty="0" err="1">
                          <a:effectLst/>
                        </a:rPr>
                        <a:t>Manufacturing</a:t>
                      </a:r>
                      <a:r>
                        <a:rPr lang="tr-TR" sz="1200" u="none" strike="noStrike" dirty="0">
                          <a:effectLst/>
                        </a:rPr>
                        <a:t> </a:t>
                      </a:r>
                      <a:r>
                        <a:rPr lang="tr-TR" sz="1200" u="none" strike="noStrike" dirty="0" err="1">
                          <a:effectLst/>
                        </a:rPr>
                        <a:t>Engineering</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u="none" strike="noStrike" dirty="0">
                          <a:effectLst/>
                        </a:rPr>
                        <a:t>2</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effectLst/>
                        </a:rPr>
                        <a:t>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0016"/>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r" fontAlgn="b"/>
                      <a:r>
                        <a:rPr lang="tr-TR" sz="1200" b="1" u="none" strike="noStrike" dirty="0">
                          <a:solidFill>
                            <a:srgbClr val="FF0000"/>
                          </a:solidFill>
                          <a:effectLst/>
                        </a:rPr>
                        <a:t>Total</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solidFill>
                            <a:srgbClr val="FF0000"/>
                          </a:solidFill>
                          <a:effectLst/>
                        </a:rPr>
                        <a:t>10</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solidFill>
                            <a:srgbClr val="FF0000"/>
                          </a:solidFill>
                          <a:effectLst/>
                        </a:rPr>
                        <a:t>34</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solidFill>
                            <a:srgbClr val="FF0000"/>
                          </a:solidFill>
                          <a:effectLst/>
                        </a:rPr>
                        <a:t>112</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solidFill>
                            <a:srgbClr val="FF0000"/>
                          </a:solidFill>
                          <a:effectLst/>
                        </a:rPr>
                        <a:t>242</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tc>
                  <a:txBody>
                    <a:bodyPr/>
                    <a:lstStyle/>
                    <a:p>
                      <a:pPr algn="ctr" fontAlgn="b"/>
                      <a:r>
                        <a:rPr lang="tr-TR" sz="1200" b="1" u="none" strike="noStrike" dirty="0">
                          <a:solidFill>
                            <a:srgbClr val="FF0000"/>
                          </a:solidFill>
                          <a:effectLst/>
                        </a:rPr>
                        <a:t>398</a:t>
                      </a:r>
                      <a:endParaRPr lang="tr-TR" sz="1200" b="1" i="0" u="none" strike="noStrike" dirty="0">
                        <a:solidFill>
                          <a:srgbClr val="FF0000"/>
                        </a:solidFill>
                        <a:effectLst/>
                        <a:latin typeface="Calibri" panose="020F0502020204030204" pitchFamily="34" charset="0"/>
                      </a:endParaRPr>
                    </a:p>
                  </a:txBody>
                  <a:tcPr marL="6602" marR="6602" marT="6602" marB="0" anchor="b">
                    <a:solidFill>
                      <a:schemeClr val="accent5">
                        <a:lumMod val="60000"/>
                        <a:lumOff val="40000"/>
                      </a:schemeClr>
                    </a:solidFill>
                  </a:tcPr>
                </a:tc>
                <a:extLst>
                  <a:ext uri="{0D108BD9-81ED-4DB2-BD59-A6C34878D82A}">
                    <a16:rowId xmlns:a16="http://schemas.microsoft.com/office/drawing/2014/main" val="118052201"/>
                  </a:ext>
                </a:extLst>
              </a:tr>
              <a:tr h="213647">
                <a:tc rowSpan="7">
                  <a:txBody>
                    <a:bodyPr/>
                    <a:lstStyle/>
                    <a:p>
                      <a:pPr algn="ctr" fontAlgn="b"/>
                      <a:r>
                        <a:rPr lang="tr-TR" sz="1400" b="1" u="none" strike="noStrike" dirty="0" err="1">
                          <a:solidFill>
                            <a:schemeClr val="tx1"/>
                          </a:solidFill>
                          <a:effectLst/>
                        </a:rPr>
                        <a:t>Mechatronics</a:t>
                      </a:r>
                      <a:r>
                        <a:rPr lang="tr-TR" sz="1400" b="1" u="none" strike="noStrike" dirty="0">
                          <a:solidFill>
                            <a:schemeClr val="tx1"/>
                          </a:solidFill>
                          <a:effectLst/>
                        </a:rPr>
                        <a:t> </a:t>
                      </a:r>
                      <a:r>
                        <a:rPr lang="tr-TR" sz="1400" b="1" u="none" strike="noStrike" dirty="0" err="1">
                          <a:solidFill>
                            <a:schemeClr val="tx1"/>
                          </a:solidFill>
                          <a:effectLst/>
                        </a:rPr>
                        <a:t>Engineering</a:t>
                      </a:r>
                      <a:endParaRPr lang="tr-TR" sz="1400" b="1" i="0" u="none" strike="noStrike" dirty="0">
                        <a:solidFill>
                          <a:schemeClr val="tx1"/>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l" fontAlgn="b"/>
                      <a:r>
                        <a:rPr lang="tr-TR" sz="1200" u="none" strike="noStrike" dirty="0" err="1">
                          <a:effectLst/>
                        </a:rPr>
                        <a:t>Mechatronics</a:t>
                      </a:r>
                      <a:r>
                        <a:rPr lang="tr-TR" sz="1200" u="none" strike="noStrike" dirty="0">
                          <a:effectLst/>
                        </a:rPr>
                        <a:t> </a:t>
                      </a:r>
                      <a:r>
                        <a:rPr lang="tr-TR" sz="1200" u="none" strike="noStrike" dirty="0" err="1">
                          <a:effectLst/>
                        </a:rPr>
                        <a:t>Engineering</a:t>
                      </a:r>
                      <a:r>
                        <a:rPr lang="tr-TR" sz="1200" u="none" strike="noStrike" dirty="0">
                          <a:effectLst/>
                        </a:rPr>
                        <a:t> (II)</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55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45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100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105</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dirty="0">
                          <a:effectLst/>
                        </a:rPr>
                        <a:t>305</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681570780"/>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Mechatronics</a:t>
                      </a:r>
                      <a:r>
                        <a:rPr lang="tr-TR" sz="1200" u="none" strike="noStrike" dirty="0">
                          <a:effectLst/>
                        </a:rPr>
                        <a:t> </a:t>
                      </a:r>
                      <a:r>
                        <a:rPr lang="tr-TR" sz="1200" u="none" strike="noStrike" dirty="0" err="1">
                          <a:effectLst/>
                        </a:rPr>
                        <a:t>Engineering</a:t>
                      </a:r>
                      <a:r>
                        <a:rPr lang="tr-TR" sz="1200" u="none" strike="noStrike" dirty="0">
                          <a:effectLst/>
                        </a:rPr>
                        <a:t>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13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20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30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42</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dirty="0">
                          <a:effectLst/>
                        </a:rPr>
                        <a:t>105</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2783752363"/>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Mechatronics</a:t>
                      </a:r>
                      <a:r>
                        <a:rPr lang="tr-TR" sz="1200" u="none" strike="noStrike" dirty="0">
                          <a:effectLst/>
                        </a:rPr>
                        <a:t> </a:t>
                      </a:r>
                      <a:r>
                        <a:rPr lang="tr-TR" sz="1200" u="none" strike="noStrike" dirty="0" err="1">
                          <a:effectLst/>
                        </a:rPr>
                        <a:t>Engineering</a:t>
                      </a:r>
                      <a:r>
                        <a:rPr lang="tr-TR" sz="1200" u="none" strike="noStrike" dirty="0">
                          <a:effectLst/>
                        </a:rPr>
                        <a:t> (II) (VHS)</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14</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27</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24</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dirty="0">
                          <a:effectLst/>
                        </a:rPr>
                        <a:t>68</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2365073381"/>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a:effectLst/>
                        </a:rPr>
                        <a:t>DM - </a:t>
                      </a:r>
                      <a:r>
                        <a:rPr lang="tr-TR" sz="1200" u="none" strike="noStrike" dirty="0" err="1">
                          <a:effectLst/>
                        </a:rPr>
                        <a:t>Mechatronics</a:t>
                      </a:r>
                      <a:r>
                        <a:rPr lang="tr-TR" sz="1200" u="none" strike="noStrike" dirty="0">
                          <a:effectLst/>
                        </a:rPr>
                        <a:t> </a:t>
                      </a:r>
                      <a:r>
                        <a:rPr lang="tr-TR" sz="1200" u="none" strike="noStrike" dirty="0" err="1">
                          <a:effectLst/>
                        </a:rPr>
                        <a:t>Engineering</a:t>
                      </a:r>
                      <a:r>
                        <a:rPr lang="tr-TR" sz="1200" u="none" strike="noStrike" dirty="0">
                          <a:effectLst/>
                        </a:rPr>
                        <a:t> </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0</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13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a:effectLst/>
                        </a:rPr>
                        <a:t>13</a:t>
                      </a:r>
                      <a:endParaRPr lang="tr-TR" sz="1200" b="1"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2665982509"/>
                  </a:ext>
                </a:extLst>
              </a:tr>
              <a:tr h="213647">
                <a:tc vMerge="1">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l" fontAlgn="b"/>
                      <a:r>
                        <a:rPr lang="tr-TR" sz="1200" u="none" strike="noStrike" dirty="0" err="1">
                          <a:effectLst/>
                        </a:rPr>
                        <a:t>Mechatronics</a:t>
                      </a:r>
                      <a:r>
                        <a:rPr lang="tr-TR" sz="1200" u="none" strike="noStrike" dirty="0">
                          <a:effectLst/>
                        </a:rPr>
                        <a:t> </a:t>
                      </a:r>
                      <a:r>
                        <a:rPr lang="tr-TR" sz="1200" u="none" strike="noStrike" dirty="0" err="1">
                          <a:effectLst/>
                        </a:rPr>
                        <a:t>Engineering</a:t>
                      </a:r>
                      <a:r>
                        <a:rPr lang="tr-TR" sz="1200" u="none" strike="noStrike" dirty="0">
                          <a:effectLst/>
                        </a:rPr>
                        <a:t> </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a:effectLst/>
                        </a:rPr>
                        <a:t>99</a:t>
                      </a:r>
                      <a:endParaRPr lang="tr-TR" sz="1200" b="0" i="0" u="none" strike="noStrike">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64</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97</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153</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dirty="0">
                          <a:effectLst/>
                        </a:rPr>
                        <a:t>413</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1682087903"/>
                  </a:ext>
                </a:extLst>
              </a:tr>
              <a:tr h="213647">
                <a:tc vMerge="1">
                  <a:txBody>
                    <a:bodyPr/>
                    <a:lstStyle/>
                    <a:p>
                      <a:endParaRPr lang="tr-TR"/>
                    </a:p>
                  </a:txBody>
                  <a:tcPr/>
                </a:tc>
                <a:tc>
                  <a:txBody>
                    <a:bodyPr/>
                    <a:lstStyle/>
                    <a:p>
                      <a:pPr algn="l" fontAlgn="b"/>
                      <a:r>
                        <a:rPr lang="tr-TR" sz="1200" u="none" strike="noStrike" dirty="0">
                          <a:effectLst/>
                        </a:rPr>
                        <a:t>DM- </a:t>
                      </a:r>
                      <a:r>
                        <a:rPr lang="tr-TR" sz="1200" u="none" strike="noStrike" dirty="0" err="1">
                          <a:effectLst/>
                        </a:rPr>
                        <a:t>Mekatronik</a:t>
                      </a:r>
                      <a:r>
                        <a:rPr lang="tr-TR" sz="1200" u="none" strike="noStrike" dirty="0">
                          <a:effectLst/>
                        </a:rPr>
                        <a:t> Mühendisliği (II)</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0</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u="none" strike="noStrike" dirty="0">
                          <a:effectLst/>
                        </a:rPr>
                        <a:t>2</a:t>
                      </a:r>
                      <a:endParaRPr lang="tr-TR" sz="1200" b="0"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tc>
                  <a:txBody>
                    <a:bodyPr/>
                    <a:lstStyle/>
                    <a:p>
                      <a:pPr algn="ctr" fontAlgn="b"/>
                      <a:r>
                        <a:rPr lang="tr-TR" sz="1200" b="1" u="none" strike="noStrike" dirty="0">
                          <a:effectLst/>
                        </a:rPr>
                        <a:t>2</a:t>
                      </a:r>
                      <a:endParaRPr lang="tr-TR" sz="1200" b="1" i="0" u="none" strike="noStrike" dirty="0">
                        <a:solidFill>
                          <a:srgbClr val="000000"/>
                        </a:solidFill>
                        <a:effectLst/>
                        <a:latin typeface="Calibri" panose="020F0502020204030204" pitchFamily="34" charset="0"/>
                      </a:endParaRPr>
                    </a:p>
                  </a:txBody>
                  <a:tcPr marL="6602" marR="6602" marT="6602" marB="0" anchor="b">
                    <a:solidFill>
                      <a:schemeClr val="accent5">
                        <a:lumMod val="20000"/>
                        <a:lumOff val="80000"/>
                      </a:schemeClr>
                    </a:solidFill>
                  </a:tcPr>
                </a:tc>
                <a:extLst>
                  <a:ext uri="{0D108BD9-81ED-4DB2-BD59-A6C34878D82A}">
                    <a16:rowId xmlns:a16="http://schemas.microsoft.com/office/drawing/2014/main" val="10023"/>
                  </a:ext>
                </a:extLst>
              </a:tr>
              <a:tr h="213647">
                <a:tc vMerge="1">
                  <a:txBody>
                    <a:bodyPr/>
                    <a:lstStyle/>
                    <a:p>
                      <a:pPr algn="l" fontAlgn="b"/>
                      <a:endParaRPr lang="tr-TR" sz="1200" b="0" i="0" u="none" strike="noStrike" dirty="0">
                        <a:solidFill>
                          <a:srgbClr val="000000"/>
                        </a:solidFill>
                        <a:effectLst/>
                        <a:latin typeface="Calibri" panose="020F0502020204030204" pitchFamily="34" charset="0"/>
                      </a:endParaRPr>
                    </a:p>
                  </a:txBody>
                  <a:tcPr marL="6602" marR="6602" marT="6602" marB="0" anchor="b"/>
                </a:tc>
                <a:tc>
                  <a:txBody>
                    <a:bodyPr/>
                    <a:lstStyle/>
                    <a:p>
                      <a:pPr algn="r"/>
                      <a:r>
                        <a:rPr lang="tr-TR" sz="1200" b="1" u="none" strike="noStrike" kern="1200" dirty="0">
                          <a:solidFill>
                            <a:srgbClr val="FF0000"/>
                          </a:solidFill>
                          <a:effectLst/>
                          <a:latin typeface="+mn-lt"/>
                          <a:ea typeface="+mn-ea"/>
                          <a:cs typeface="+mn-cs"/>
                        </a:rPr>
                        <a:t>Total</a:t>
                      </a:r>
                    </a:p>
                  </a:txBody>
                  <a:tcPr marL="6602" marR="6602" marT="6602" marB="0" anchor="b">
                    <a:solidFill>
                      <a:schemeClr val="accent5">
                        <a:lumMod val="20000"/>
                        <a:lumOff val="80000"/>
                      </a:schemeClr>
                    </a:solidFill>
                  </a:tcPr>
                </a:tc>
                <a:tc>
                  <a:txBody>
                    <a:bodyPr/>
                    <a:lstStyle/>
                    <a:p>
                      <a:pPr algn="ctr"/>
                      <a:r>
                        <a:rPr lang="tr-TR" sz="1200" b="1" u="none" strike="noStrike" kern="1200" dirty="0">
                          <a:solidFill>
                            <a:srgbClr val="FF0000"/>
                          </a:solidFill>
                          <a:effectLst/>
                          <a:latin typeface="+mn-lt"/>
                          <a:ea typeface="+mn-ea"/>
                          <a:cs typeface="+mn-cs"/>
                        </a:rPr>
                        <a:t>170</a:t>
                      </a:r>
                    </a:p>
                  </a:txBody>
                  <a:tcPr marL="6602" marR="6602" marT="6602" marB="0" anchor="b">
                    <a:solidFill>
                      <a:schemeClr val="accent5">
                        <a:lumMod val="20000"/>
                        <a:lumOff val="80000"/>
                      </a:schemeClr>
                    </a:solidFill>
                  </a:tcPr>
                </a:tc>
                <a:tc>
                  <a:txBody>
                    <a:bodyPr/>
                    <a:lstStyle/>
                    <a:p>
                      <a:pPr algn="ctr"/>
                      <a:r>
                        <a:rPr lang="tr-TR" sz="1200" b="1" u="none" strike="noStrike" kern="1200" dirty="0">
                          <a:solidFill>
                            <a:srgbClr val="FF0000"/>
                          </a:solidFill>
                          <a:effectLst/>
                          <a:latin typeface="+mn-lt"/>
                          <a:ea typeface="+mn-ea"/>
                          <a:cs typeface="+mn-cs"/>
                        </a:rPr>
                        <a:t>143</a:t>
                      </a:r>
                    </a:p>
                  </a:txBody>
                  <a:tcPr marL="6602" marR="6602" marT="6602" marB="0" anchor="b">
                    <a:solidFill>
                      <a:schemeClr val="accent5">
                        <a:lumMod val="20000"/>
                        <a:lumOff val="80000"/>
                      </a:schemeClr>
                    </a:solidFill>
                  </a:tcPr>
                </a:tc>
                <a:tc>
                  <a:txBody>
                    <a:bodyPr/>
                    <a:lstStyle/>
                    <a:p>
                      <a:pPr algn="ctr"/>
                      <a:r>
                        <a:rPr lang="tr-TR" sz="1200" b="1" u="none" strike="noStrike" kern="1200" dirty="0">
                          <a:solidFill>
                            <a:srgbClr val="FF0000"/>
                          </a:solidFill>
                          <a:effectLst/>
                          <a:latin typeface="+mn-lt"/>
                          <a:ea typeface="+mn-ea"/>
                          <a:cs typeface="+mn-cs"/>
                        </a:rPr>
                        <a:t>254</a:t>
                      </a:r>
                    </a:p>
                  </a:txBody>
                  <a:tcPr marL="6602" marR="6602" marT="6602" marB="0" anchor="b">
                    <a:solidFill>
                      <a:schemeClr val="accent5">
                        <a:lumMod val="20000"/>
                        <a:lumOff val="80000"/>
                      </a:schemeClr>
                    </a:solidFill>
                  </a:tcPr>
                </a:tc>
                <a:tc>
                  <a:txBody>
                    <a:bodyPr/>
                    <a:lstStyle/>
                    <a:p>
                      <a:pPr algn="ctr"/>
                      <a:r>
                        <a:rPr lang="tr-TR" sz="1200" b="1" u="none" strike="noStrike" kern="1200" dirty="0">
                          <a:solidFill>
                            <a:srgbClr val="FF0000"/>
                          </a:solidFill>
                          <a:effectLst/>
                          <a:latin typeface="+mn-lt"/>
                          <a:ea typeface="+mn-ea"/>
                          <a:cs typeface="+mn-cs"/>
                        </a:rPr>
                        <a:t>339</a:t>
                      </a:r>
                    </a:p>
                  </a:txBody>
                  <a:tcPr marL="6602" marR="6602" marT="6602" marB="0" anchor="b">
                    <a:solidFill>
                      <a:schemeClr val="accent5">
                        <a:lumMod val="20000"/>
                        <a:lumOff val="80000"/>
                      </a:schemeClr>
                    </a:solidFill>
                  </a:tcPr>
                </a:tc>
                <a:tc>
                  <a:txBody>
                    <a:bodyPr/>
                    <a:lstStyle/>
                    <a:p>
                      <a:pPr algn="ctr"/>
                      <a:r>
                        <a:rPr lang="tr-TR" sz="1200" b="1" u="none" strike="noStrike" kern="1200" dirty="0">
                          <a:solidFill>
                            <a:srgbClr val="FF0000"/>
                          </a:solidFill>
                          <a:effectLst/>
                          <a:latin typeface="+mn-lt"/>
                          <a:ea typeface="+mn-ea"/>
                          <a:cs typeface="+mn-cs"/>
                        </a:rPr>
                        <a:t>906</a:t>
                      </a:r>
                    </a:p>
                  </a:txBody>
                  <a:tcPr marL="6602" marR="6602" marT="6602" marB="0" anchor="b">
                    <a:solidFill>
                      <a:schemeClr val="accent5">
                        <a:lumMod val="20000"/>
                        <a:lumOff val="80000"/>
                      </a:schemeClr>
                    </a:solidFill>
                  </a:tcPr>
                </a:tc>
                <a:extLst>
                  <a:ext uri="{0D108BD9-81ED-4DB2-BD59-A6C34878D82A}">
                    <a16:rowId xmlns:a16="http://schemas.microsoft.com/office/drawing/2014/main" val="764400926"/>
                  </a:ext>
                </a:extLst>
              </a:tr>
              <a:tr h="213647">
                <a:tc>
                  <a:txBody>
                    <a:bodyPr/>
                    <a:lstStyle/>
                    <a:p>
                      <a:pPr algn="l" fontAlgn="b"/>
                      <a:endParaRPr lang="tr-TR" sz="1200" b="0" i="0" u="none" strike="noStrike">
                        <a:solidFill>
                          <a:srgbClr val="000000"/>
                        </a:solidFill>
                        <a:effectLst/>
                        <a:latin typeface="Calibri" panose="020F0502020204030204" pitchFamily="34" charset="0"/>
                      </a:endParaRPr>
                    </a:p>
                  </a:txBody>
                  <a:tcPr marL="6602" marR="6602" marT="6602" marB="0" anchor="b"/>
                </a:tc>
                <a:tc>
                  <a:txBody>
                    <a:bodyPr/>
                    <a:lstStyle/>
                    <a:p>
                      <a:pPr algn="r" fontAlgn="b"/>
                      <a:r>
                        <a:rPr lang="tr-TR" sz="1200" b="1" i="0" u="none" strike="noStrike" dirty="0">
                          <a:solidFill>
                            <a:schemeClr val="tx1"/>
                          </a:solidFill>
                          <a:effectLst/>
                          <a:latin typeface="Calibri" panose="020F0502020204030204" pitchFamily="34" charset="0"/>
                        </a:rPr>
                        <a:t>TOPLAM</a:t>
                      </a:r>
                    </a:p>
                  </a:txBody>
                  <a:tcPr marL="6602" marR="6602" marT="6602" marB="0" anchor="b"/>
                </a:tc>
                <a:tc>
                  <a:txBody>
                    <a:bodyPr/>
                    <a:lstStyle/>
                    <a:p>
                      <a:pPr algn="ctr" fontAlgn="b"/>
                      <a:r>
                        <a:rPr lang="tr-TR" sz="1200" b="1" u="none" strike="noStrike" dirty="0">
                          <a:solidFill>
                            <a:schemeClr val="tx1"/>
                          </a:solidFill>
                          <a:effectLst/>
                        </a:rPr>
                        <a:t>297</a:t>
                      </a:r>
                      <a:endParaRPr lang="tr-TR" sz="1200" b="1" i="0" u="none" strike="noStrike" dirty="0">
                        <a:solidFill>
                          <a:schemeClr val="tx1"/>
                        </a:solidFill>
                        <a:effectLst/>
                        <a:latin typeface="Calibri" panose="020F0502020204030204" pitchFamily="34" charset="0"/>
                      </a:endParaRPr>
                    </a:p>
                  </a:txBody>
                  <a:tcPr marL="6602" marR="6602" marT="6602" marB="0" anchor="b"/>
                </a:tc>
                <a:tc>
                  <a:txBody>
                    <a:bodyPr/>
                    <a:lstStyle/>
                    <a:p>
                      <a:pPr algn="ctr" fontAlgn="b"/>
                      <a:r>
                        <a:rPr lang="tr-TR" sz="1200" b="1" u="none" strike="noStrike" dirty="0">
                          <a:solidFill>
                            <a:schemeClr val="tx1"/>
                          </a:solidFill>
                          <a:effectLst/>
                        </a:rPr>
                        <a:t>353</a:t>
                      </a:r>
                      <a:endParaRPr lang="tr-TR" sz="1200" b="1" i="0" u="none" strike="noStrike" dirty="0">
                        <a:solidFill>
                          <a:schemeClr val="tx1"/>
                        </a:solidFill>
                        <a:effectLst/>
                        <a:latin typeface="Calibri" panose="020F0502020204030204" pitchFamily="34" charset="0"/>
                      </a:endParaRPr>
                    </a:p>
                  </a:txBody>
                  <a:tcPr marL="6602" marR="6602" marT="6602" marB="0" anchor="b"/>
                </a:tc>
                <a:tc>
                  <a:txBody>
                    <a:bodyPr/>
                    <a:lstStyle/>
                    <a:p>
                      <a:pPr algn="ctr" fontAlgn="b"/>
                      <a:r>
                        <a:rPr lang="tr-TR" sz="1200" b="1" u="none" strike="noStrike" dirty="0">
                          <a:solidFill>
                            <a:schemeClr val="tx1"/>
                          </a:solidFill>
                          <a:effectLst/>
                        </a:rPr>
                        <a:t>665</a:t>
                      </a:r>
                      <a:endParaRPr lang="tr-TR" sz="1200" b="1" i="0" u="none" strike="noStrike" dirty="0">
                        <a:solidFill>
                          <a:schemeClr val="tx1"/>
                        </a:solidFill>
                        <a:effectLst/>
                        <a:latin typeface="Calibri" panose="020F0502020204030204" pitchFamily="34" charset="0"/>
                      </a:endParaRPr>
                    </a:p>
                  </a:txBody>
                  <a:tcPr marL="6602" marR="6602" marT="6602" marB="0" anchor="b"/>
                </a:tc>
                <a:tc>
                  <a:txBody>
                    <a:bodyPr/>
                    <a:lstStyle/>
                    <a:p>
                      <a:pPr algn="ctr" fontAlgn="b"/>
                      <a:r>
                        <a:rPr lang="tr-TR" sz="1200" b="1" u="none" strike="noStrike" dirty="0">
                          <a:solidFill>
                            <a:schemeClr val="tx1"/>
                          </a:solidFill>
                          <a:effectLst/>
                        </a:rPr>
                        <a:t>984</a:t>
                      </a:r>
                      <a:endParaRPr lang="tr-TR" sz="1200" b="1" i="0" u="none" strike="noStrike" dirty="0">
                        <a:solidFill>
                          <a:schemeClr val="tx1"/>
                        </a:solidFill>
                        <a:effectLst/>
                        <a:latin typeface="Calibri" panose="020F0502020204030204" pitchFamily="34" charset="0"/>
                      </a:endParaRPr>
                    </a:p>
                  </a:txBody>
                  <a:tcPr marL="6602" marR="6602" marT="6602" marB="0" anchor="b"/>
                </a:tc>
                <a:tc>
                  <a:txBody>
                    <a:bodyPr/>
                    <a:lstStyle/>
                    <a:p>
                      <a:pPr algn="ctr" fontAlgn="b"/>
                      <a:r>
                        <a:rPr lang="tr-TR" sz="1200" b="1" u="none" strike="noStrike" dirty="0">
                          <a:solidFill>
                            <a:schemeClr val="tx1"/>
                          </a:solidFill>
                          <a:effectLst/>
                        </a:rPr>
                        <a:t>2299</a:t>
                      </a:r>
                      <a:endParaRPr lang="tr-TR" sz="1200" b="1" i="0" u="none" strike="noStrike" dirty="0">
                        <a:solidFill>
                          <a:schemeClr val="tx1"/>
                        </a:solidFill>
                        <a:effectLst/>
                        <a:latin typeface="Calibri" panose="020F0502020204030204" pitchFamily="34" charset="0"/>
                      </a:endParaRPr>
                    </a:p>
                  </a:txBody>
                  <a:tcPr marL="6602" marR="6602" marT="6602" marB="0" anchor="b"/>
                </a:tc>
                <a:extLst>
                  <a:ext uri="{0D108BD9-81ED-4DB2-BD59-A6C34878D82A}">
                    <a16:rowId xmlns:a16="http://schemas.microsoft.com/office/drawing/2014/main" val="2098654678"/>
                  </a:ext>
                </a:extLst>
              </a:tr>
            </a:tbl>
          </a:graphicData>
        </a:graphic>
      </p:graphicFrame>
      <p:sp>
        <p:nvSpPr>
          <p:cNvPr id="8" name="Metin kutusu 7">
            <a:extLst>
              <a:ext uri="{FF2B5EF4-FFF2-40B4-BE49-F238E27FC236}">
                <a16:creationId xmlns:a16="http://schemas.microsoft.com/office/drawing/2014/main" id="{049E281E-48AA-4261-BA5E-3DA6F3E6EF75}"/>
              </a:ext>
            </a:extLst>
          </p:cNvPr>
          <p:cNvSpPr txBox="1"/>
          <p:nvPr/>
        </p:nvSpPr>
        <p:spPr>
          <a:xfrm>
            <a:off x="539552" y="6362164"/>
            <a:ext cx="2277803" cy="523220"/>
          </a:xfrm>
          <a:prstGeom prst="rect">
            <a:avLst/>
          </a:prstGeom>
          <a:noFill/>
        </p:spPr>
        <p:txBody>
          <a:bodyPr wrap="none" rtlCol="0">
            <a:spAutoFit/>
          </a:bodyPr>
          <a:lstStyle/>
          <a:p>
            <a:r>
              <a:rPr lang="tr-TR" sz="1400" dirty="0"/>
              <a:t>VHS: </a:t>
            </a:r>
            <a:r>
              <a:rPr lang="tr-TR" sz="1400" dirty="0" err="1"/>
              <a:t>Vocational</a:t>
            </a:r>
            <a:r>
              <a:rPr lang="tr-TR" sz="1400" dirty="0"/>
              <a:t> </a:t>
            </a:r>
            <a:r>
              <a:rPr lang="tr-TR" sz="1400" dirty="0" err="1"/>
              <a:t>high</a:t>
            </a:r>
            <a:r>
              <a:rPr lang="tr-TR" sz="1400" dirty="0"/>
              <a:t> </a:t>
            </a:r>
            <a:r>
              <a:rPr lang="tr-TR" sz="1400" dirty="0" err="1"/>
              <a:t>school</a:t>
            </a:r>
            <a:endParaRPr lang="tr-TR" sz="1400" dirty="0"/>
          </a:p>
          <a:p>
            <a:r>
              <a:rPr lang="tr-TR" sz="1400" dirty="0"/>
              <a:t>DM: </a:t>
            </a:r>
            <a:r>
              <a:rPr lang="tr-TR" sz="1400" dirty="0" err="1"/>
              <a:t>Double</a:t>
            </a:r>
            <a:r>
              <a:rPr lang="tr-TR" sz="1400" dirty="0"/>
              <a:t> </a:t>
            </a:r>
            <a:r>
              <a:rPr lang="tr-TR" sz="1400" dirty="0" err="1"/>
              <a:t>major</a:t>
            </a:r>
            <a:endParaRPr lang="tr-TR" sz="1400" dirty="0"/>
          </a:p>
        </p:txBody>
      </p:sp>
    </p:spTree>
    <p:extLst>
      <p:ext uri="{BB962C8B-B14F-4D97-AF65-F5344CB8AC3E}">
        <p14:creationId xmlns:p14="http://schemas.microsoft.com/office/powerpoint/2010/main" val="160283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634328" y="332656"/>
            <a:ext cx="8033192" cy="609584"/>
          </a:xfrm>
          <a:noFill/>
        </p:spPr>
        <p:txBody>
          <a:bodyPr>
            <a:noAutofit/>
          </a:bodyPr>
          <a:lstStyle/>
          <a:p>
            <a:pPr algn="l"/>
            <a:r>
              <a:rPr lang="tr-TR" b="1" dirty="0" err="1">
                <a:ln w="0">
                  <a:solidFill>
                    <a:srgbClr val="0070C0"/>
                  </a:solidFill>
                </a:ln>
                <a:solidFill>
                  <a:schemeClr val="tx1"/>
                </a:solidFill>
                <a:effectLst/>
                <a:latin typeface="Arial" panose="020B0604020202020204" pitchFamily="34" charset="0"/>
                <a:cs typeface="Arial" panose="020B0604020202020204" pitchFamily="34" charset="0"/>
              </a:rPr>
              <a:t>Academic</a:t>
            </a:r>
            <a:r>
              <a:rPr lang="tr-TR" b="1" dirty="0">
                <a:ln w="0">
                  <a:solidFill>
                    <a:srgbClr val="0070C0"/>
                  </a:solidFill>
                </a:ln>
                <a:solidFill>
                  <a:schemeClr val="tx1"/>
                </a:solidFill>
                <a:effectLst/>
                <a:latin typeface="Arial" panose="020B0604020202020204" pitchFamily="34" charset="0"/>
                <a:cs typeface="Arial" panose="020B0604020202020204" pitchFamily="34" charset="0"/>
              </a:rPr>
              <a:t> </a:t>
            </a:r>
            <a:r>
              <a:rPr lang="tr-TR" b="1" dirty="0" err="1">
                <a:ln w="0">
                  <a:solidFill>
                    <a:srgbClr val="0070C0"/>
                  </a:solidFill>
                </a:ln>
                <a:solidFill>
                  <a:schemeClr val="tx1"/>
                </a:solidFill>
                <a:effectLst/>
                <a:latin typeface="Arial" panose="020B0604020202020204" pitchFamily="34" charset="0"/>
                <a:cs typeface="Arial" panose="020B0604020202020204" pitchFamily="34" charset="0"/>
              </a:rPr>
              <a:t>Staff</a:t>
            </a:r>
            <a:endParaRPr lang="tr-TR" dirty="0">
              <a:ln w="0">
                <a:solidFill>
                  <a:srgbClr val="0070C0"/>
                </a:solidFill>
              </a:ln>
              <a:solidFill>
                <a:schemeClr val="tx1"/>
              </a:solidFill>
              <a:effectLst/>
            </a:endParaRPr>
          </a:p>
        </p:txBody>
      </p:sp>
      <p:graphicFrame>
        <p:nvGraphicFramePr>
          <p:cNvPr id="5" name="6 Tablo"/>
          <p:cNvGraphicFramePr>
            <a:graphicFrameLocks noGrp="1"/>
          </p:cNvGraphicFramePr>
          <p:nvPr>
            <p:extLst>
              <p:ext uri="{D42A27DB-BD31-4B8C-83A1-F6EECF244321}">
                <p14:modId xmlns:p14="http://schemas.microsoft.com/office/powerpoint/2010/main" val="1430226023"/>
              </p:ext>
            </p:extLst>
          </p:nvPr>
        </p:nvGraphicFramePr>
        <p:xfrm>
          <a:off x="634328" y="1121953"/>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u="none" strike="noStrike" dirty="0" err="1">
                          <a:solidFill>
                            <a:srgbClr val="0070C0"/>
                          </a:solidFill>
                        </a:rPr>
                        <a:t>Title</a:t>
                      </a:r>
                      <a:endParaRPr lang="tr-TR" sz="2800" b="1" i="0" u="none" strike="noStrike" dirty="0">
                        <a:solidFill>
                          <a:srgbClr val="0070C0"/>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u="none" strike="noStrike" dirty="0" err="1">
                          <a:solidFill>
                            <a:srgbClr val="0070C0"/>
                          </a:solidFill>
                        </a:rPr>
                        <a:t>Number</a:t>
                      </a:r>
                      <a:endParaRPr lang="tr-TR" sz="2800" b="1" i="0" u="none" strike="noStrike" dirty="0">
                        <a:solidFill>
                          <a:srgbClr val="0070C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1" u="none" strike="noStrike" dirty="0">
                          <a:effectLst/>
                        </a:rPr>
                        <a:t>Prof. Dr.</a:t>
                      </a:r>
                      <a:endParaRPr lang="tr-TR" sz="2800" b="1" i="0" u="none" strike="noStrike" dirty="0">
                        <a:solidFill>
                          <a:srgbClr val="000000"/>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u="none" strike="noStrike" dirty="0"/>
                        <a:t>15</a:t>
                      </a:r>
                      <a:endParaRPr lang="tr-TR" sz="2800" b="1" i="0" u="none" strike="noStrike" dirty="0">
                        <a:solidFill>
                          <a:srgbClr val="00000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Char char=" "/>
                      </a:pPr>
                      <a:r>
                        <a:rPr lang="tr-TR" sz="2800" b="1" u="none" strike="noStrike" dirty="0" err="1">
                          <a:effectLst/>
                        </a:rPr>
                        <a:t>Assoc</a:t>
                      </a:r>
                      <a:r>
                        <a:rPr lang="tr-TR" sz="2800" b="1" u="none" strike="noStrike" dirty="0">
                          <a:effectLst/>
                        </a:rPr>
                        <a:t>. Prof. Dr.</a:t>
                      </a:r>
                      <a:endParaRPr lang="tr-TR" sz="2800" b="1" i="0" u="none" strike="noStrike" dirty="0">
                        <a:solidFill>
                          <a:srgbClr val="000000"/>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u="none" strike="noStrike" dirty="0"/>
                        <a:t>7</a:t>
                      </a:r>
                      <a:endParaRPr lang="tr-TR" sz="2800" b="1" i="0" u="none" strike="noStrike" dirty="0">
                        <a:solidFill>
                          <a:srgbClr val="00000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Char char=" "/>
                      </a:pPr>
                      <a:r>
                        <a:rPr lang="tr-TR" sz="2800" b="1" u="none" strike="noStrike" dirty="0" err="1">
                          <a:effectLst/>
                        </a:rPr>
                        <a:t>Assist</a:t>
                      </a:r>
                      <a:r>
                        <a:rPr lang="tr-TR" sz="2800" b="1" u="none" strike="noStrike" dirty="0">
                          <a:effectLst/>
                        </a:rPr>
                        <a:t>. Prof. Dr.</a:t>
                      </a:r>
                      <a:endParaRPr lang="tr-TR" sz="2800" b="1" i="0" u="none" strike="noStrike" dirty="0">
                        <a:solidFill>
                          <a:srgbClr val="000000"/>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u="none" strike="noStrike" dirty="0"/>
                        <a:t>21</a:t>
                      </a:r>
                      <a:endParaRPr lang="tr-TR" sz="2800" b="1" i="0" u="none" strike="noStrike" dirty="0">
                        <a:solidFill>
                          <a:srgbClr val="00000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Char char=" "/>
                      </a:pPr>
                      <a:r>
                        <a:rPr lang="tr-TR" sz="2800" b="1" u="none" strike="noStrike" dirty="0" err="1">
                          <a:effectLst/>
                        </a:rPr>
                        <a:t>Research</a:t>
                      </a:r>
                      <a:r>
                        <a:rPr lang="tr-TR" sz="2800" b="1" u="none" strike="noStrike" baseline="0" dirty="0">
                          <a:effectLst/>
                        </a:rPr>
                        <a:t> </a:t>
                      </a:r>
                      <a:r>
                        <a:rPr lang="tr-TR" sz="2800" b="1" u="none" strike="noStrike" baseline="0" dirty="0" err="1">
                          <a:effectLst/>
                        </a:rPr>
                        <a:t>Asistant</a:t>
                      </a:r>
                      <a:r>
                        <a:rPr lang="tr-TR" sz="2800" b="1" u="none" strike="noStrike" dirty="0">
                          <a:effectLst/>
                        </a:rPr>
                        <a:t>  </a:t>
                      </a:r>
                      <a:endParaRPr lang="tr-TR" sz="2800" b="1" i="0" u="none" strike="noStrike" dirty="0">
                        <a:solidFill>
                          <a:srgbClr val="000000"/>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u="none" strike="noStrike" dirty="0"/>
                        <a:t>21</a:t>
                      </a:r>
                      <a:endParaRPr lang="tr-TR" sz="2800" b="1" i="0" u="none" strike="noStrike" dirty="0">
                        <a:solidFill>
                          <a:srgbClr val="00000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u="none" strike="noStrike" dirty="0">
                          <a:solidFill>
                            <a:srgbClr val="0070C0"/>
                          </a:solidFill>
                          <a:effectLst/>
                        </a:rPr>
                        <a:t>Total</a:t>
                      </a:r>
                      <a:endParaRPr lang="tr-TR" sz="2800" b="1" i="0" u="none" strike="noStrike" dirty="0">
                        <a:solidFill>
                          <a:srgbClr val="0070C0"/>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u="none" strike="noStrike" dirty="0">
                          <a:solidFill>
                            <a:srgbClr val="0070C0"/>
                          </a:solidFill>
                        </a:rPr>
                        <a:t>64</a:t>
                      </a:r>
                      <a:endParaRPr lang="tr-TR" sz="2800" b="1" i="0" u="none" strike="noStrike" dirty="0">
                        <a:solidFill>
                          <a:srgbClr val="0070C0"/>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7" name="Unvan 1"/>
          <p:cNvSpPr txBox="1">
            <a:spLocks/>
          </p:cNvSpPr>
          <p:nvPr/>
        </p:nvSpPr>
        <p:spPr>
          <a:xfrm>
            <a:off x="643264" y="5195680"/>
            <a:ext cx="8033192" cy="609584"/>
          </a:xfrm>
          <a:prstGeom prst="rect">
            <a:avLst/>
          </a:prstGeom>
          <a:noFill/>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err="1">
                <a:ln w="0">
                  <a:solidFill>
                    <a:srgbClr val="0070C0"/>
                  </a:solidFill>
                </a:ln>
                <a:solidFill>
                  <a:schemeClr val="tx1"/>
                </a:solidFill>
                <a:effectLst/>
                <a:uLnTx/>
                <a:uFillTx/>
                <a:latin typeface="Arial" panose="020B0604020202020204" pitchFamily="34" charset="0"/>
                <a:ea typeface="+mj-ea"/>
                <a:cs typeface="Arial" panose="020B0604020202020204" pitchFamily="34" charset="0"/>
              </a:rPr>
              <a:t>Administrative</a:t>
            </a:r>
            <a:r>
              <a:rPr kumimoji="0" lang="tr-TR" sz="3600" b="1" i="0" u="none" strike="noStrike" kern="1200" cap="none" spc="0" normalizeH="0" baseline="0" noProof="0" dirty="0">
                <a:ln w="0">
                  <a:solidFill>
                    <a:srgbClr val="0070C0"/>
                  </a:solidFill>
                </a:ln>
                <a:solidFill>
                  <a:schemeClr val="tx1"/>
                </a:solidFill>
                <a:effectLst/>
                <a:uLnTx/>
                <a:uFillTx/>
                <a:latin typeface="Arial" panose="020B0604020202020204" pitchFamily="34" charset="0"/>
                <a:ea typeface="+mj-ea"/>
                <a:cs typeface="Arial" panose="020B0604020202020204" pitchFamily="34" charset="0"/>
              </a:rPr>
              <a:t> </a:t>
            </a:r>
            <a:r>
              <a:rPr kumimoji="0" lang="tr-TR" sz="3600" b="1" i="0" u="none" strike="noStrike" kern="1200" cap="none" spc="0" normalizeH="0" baseline="0" noProof="0" dirty="0" err="1">
                <a:ln w="0">
                  <a:solidFill>
                    <a:srgbClr val="0070C0"/>
                  </a:solidFill>
                </a:ln>
                <a:solidFill>
                  <a:schemeClr val="tx1"/>
                </a:solidFill>
                <a:effectLst/>
                <a:uLnTx/>
                <a:uFillTx/>
                <a:latin typeface="Arial" panose="020B0604020202020204" pitchFamily="34" charset="0"/>
                <a:ea typeface="+mj-ea"/>
                <a:cs typeface="Arial" panose="020B0604020202020204" pitchFamily="34" charset="0"/>
              </a:rPr>
              <a:t>Staff</a:t>
            </a:r>
            <a:r>
              <a:rPr kumimoji="0" lang="tr-TR" sz="3600" b="1" i="0" u="none" strike="noStrike" kern="1200" cap="none" spc="0" normalizeH="0" baseline="0" noProof="0" dirty="0">
                <a:ln w="0">
                  <a:solidFill>
                    <a:srgbClr val="0070C0"/>
                  </a:solidFill>
                </a:ln>
                <a:solidFill>
                  <a:schemeClr val="tx1"/>
                </a:solidFill>
                <a:effectLst/>
                <a:uLnTx/>
                <a:uFillTx/>
                <a:latin typeface="Arial" panose="020B0604020202020204" pitchFamily="34" charset="0"/>
                <a:ea typeface="+mj-ea"/>
                <a:cs typeface="Arial" panose="020B0604020202020204" pitchFamily="34" charset="0"/>
              </a:rPr>
              <a:t>: 14</a:t>
            </a:r>
            <a:endParaRPr kumimoji="0" lang="tr-TR" sz="3600" b="0" i="0" u="none" strike="noStrike" kern="1200" cap="none" spc="0" normalizeH="0" baseline="0" noProof="0" dirty="0">
              <a:ln w="0">
                <a:solidFill>
                  <a:srgbClr val="0070C0"/>
                </a:solid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11553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683568" y="3500493"/>
            <a:ext cx="7763814" cy="2736819"/>
          </a:xfrm>
        </p:spPr>
        <p:txBody>
          <a:bodyPr/>
          <a:lstStyle/>
          <a:p>
            <a:r>
              <a:rPr lang="tr-TR" b="1" dirty="0" err="1">
                <a:solidFill>
                  <a:srgbClr val="0070C0"/>
                </a:solidFill>
              </a:rPr>
              <a:t>Departments</a:t>
            </a:r>
            <a:endParaRPr lang="tr-TR" b="1" dirty="0">
              <a:solidFill>
                <a:srgbClr val="0070C0"/>
              </a:solidFill>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212" y="1038604"/>
            <a:ext cx="2242526" cy="22425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90821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1634</TotalTime>
  <Words>1067</Words>
  <Application>Microsoft Office PowerPoint</Application>
  <PresentationFormat>Ekran Gösterisi (4:3)</PresentationFormat>
  <Paragraphs>375</Paragraphs>
  <Slides>33</Slides>
  <Notes>4</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33</vt:i4>
      </vt:variant>
    </vt:vector>
  </HeadingPairs>
  <TitlesOfParts>
    <vt:vector size="42" baseType="lpstr">
      <vt:lpstr>Arial</vt:lpstr>
      <vt:lpstr>Calibri</vt:lpstr>
      <vt:lpstr>Candara</vt:lpstr>
      <vt:lpstr>Symbol</vt:lpstr>
      <vt:lpstr>Times New Roman</vt:lpstr>
      <vt:lpstr>Trebuchet MS</vt:lpstr>
      <vt:lpstr>Verdana</vt:lpstr>
      <vt:lpstr>Wingdings</vt:lpstr>
      <vt:lpstr>Dalga Biçimi</vt:lpstr>
      <vt:lpstr>KARABUK UNIVERSITY  Faculty of Technology </vt:lpstr>
      <vt:lpstr>About the Technology Faculties</vt:lpstr>
      <vt:lpstr>Vision</vt:lpstr>
      <vt:lpstr>Mission of Technology Faculty</vt:lpstr>
      <vt:lpstr>PowerPoint Sunusu</vt:lpstr>
      <vt:lpstr>DEPARTMENTS</vt:lpstr>
      <vt:lpstr>Number of students</vt:lpstr>
      <vt:lpstr>Academic Staff</vt:lpstr>
      <vt:lpstr>Departments</vt:lpstr>
      <vt:lpstr>ENERJİ SİSTEMLERİ MÜHENDİSLİĞİ</vt:lpstr>
      <vt:lpstr>PowerPoint Sunusu</vt:lpstr>
      <vt:lpstr>PowerPoint Sunusu</vt:lpstr>
      <vt:lpstr>PowerPoint Sunusu</vt:lpstr>
      <vt:lpstr>İMALAT MÜHENDİSLİĞİ</vt:lpstr>
      <vt:lpstr>PowerPoint Sunusu</vt:lpstr>
      <vt:lpstr>ENDÜSTRİYEL TASARIM MÜHENDİSLİĞİ</vt:lpstr>
      <vt:lpstr>PowerPoint Sunusu</vt:lpstr>
      <vt:lpstr>Classrooms</vt:lpstr>
      <vt:lpstr>Technical Drawing Classroom</vt:lpstr>
      <vt:lpstr>Laboratories</vt:lpstr>
      <vt:lpstr>Industrial Design Engineering Laboratory</vt:lpstr>
      <vt:lpstr>Mechatronic Engineering Laboratory</vt:lpstr>
      <vt:lpstr>Energy Systems Engineering Laboratory </vt:lpstr>
      <vt:lpstr>Manufacturing Engineering Laboratory</vt:lpstr>
      <vt:lpstr>Manufacturing Engineering Laboratory</vt:lpstr>
      <vt:lpstr>Mechanic Test Laboratory</vt:lpstr>
      <vt:lpstr>Metallography Laboratory</vt:lpstr>
      <vt:lpstr>7+1 Workplace Education System</vt:lpstr>
      <vt:lpstr>PowerPoint Sunusu</vt:lpstr>
      <vt:lpstr>Advantages of 7+1 Workplace Education  </vt:lpstr>
      <vt:lpstr>Number of Projects</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mylaptop</dc:creator>
  <cp:lastModifiedBy>user</cp:lastModifiedBy>
  <cp:revision>259</cp:revision>
  <dcterms:created xsi:type="dcterms:W3CDTF">2014-09-28T17:22:12Z</dcterms:created>
  <dcterms:modified xsi:type="dcterms:W3CDTF">2018-09-22T17:53:11Z</dcterms:modified>
</cp:coreProperties>
</file>