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4"/>
  </p:notesMasterIdLst>
  <p:sldIdLst>
    <p:sldId id="417" r:id="rId2"/>
    <p:sldId id="428" r:id="rId3"/>
    <p:sldId id="414" r:id="rId4"/>
    <p:sldId id="415" r:id="rId5"/>
    <p:sldId id="416" r:id="rId6"/>
    <p:sldId id="418" r:id="rId7"/>
    <p:sldId id="423" r:id="rId8"/>
    <p:sldId id="458" r:id="rId9"/>
    <p:sldId id="424" r:id="rId10"/>
    <p:sldId id="425" r:id="rId11"/>
    <p:sldId id="426" r:id="rId12"/>
    <p:sldId id="350" r:id="rId13"/>
    <p:sldId id="351" r:id="rId14"/>
    <p:sldId id="267" r:id="rId15"/>
    <p:sldId id="268" r:id="rId16"/>
    <p:sldId id="269" r:id="rId17"/>
    <p:sldId id="303" r:id="rId18"/>
    <p:sldId id="270" r:id="rId19"/>
    <p:sldId id="304" r:id="rId20"/>
    <p:sldId id="272" r:id="rId21"/>
    <p:sldId id="273" r:id="rId22"/>
    <p:sldId id="274" r:id="rId23"/>
    <p:sldId id="276" r:id="rId24"/>
    <p:sldId id="271" r:id="rId25"/>
    <p:sldId id="289" r:id="rId26"/>
    <p:sldId id="287" r:id="rId27"/>
    <p:sldId id="286" r:id="rId28"/>
    <p:sldId id="290" r:id="rId29"/>
    <p:sldId id="283" r:id="rId30"/>
    <p:sldId id="288" r:id="rId31"/>
    <p:sldId id="291" r:id="rId32"/>
    <p:sldId id="292" r:id="rId33"/>
    <p:sldId id="293" r:id="rId34"/>
    <p:sldId id="294" r:id="rId35"/>
    <p:sldId id="295" r:id="rId36"/>
    <p:sldId id="296" r:id="rId37"/>
    <p:sldId id="297" r:id="rId38"/>
    <p:sldId id="298" r:id="rId39"/>
    <p:sldId id="280" r:id="rId40"/>
    <p:sldId id="284" r:id="rId41"/>
    <p:sldId id="299" r:id="rId42"/>
    <p:sldId id="300" r:id="rId43"/>
    <p:sldId id="301" r:id="rId44"/>
    <p:sldId id="302" r:id="rId45"/>
    <p:sldId id="265" r:id="rId46"/>
    <p:sldId id="263" r:id="rId47"/>
    <p:sldId id="282" r:id="rId48"/>
    <p:sldId id="305" r:id="rId49"/>
    <p:sldId id="306" r:id="rId50"/>
    <p:sldId id="307" r:id="rId51"/>
    <p:sldId id="308" r:id="rId52"/>
    <p:sldId id="309" r:id="rId53"/>
    <p:sldId id="313" r:id="rId54"/>
    <p:sldId id="315" r:id="rId55"/>
    <p:sldId id="316" r:id="rId56"/>
    <p:sldId id="319" r:id="rId57"/>
    <p:sldId id="411" r:id="rId58"/>
    <p:sldId id="314" r:id="rId59"/>
    <p:sldId id="320" r:id="rId60"/>
    <p:sldId id="321" r:id="rId61"/>
    <p:sldId id="322" r:id="rId62"/>
    <p:sldId id="323" r:id="rId63"/>
    <p:sldId id="310" r:id="rId64"/>
    <p:sldId id="325" r:id="rId65"/>
    <p:sldId id="324" r:id="rId66"/>
    <p:sldId id="327" r:id="rId67"/>
    <p:sldId id="326" r:id="rId68"/>
    <p:sldId id="328" r:id="rId69"/>
    <p:sldId id="329" r:id="rId70"/>
    <p:sldId id="330" r:id="rId71"/>
    <p:sldId id="331" r:id="rId72"/>
    <p:sldId id="311" r:id="rId73"/>
    <p:sldId id="332" r:id="rId74"/>
    <p:sldId id="333" r:id="rId75"/>
    <p:sldId id="334" r:id="rId76"/>
    <p:sldId id="335" r:id="rId77"/>
    <p:sldId id="336" r:id="rId78"/>
    <p:sldId id="337" r:id="rId79"/>
    <p:sldId id="338" r:id="rId80"/>
    <p:sldId id="285" r:id="rId81"/>
    <p:sldId id="339" r:id="rId82"/>
    <p:sldId id="340" r:id="rId83"/>
    <p:sldId id="341" r:id="rId84"/>
    <p:sldId id="342" r:id="rId85"/>
    <p:sldId id="343" r:id="rId86"/>
    <p:sldId id="344" r:id="rId87"/>
    <p:sldId id="345" r:id="rId88"/>
    <p:sldId id="346" r:id="rId89"/>
    <p:sldId id="348" r:id="rId90"/>
    <p:sldId id="349" r:id="rId91"/>
    <p:sldId id="429" r:id="rId92"/>
    <p:sldId id="352" r:id="rId93"/>
    <p:sldId id="347" r:id="rId94"/>
    <p:sldId id="353" r:id="rId95"/>
    <p:sldId id="355" r:id="rId96"/>
    <p:sldId id="356" r:id="rId97"/>
    <p:sldId id="357" r:id="rId98"/>
    <p:sldId id="358" r:id="rId99"/>
    <p:sldId id="359" r:id="rId100"/>
    <p:sldId id="360" r:id="rId101"/>
    <p:sldId id="361" r:id="rId102"/>
    <p:sldId id="362" r:id="rId103"/>
    <p:sldId id="363" r:id="rId104"/>
    <p:sldId id="364" r:id="rId105"/>
    <p:sldId id="365" r:id="rId106"/>
    <p:sldId id="366" r:id="rId107"/>
    <p:sldId id="367" r:id="rId108"/>
    <p:sldId id="368" r:id="rId109"/>
    <p:sldId id="369" r:id="rId110"/>
    <p:sldId id="370" r:id="rId111"/>
    <p:sldId id="371" r:id="rId112"/>
    <p:sldId id="372" r:id="rId113"/>
    <p:sldId id="373" r:id="rId114"/>
    <p:sldId id="374" r:id="rId115"/>
    <p:sldId id="412" r:id="rId116"/>
    <p:sldId id="375" r:id="rId117"/>
    <p:sldId id="376" r:id="rId118"/>
    <p:sldId id="378" r:id="rId119"/>
    <p:sldId id="379" r:id="rId120"/>
    <p:sldId id="430" r:id="rId121"/>
    <p:sldId id="381" r:id="rId122"/>
    <p:sldId id="377" r:id="rId123"/>
    <p:sldId id="382" r:id="rId124"/>
    <p:sldId id="383" r:id="rId125"/>
    <p:sldId id="384" r:id="rId126"/>
    <p:sldId id="385" r:id="rId127"/>
    <p:sldId id="387" r:id="rId128"/>
    <p:sldId id="388"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59" r:id="rId143"/>
    <p:sldId id="405" r:id="rId144"/>
    <p:sldId id="460" r:id="rId145"/>
    <p:sldId id="406" r:id="rId146"/>
    <p:sldId id="461" r:id="rId147"/>
    <p:sldId id="407" r:id="rId148"/>
    <p:sldId id="462" r:id="rId149"/>
    <p:sldId id="408" r:id="rId150"/>
    <p:sldId id="463" r:id="rId151"/>
    <p:sldId id="409" r:id="rId152"/>
    <p:sldId id="410" r:id="rId15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0" autoAdjust="0"/>
    <p:restoredTop sz="95380" autoAdjust="0"/>
  </p:normalViewPr>
  <p:slideViewPr>
    <p:cSldViewPr>
      <p:cViewPr varScale="1">
        <p:scale>
          <a:sx n="81" d="100"/>
          <a:sy n="81" d="100"/>
        </p:scale>
        <p:origin x="1939"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106D8F-4E28-46EB-BD8A-4354FCDC2C5E}" type="datetimeFigureOut">
              <a:rPr lang="tr-TR" smtClean="0"/>
              <a:t>18.2.2020</a:t>
            </a:fld>
            <a:endParaRPr lang="tr-TR"/>
          </a:p>
        </p:txBody>
      </p:sp>
      <p:sp>
        <p:nvSpPr>
          <p:cNvPr id="4" name="Slayt Resmi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8395B-EDDF-49E0-97F0-20EB4DA77B48}" type="slidenum">
              <a:rPr lang="tr-TR" smtClean="0"/>
              <a:t>‹#›</a:t>
            </a:fld>
            <a:endParaRPr lang="tr-TR"/>
          </a:p>
        </p:txBody>
      </p:sp>
    </p:spTree>
    <p:extLst>
      <p:ext uri="{BB962C8B-B14F-4D97-AF65-F5344CB8AC3E}">
        <p14:creationId xmlns:p14="http://schemas.microsoft.com/office/powerpoint/2010/main" val="3692971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ayt Görüntüsü Yer Tutucusu 1"/>
          <p:cNvSpPr>
            <a:spLocks noGrp="1" noRot="1" noChangeAspect="1" noTextEdit="1"/>
          </p:cNvSpPr>
          <p:nvPr>
            <p:ph type="sldImg"/>
          </p:nvPr>
        </p:nvSpPr>
        <p:spPr bwMode="auto">
          <a:solidFill>
            <a:srgbClr val="4F81BD"/>
          </a:solidFill>
          <a:ln w="25402">
            <a:solidFill>
              <a:srgbClr val="385D8A"/>
            </a:solidFill>
            <a:miter lim="800000"/>
            <a:headEnd/>
            <a:tailEnd/>
          </a:ln>
        </p:spPr>
      </p:sp>
      <p:sp>
        <p:nvSpPr>
          <p:cNvPr id="13315" name="Not Yer Tutucusu 2"/>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tr-TR" altLang="tr-T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17</a:t>
            </a:fld>
            <a:endParaRPr lang="en-US" dirty="0"/>
          </a:p>
        </p:txBody>
      </p:sp>
    </p:spTree>
    <p:extLst>
      <p:ext uri="{BB962C8B-B14F-4D97-AF65-F5344CB8AC3E}">
        <p14:creationId xmlns:p14="http://schemas.microsoft.com/office/powerpoint/2010/main" val="1740540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20</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21</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22</a:t>
            </a:fld>
            <a:endParaRPr lang="en-US"/>
          </a:p>
        </p:txBody>
      </p:sp>
    </p:spTree>
    <p:extLst>
      <p:ext uri="{BB962C8B-B14F-4D97-AF65-F5344CB8AC3E}">
        <p14:creationId xmlns:p14="http://schemas.microsoft.com/office/powerpoint/2010/main" val="3313770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23</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39</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40</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41</a:t>
            </a:fld>
            <a:endParaRPr lang="en-US"/>
          </a:p>
        </p:txBody>
      </p:sp>
    </p:spTree>
    <p:extLst>
      <p:ext uri="{BB962C8B-B14F-4D97-AF65-F5344CB8AC3E}">
        <p14:creationId xmlns:p14="http://schemas.microsoft.com/office/powerpoint/2010/main" val="2884577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42</a:t>
            </a:fld>
            <a:endParaRPr lang="en-US"/>
          </a:p>
        </p:txBody>
      </p:sp>
    </p:spTree>
    <p:extLst>
      <p:ext uri="{BB962C8B-B14F-4D97-AF65-F5344CB8AC3E}">
        <p14:creationId xmlns:p14="http://schemas.microsoft.com/office/powerpoint/2010/main" val="3452114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43</a:t>
            </a:fld>
            <a:endParaRPr lang="en-US"/>
          </a:p>
        </p:txBody>
      </p:sp>
    </p:spTree>
    <p:extLst>
      <p:ext uri="{BB962C8B-B14F-4D97-AF65-F5344CB8AC3E}">
        <p14:creationId xmlns:p14="http://schemas.microsoft.com/office/powerpoint/2010/main" val="1460451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44</a:t>
            </a:fld>
            <a:endParaRPr lang="en-US"/>
          </a:p>
        </p:txBody>
      </p:sp>
    </p:spTree>
    <p:extLst>
      <p:ext uri="{BB962C8B-B14F-4D97-AF65-F5344CB8AC3E}">
        <p14:creationId xmlns:p14="http://schemas.microsoft.com/office/powerpoint/2010/main" val="7337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47</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49</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50</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51</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54</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55</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56</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57</a:t>
            </a:fld>
            <a:endParaRPr lang="en-US"/>
          </a:p>
        </p:txBody>
      </p:sp>
    </p:spTree>
    <p:extLst>
      <p:ext uri="{BB962C8B-B14F-4D97-AF65-F5344CB8AC3E}">
        <p14:creationId xmlns:p14="http://schemas.microsoft.com/office/powerpoint/2010/main" val="36798458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63</a:t>
            </a:fld>
            <a:endParaRPr lang="tr-TR"/>
          </a:p>
        </p:txBody>
      </p:sp>
    </p:spTree>
    <p:extLst>
      <p:ext uri="{BB962C8B-B14F-4D97-AF65-F5344CB8AC3E}">
        <p14:creationId xmlns:p14="http://schemas.microsoft.com/office/powerpoint/2010/main" val="63571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74</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75</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82</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84</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85</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89</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90</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92</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96</a:t>
            </a:fld>
            <a:endParaRPr lang="tr-TR"/>
          </a:p>
        </p:txBody>
      </p:sp>
    </p:spTree>
    <p:extLst>
      <p:ext uri="{BB962C8B-B14F-4D97-AF65-F5344CB8AC3E}">
        <p14:creationId xmlns:p14="http://schemas.microsoft.com/office/powerpoint/2010/main" val="17410237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97</a:t>
            </a:fld>
            <a:endParaRPr lang="tr-TR"/>
          </a:p>
        </p:txBody>
      </p:sp>
    </p:spTree>
    <p:extLst>
      <p:ext uri="{BB962C8B-B14F-4D97-AF65-F5344CB8AC3E}">
        <p14:creationId xmlns:p14="http://schemas.microsoft.com/office/powerpoint/2010/main" val="248191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2930381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98</a:t>
            </a:fld>
            <a:endParaRPr lang="tr-TR"/>
          </a:p>
        </p:txBody>
      </p:sp>
    </p:spTree>
    <p:extLst>
      <p:ext uri="{BB962C8B-B14F-4D97-AF65-F5344CB8AC3E}">
        <p14:creationId xmlns:p14="http://schemas.microsoft.com/office/powerpoint/2010/main" val="38302143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99</a:t>
            </a:fld>
            <a:endParaRPr lang="tr-TR"/>
          </a:p>
        </p:txBody>
      </p:sp>
    </p:spTree>
    <p:extLst>
      <p:ext uri="{BB962C8B-B14F-4D97-AF65-F5344CB8AC3E}">
        <p14:creationId xmlns:p14="http://schemas.microsoft.com/office/powerpoint/2010/main" val="33799942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2C8395B-EDDF-49E0-97F0-20EB4DA77B48}" type="slidenum">
              <a:rPr lang="tr-TR" smtClean="0"/>
              <a:t>101</a:t>
            </a:fld>
            <a:endParaRPr lang="tr-TR"/>
          </a:p>
        </p:txBody>
      </p:sp>
    </p:spTree>
    <p:extLst>
      <p:ext uri="{BB962C8B-B14F-4D97-AF65-F5344CB8AC3E}">
        <p14:creationId xmlns:p14="http://schemas.microsoft.com/office/powerpoint/2010/main" val="17756285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82C8395B-EDDF-49E0-97F0-20EB4DA77B48}" type="slidenum">
              <a:rPr lang="tr-TR" smtClean="0"/>
              <a:t>102</a:t>
            </a:fld>
            <a:endParaRPr lang="tr-TR"/>
          </a:p>
        </p:txBody>
      </p:sp>
    </p:spTree>
    <p:extLst>
      <p:ext uri="{BB962C8B-B14F-4D97-AF65-F5344CB8AC3E}">
        <p14:creationId xmlns:p14="http://schemas.microsoft.com/office/powerpoint/2010/main" val="3431236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103</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104</a:t>
            </a:fld>
            <a:endParaRPr lang="en-US"/>
          </a:p>
        </p:txBody>
      </p:sp>
    </p:spTree>
    <p:extLst>
      <p:ext uri="{BB962C8B-B14F-4D97-AF65-F5344CB8AC3E}">
        <p14:creationId xmlns:p14="http://schemas.microsoft.com/office/powerpoint/2010/main" val="18035643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2298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106</a:t>
            </a:fld>
            <a:endParaRPr lang="en-US"/>
          </a:p>
        </p:txBody>
      </p:sp>
    </p:spTree>
    <p:extLst>
      <p:ext uri="{BB962C8B-B14F-4D97-AF65-F5344CB8AC3E}">
        <p14:creationId xmlns:p14="http://schemas.microsoft.com/office/powerpoint/2010/main" val="14289070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107</a:t>
            </a:fld>
            <a:endParaRPr lang="en-US"/>
          </a:p>
        </p:txBody>
      </p:sp>
    </p:spTree>
    <p:extLst>
      <p:ext uri="{BB962C8B-B14F-4D97-AF65-F5344CB8AC3E}">
        <p14:creationId xmlns:p14="http://schemas.microsoft.com/office/powerpoint/2010/main" val="18190186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EBFB8C-BBFF-4397-A51C-1E92596422A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9827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solidFill>
            <a:srgbClr val="4F81BD"/>
          </a:solidFill>
          <a:ln w="25402">
            <a:solidFill>
              <a:srgbClr val="385D8A"/>
            </a:solidFill>
            <a:prstDash val="solid"/>
          </a:ln>
        </p:spPr>
      </p:sp>
      <p:sp>
        <p:nvSpPr>
          <p:cNvPr id="3" name="Not Yer Tutucusu 2"/>
          <p:cNvSpPr txBox="1">
            <a:spLocks noGrp="1"/>
          </p:cNvSpPr>
          <p:nvPr>
            <p:ph type="body" sz="quarter" idx="1"/>
          </p:nvPr>
        </p:nvSpPr>
        <p:spPr/>
        <p:txBody>
          <a:bodyPr/>
          <a:lstStyle/>
          <a:p>
            <a:endParaRPr lang="tr-TR"/>
          </a:p>
        </p:txBody>
      </p:sp>
    </p:spTree>
    <p:extLst>
      <p:ext uri="{BB962C8B-B14F-4D97-AF65-F5344CB8AC3E}">
        <p14:creationId xmlns:p14="http://schemas.microsoft.com/office/powerpoint/2010/main" val="37988704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109</a:t>
            </a:fld>
            <a:endParaRPr lang="en-US"/>
          </a:p>
        </p:txBody>
      </p:sp>
    </p:spTree>
    <p:extLst>
      <p:ext uri="{BB962C8B-B14F-4D97-AF65-F5344CB8AC3E}">
        <p14:creationId xmlns:p14="http://schemas.microsoft.com/office/powerpoint/2010/main" val="10655386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111</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82C8395B-EDDF-49E0-97F0-20EB4DA77B48}" type="slidenum">
              <a:rPr lang="tr-TR" smtClean="0"/>
              <a:pPr/>
              <a:t>112</a:t>
            </a:fld>
            <a:endParaRPr lang="tr-T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113</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114</a:t>
            </a:fld>
            <a:endParaRPr lang="en-US" dirty="0"/>
          </a:p>
        </p:txBody>
      </p:sp>
    </p:spTree>
    <p:extLst>
      <p:ext uri="{BB962C8B-B14F-4D97-AF65-F5344CB8AC3E}">
        <p14:creationId xmlns:p14="http://schemas.microsoft.com/office/powerpoint/2010/main" val="416571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115</a:t>
            </a:fld>
            <a:endParaRPr lang="en-US" dirty="0"/>
          </a:p>
        </p:txBody>
      </p:sp>
    </p:spTree>
    <p:extLst>
      <p:ext uri="{BB962C8B-B14F-4D97-AF65-F5344CB8AC3E}">
        <p14:creationId xmlns:p14="http://schemas.microsoft.com/office/powerpoint/2010/main" val="1049037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118</a:t>
            </a:fld>
            <a:endParaRPr lang="en-US"/>
          </a:p>
        </p:txBody>
      </p:sp>
    </p:spTree>
    <p:extLst>
      <p:ext uri="{BB962C8B-B14F-4D97-AF65-F5344CB8AC3E}">
        <p14:creationId xmlns:p14="http://schemas.microsoft.com/office/powerpoint/2010/main" val="23594383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119</a:t>
            </a:fld>
            <a:endParaRPr lang="en-US"/>
          </a:p>
        </p:txBody>
      </p:sp>
    </p:spTree>
    <p:extLst>
      <p:ext uri="{BB962C8B-B14F-4D97-AF65-F5344CB8AC3E}">
        <p14:creationId xmlns:p14="http://schemas.microsoft.com/office/powerpoint/2010/main" val="338435711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120</a:t>
            </a:fld>
            <a:endParaRPr lang="en-US"/>
          </a:p>
        </p:txBody>
      </p:sp>
    </p:spTree>
    <p:extLst>
      <p:ext uri="{BB962C8B-B14F-4D97-AF65-F5344CB8AC3E}">
        <p14:creationId xmlns:p14="http://schemas.microsoft.com/office/powerpoint/2010/main" val="21177654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121</a:t>
            </a:fld>
            <a:endParaRPr lang="en-US"/>
          </a:p>
        </p:txBody>
      </p:sp>
    </p:spTree>
    <p:extLst>
      <p:ext uri="{BB962C8B-B14F-4D97-AF65-F5344CB8AC3E}">
        <p14:creationId xmlns:p14="http://schemas.microsoft.com/office/powerpoint/2010/main" val="916807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12</a:t>
            </a:fld>
            <a:endParaRPr lang="en-US"/>
          </a:p>
        </p:txBody>
      </p:sp>
    </p:spTree>
    <p:extLst>
      <p:ext uri="{BB962C8B-B14F-4D97-AF65-F5344CB8AC3E}">
        <p14:creationId xmlns:p14="http://schemas.microsoft.com/office/powerpoint/2010/main" val="37836202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132</a:t>
            </a:fld>
            <a:endParaRPr lang="en-US"/>
          </a:p>
        </p:txBody>
      </p:sp>
    </p:spTree>
    <p:extLst>
      <p:ext uri="{BB962C8B-B14F-4D97-AF65-F5344CB8AC3E}">
        <p14:creationId xmlns:p14="http://schemas.microsoft.com/office/powerpoint/2010/main" val="16005239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133</a:t>
            </a:fld>
            <a:endParaRPr lang="en-US"/>
          </a:p>
        </p:txBody>
      </p:sp>
    </p:spTree>
    <p:extLst>
      <p:ext uri="{BB962C8B-B14F-4D97-AF65-F5344CB8AC3E}">
        <p14:creationId xmlns:p14="http://schemas.microsoft.com/office/powerpoint/2010/main" val="31458081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134</a:t>
            </a:fld>
            <a:endParaRPr lang="en-US"/>
          </a:p>
        </p:txBody>
      </p:sp>
    </p:spTree>
    <p:extLst>
      <p:ext uri="{BB962C8B-B14F-4D97-AF65-F5344CB8AC3E}">
        <p14:creationId xmlns:p14="http://schemas.microsoft.com/office/powerpoint/2010/main" val="92978089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135</a:t>
            </a:fld>
            <a:endParaRPr lang="en-US"/>
          </a:p>
        </p:txBody>
      </p:sp>
    </p:spTree>
    <p:extLst>
      <p:ext uri="{BB962C8B-B14F-4D97-AF65-F5344CB8AC3E}">
        <p14:creationId xmlns:p14="http://schemas.microsoft.com/office/powerpoint/2010/main" val="3286426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136</a:t>
            </a:fld>
            <a:endParaRPr lang="en-US"/>
          </a:p>
        </p:txBody>
      </p:sp>
    </p:spTree>
    <p:extLst>
      <p:ext uri="{BB962C8B-B14F-4D97-AF65-F5344CB8AC3E}">
        <p14:creationId xmlns:p14="http://schemas.microsoft.com/office/powerpoint/2010/main" val="18444218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137</a:t>
            </a:fld>
            <a:endParaRPr lang="en-US"/>
          </a:p>
        </p:txBody>
      </p:sp>
    </p:spTree>
    <p:extLst>
      <p:ext uri="{BB962C8B-B14F-4D97-AF65-F5344CB8AC3E}">
        <p14:creationId xmlns:p14="http://schemas.microsoft.com/office/powerpoint/2010/main" val="2478566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138</a:t>
            </a:fld>
            <a:endParaRPr lang="en-US"/>
          </a:p>
        </p:txBody>
      </p:sp>
    </p:spTree>
    <p:extLst>
      <p:ext uri="{BB962C8B-B14F-4D97-AF65-F5344CB8AC3E}">
        <p14:creationId xmlns:p14="http://schemas.microsoft.com/office/powerpoint/2010/main" val="682769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139</a:t>
            </a:fld>
            <a:endParaRPr lang="en-US"/>
          </a:p>
        </p:txBody>
      </p:sp>
    </p:spTree>
    <p:extLst>
      <p:ext uri="{BB962C8B-B14F-4D97-AF65-F5344CB8AC3E}">
        <p14:creationId xmlns:p14="http://schemas.microsoft.com/office/powerpoint/2010/main" val="32117080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140</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141</a:t>
            </a:fld>
            <a:endParaRPr lang="en-US"/>
          </a:p>
        </p:txBody>
      </p:sp>
    </p:spTree>
    <p:extLst>
      <p:ext uri="{BB962C8B-B14F-4D97-AF65-F5344CB8AC3E}">
        <p14:creationId xmlns:p14="http://schemas.microsoft.com/office/powerpoint/2010/main" val="235929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13</a:t>
            </a:fld>
            <a:endParaRPr lang="en-US"/>
          </a:p>
        </p:txBody>
      </p:sp>
    </p:spTree>
    <p:extLst>
      <p:ext uri="{BB962C8B-B14F-4D97-AF65-F5344CB8AC3E}">
        <p14:creationId xmlns:p14="http://schemas.microsoft.com/office/powerpoint/2010/main" val="82326306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142</a:t>
            </a:fld>
            <a:endParaRPr lang="en-US"/>
          </a:p>
        </p:txBody>
      </p:sp>
    </p:spTree>
    <p:extLst>
      <p:ext uri="{BB962C8B-B14F-4D97-AF65-F5344CB8AC3E}">
        <p14:creationId xmlns:p14="http://schemas.microsoft.com/office/powerpoint/2010/main" val="10768850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152</a:t>
            </a:fld>
            <a:endParaRPr lang="en-US"/>
          </a:p>
        </p:txBody>
      </p:sp>
    </p:spTree>
    <p:extLst>
      <p:ext uri="{BB962C8B-B14F-4D97-AF65-F5344CB8AC3E}">
        <p14:creationId xmlns:p14="http://schemas.microsoft.com/office/powerpoint/2010/main" val="3883394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15</a:t>
            </a:fld>
            <a:endParaRPr lang="en-US"/>
          </a:p>
        </p:txBody>
      </p:sp>
    </p:spTree>
    <p:extLst>
      <p:ext uri="{BB962C8B-B14F-4D97-AF65-F5344CB8AC3E}">
        <p14:creationId xmlns:p14="http://schemas.microsoft.com/office/powerpoint/2010/main" val="2971311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kern="1200" noProof="0" dirty="0">
                <a:solidFill>
                  <a:schemeClr val="tx1"/>
                </a:solidFill>
                <a:latin typeface="+mn-lt"/>
                <a:ea typeface="+mn-ea"/>
                <a:cs typeface="+mn-cs"/>
              </a:rPr>
              <a:t>İpucu: Konuşmacı notlarınızı buraya ekleyin.</a:t>
            </a:r>
            <a:endParaRPr lang="tr-TR" noProof="0" dirty="0"/>
          </a:p>
        </p:txBody>
      </p:sp>
      <p:sp>
        <p:nvSpPr>
          <p:cNvPr id="4" name="Slide Number Placeholder 3"/>
          <p:cNvSpPr>
            <a:spLocks noGrp="1"/>
          </p:cNvSpPr>
          <p:nvPr>
            <p:ph type="sldNum" sz="quarter" idx="10"/>
          </p:nvPr>
        </p:nvSpPr>
        <p:spPr/>
        <p:txBody>
          <a:bodyPr/>
          <a:lstStyle/>
          <a:p>
            <a:fld id="{F7EBFB8C-BBFF-4397-A51C-1E92596422A9}" type="slidenum">
              <a:rPr lang="en-US" smtClean="0"/>
              <a:pPr/>
              <a:t>16</a:t>
            </a:fld>
            <a:endParaRPr lang="en-US" dirty="0"/>
          </a:p>
        </p:txBody>
      </p:sp>
    </p:spTree>
    <p:extLst>
      <p:ext uri="{BB962C8B-B14F-4D97-AF65-F5344CB8AC3E}">
        <p14:creationId xmlns:p14="http://schemas.microsoft.com/office/powerpoint/2010/main" val="416571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3" name="22 Dikdörtgen"/>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23 Dikdörtgen"/>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24 Dikdörtgen"/>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25 Dikdörtgen"/>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26 Dikdörtgen"/>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29 Yuvarlatılmış Dikdörtgen"/>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30 Yuvarlatılmış Dikdörtgen"/>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6 Dikdörtgen"/>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Dikdörtgen"/>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Dikdörtgen"/>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18 Dikdörtgen"/>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Başlık"/>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tr-TR"/>
              <a:t>Asıl başlık stili için tıklatın</a:t>
            </a:r>
            <a:endParaRPr kumimoji="0" lang="en-US"/>
          </a:p>
        </p:txBody>
      </p:sp>
      <p:sp>
        <p:nvSpPr>
          <p:cNvPr id="9" name="8 Alt Başlık"/>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Veri Yer Tutucusu"/>
          <p:cNvSpPr>
            <a:spLocks noGrp="1"/>
          </p:cNvSpPr>
          <p:nvPr>
            <p:ph type="dt" sz="half" idx="10"/>
          </p:nvPr>
        </p:nvSpPr>
        <p:spPr>
          <a:xfrm>
            <a:off x="6705600" y="4206240"/>
            <a:ext cx="960120" cy="457200"/>
          </a:xfrm>
        </p:spPr>
        <p:txBody>
          <a:bodyPr/>
          <a:lstStyle/>
          <a:p>
            <a:fld id="{D9F75050-0E15-4C5B-92B0-66D068882F1F}" type="datetimeFigureOut">
              <a:rPr lang="tr-TR" smtClean="0"/>
              <a:pPr/>
              <a:t>18.2.2020</a:t>
            </a:fld>
            <a:endParaRPr lang="tr-TR"/>
          </a:p>
        </p:txBody>
      </p:sp>
      <p:sp>
        <p:nvSpPr>
          <p:cNvPr id="17" name="16 Altbilgi Yer Tutucusu"/>
          <p:cNvSpPr>
            <a:spLocks noGrp="1"/>
          </p:cNvSpPr>
          <p:nvPr>
            <p:ph type="ftr" sz="quarter" idx="11"/>
          </p:nvPr>
        </p:nvSpPr>
        <p:spPr>
          <a:xfrm>
            <a:off x="5410200" y="4205288"/>
            <a:ext cx="1295400" cy="457200"/>
          </a:xfrm>
        </p:spPr>
        <p:txBody>
          <a:bodyPr/>
          <a:lstStyle/>
          <a:p>
            <a:endParaRPr lang="tr-TR"/>
          </a:p>
        </p:txBody>
      </p:sp>
      <p:sp>
        <p:nvSpPr>
          <p:cNvPr id="29" name="28 Slayt Numarası Yer Tutucusu"/>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18.2.2020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781800" y="1143000"/>
            <a:ext cx="1905000" cy="5486400"/>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1143000"/>
            <a:ext cx="6248400" cy="5486400"/>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18.2.2020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pPr/>
              <a:t>18.2.2020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18.2.2020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İçerik Yer Tutucusu"/>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İçerik Yer Tutucusu"/>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18.2.2020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81000" y="1143000"/>
            <a:ext cx="8382000" cy="1069848"/>
          </a:xfrm>
        </p:spPr>
        <p:txBody>
          <a:bodyPr anchor="ctr"/>
          <a:lstStyle>
            <a:lvl1pPr>
              <a:defRPr sz="4000" b="0" i="0" cap="none" baseline="0"/>
            </a:lvl1pPr>
          </a:lstStyle>
          <a:p>
            <a:r>
              <a:rPr kumimoji="0" lang="tr-TR"/>
              <a:t>Asıl başlık stili için tıklatın</a:t>
            </a:r>
            <a:endParaRPr kumimoji="0" lang="en-US"/>
          </a:p>
        </p:txBody>
      </p:sp>
      <p:sp>
        <p:nvSpPr>
          <p:cNvPr id="3" name="2 Metin Yer Tutucusu"/>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4" name="3 Metin Yer Tutucusu"/>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5" name="4 İçerik Yer Tutucusu"/>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6" name="5 İçerik Yer Tutucusu"/>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6" name="25 Veri Yer Tutucusu"/>
          <p:cNvSpPr>
            <a:spLocks noGrp="1"/>
          </p:cNvSpPr>
          <p:nvPr>
            <p:ph type="dt" sz="half" idx="10"/>
          </p:nvPr>
        </p:nvSpPr>
        <p:spPr/>
        <p:txBody>
          <a:bodyPr rtlCol="0"/>
          <a:lstStyle/>
          <a:p>
            <a:fld id="{D9F75050-0E15-4C5B-92B0-66D068882F1F}" type="datetimeFigureOut">
              <a:rPr lang="tr-TR" smtClean="0"/>
              <a:pPr/>
              <a:t>18.2.2020</a:t>
            </a:fld>
            <a:endParaRPr lang="tr-TR"/>
          </a:p>
        </p:txBody>
      </p:sp>
      <p:sp>
        <p:nvSpPr>
          <p:cNvPr id="27" name="26 Slayt Numarası Yer Tutucusu"/>
          <p:cNvSpPr>
            <a:spLocks noGrp="1"/>
          </p:cNvSpPr>
          <p:nvPr>
            <p:ph type="sldNum" sz="quarter" idx="11"/>
          </p:nvPr>
        </p:nvSpPr>
        <p:spPr/>
        <p:txBody>
          <a:bodyPr rtlCol="0"/>
          <a:lstStyle/>
          <a:p>
            <a:fld id="{B1DEFA8C-F947-479F-BE07-76B6B3F80BF1}" type="slidenum">
              <a:rPr lang="tr-TR" smtClean="0"/>
              <a:pPr/>
              <a:t>‹#›</a:t>
            </a:fld>
            <a:endParaRPr lang="tr-TR"/>
          </a:p>
        </p:txBody>
      </p:sp>
      <p:sp>
        <p:nvSpPr>
          <p:cNvPr id="28" name="27 Altbilgi Yer Tutucusu"/>
          <p:cNvSpPr>
            <a:spLocks noGrp="1"/>
          </p:cNvSpPr>
          <p:nvPr>
            <p:ph type="ftr" sz="quarter" idx="12"/>
          </p:nvPr>
        </p:nvSpPr>
        <p:spPr/>
        <p:txBody>
          <a:bodyPr rtlCol="0"/>
          <a:lstStyle/>
          <a:p>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tr-TR"/>
              <a:t>Asıl başlık stili için tıklatın</a:t>
            </a:r>
            <a:endParaRPr kumimoji="0" lang="en-US"/>
          </a:p>
        </p:txBody>
      </p:sp>
      <p:sp>
        <p:nvSpPr>
          <p:cNvPr id="3" name="2 Veri Yer Tutucusu"/>
          <p:cNvSpPr>
            <a:spLocks noGrp="1"/>
          </p:cNvSpPr>
          <p:nvPr>
            <p:ph type="dt" sz="half" idx="10"/>
          </p:nvPr>
        </p:nvSpPr>
        <p:spPr>
          <a:xfrm>
            <a:off x="6583680" y="612648"/>
            <a:ext cx="957264" cy="457200"/>
          </a:xfrm>
        </p:spPr>
        <p:txBody>
          <a:bodyPr/>
          <a:lstStyle/>
          <a:p>
            <a:fld id="{D9F75050-0E15-4C5B-92B0-66D068882F1F}" type="datetimeFigureOut">
              <a:rPr lang="tr-TR" smtClean="0"/>
              <a:pPr/>
              <a:t>18.2.2020</a:t>
            </a:fld>
            <a:endParaRPr lang="tr-TR"/>
          </a:p>
        </p:txBody>
      </p:sp>
      <p:sp>
        <p:nvSpPr>
          <p:cNvPr id="4" name="3 Altbilgi Yer Tutucusu"/>
          <p:cNvSpPr>
            <a:spLocks noGrp="1"/>
          </p:cNvSpPr>
          <p:nvPr>
            <p:ph type="ftr" sz="quarter" idx="11"/>
          </p:nvPr>
        </p:nvSpPr>
        <p:spPr>
          <a:xfrm>
            <a:off x="5257800" y="612648"/>
            <a:ext cx="1325880" cy="457200"/>
          </a:xfrm>
        </p:spPr>
        <p:txBody>
          <a:bodyPr/>
          <a:lstStyle/>
          <a:p>
            <a:endParaRPr lang="tr-TR"/>
          </a:p>
        </p:txBody>
      </p:sp>
      <p:sp>
        <p:nvSpPr>
          <p:cNvPr id="5" name="4 Slayt Numarası Yer Tutucusu"/>
          <p:cNvSpPr>
            <a:spLocks noGrp="1"/>
          </p:cNvSpPr>
          <p:nvPr>
            <p:ph type="sldNum" sz="quarter" idx="12"/>
          </p:nvPr>
        </p:nvSpPr>
        <p:spPr>
          <a:xfrm>
            <a:off x="8174736" y="2272"/>
            <a:ext cx="762000" cy="365760"/>
          </a:xfrm>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18.2.2020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5353496" y="1101970"/>
            <a:ext cx="3383280" cy="877824"/>
          </a:xfrm>
        </p:spPr>
        <p:txBody>
          <a:bodyPr anchor="b"/>
          <a:lstStyle>
            <a:lvl1pPr algn="l">
              <a:buNone/>
              <a:defRPr sz="1800" b="1"/>
            </a:lvl1pPr>
          </a:lstStyle>
          <a:p>
            <a:r>
              <a:rPr kumimoji="0" lang="tr-TR"/>
              <a:t>Asıl başlık stili için tıklatın</a:t>
            </a:r>
            <a:endParaRPr kumimoji="0" lang="en-US"/>
          </a:p>
        </p:txBody>
      </p:sp>
      <p:sp>
        <p:nvSpPr>
          <p:cNvPr id="3" name="2 Metin Yer Tutucusu"/>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4" name="3 İçerik Yer Tutucusu"/>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pPr/>
              <a:t>18.2.2020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tr-TR"/>
              <a:t>Asıl başlık stili için tıklatın</a:t>
            </a:r>
            <a:endParaRPr kumimoji="0" lang="en-US"/>
          </a:p>
        </p:txBody>
      </p:sp>
      <p:sp>
        <p:nvSpPr>
          <p:cNvPr id="3" name="2 Resim Yer Tutucusu"/>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tr-TR"/>
              <a:t>Resim eklemek için simgeyi tıklatın</a:t>
            </a:r>
            <a:endParaRPr kumimoji="0" lang="en-US" dirty="0"/>
          </a:p>
        </p:txBody>
      </p:sp>
      <p:sp>
        <p:nvSpPr>
          <p:cNvPr id="4" name="3 Metin Yer Tutucusu"/>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18.2.2020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27 Dikdörtgen"/>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28 Dikdörtgen"/>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29 Dikdörtgen"/>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30 Dikdörtgen"/>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31 Dikdörtgen"/>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32 Yuvarlatılmış Dikdörtgen"/>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33 Yuvarlatılmış Dikdörtgen"/>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34 Dikdörtgen"/>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35 Dikdörtgen"/>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36 Dikdörtgen"/>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37 Dikdörtgen"/>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38 Dikdörtgen"/>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39 Dikdörtgen"/>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21 Başlık Yer Tutucusu"/>
          <p:cNvSpPr>
            <a:spLocks noGrp="1"/>
          </p:cNvSpPr>
          <p:nvPr>
            <p:ph type="title"/>
          </p:nvPr>
        </p:nvSpPr>
        <p:spPr>
          <a:xfrm>
            <a:off x="457200" y="1143000"/>
            <a:ext cx="8229600" cy="1066800"/>
          </a:xfrm>
          <a:prstGeom prst="rect">
            <a:avLst/>
          </a:prstGeom>
        </p:spPr>
        <p:txBody>
          <a:bodyPr vert="horz" anchor="ctr">
            <a:normAutofit/>
          </a:bodyPr>
          <a:lstStyle/>
          <a:p>
            <a:r>
              <a:rPr kumimoji="0" lang="tr-TR"/>
              <a:t>Asıl başlık stili için tıklatın</a:t>
            </a:r>
            <a:endParaRPr kumimoji="0" lang="en-US"/>
          </a:p>
        </p:txBody>
      </p:sp>
      <p:sp>
        <p:nvSpPr>
          <p:cNvPr id="13" name="12 Metin Yer Tutucusu"/>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14" name="13 Veri Yer Tutucusu"/>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D9F75050-0E15-4C5B-92B0-66D068882F1F}" type="datetimeFigureOut">
              <a:rPr lang="tr-TR" smtClean="0"/>
              <a:pPr/>
              <a:t>18.2.2020</a:t>
            </a:fld>
            <a:endParaRPr lang="tr-TR"/>
          </a:p>
        </p:txBody>
      </p:sp>
      <p:sp>
        <p:nvSpPr>
          <p:cNvPr id="3" name="2 Altbilgi Yer Tutucusu"/>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tr-TR"/>
          </a:p>
        </p:txBody>
      </p:sp>
      <p:sp>
        <p:nvSpPr>
          <p:cNvPr id="23" name="22 Slayt Numarası Yer Tutucusu"/>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mailto:murataydin@karabuk.edu.t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hyperlink" Target="mailto:abdurrahimtemiz@karabuk.edu.tr"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7.png"/></Relationships>
</file>

<file path=ppt/slides/_rels/slide102.xml.rels><?xml version="1.0" encoding="UTF-8" standalone="yes"?>
<Relationships xmlns="http://schemas.openxmlformats.org/package/2006/relationships"><Relationship Id="rId3" Type="http://schemas.openxmlformats.org/officeDocument/2006/relationships/hyperlink" Target="mailto:fhozturk@karabuk.edu.tr"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8.jpe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1.jpeg"/><Relationship Id="rId4" Type="http://schemas.openxmlformats.org/officeDocument/2006/relationships/image" Target="../media/image80.jpeg"/></Relationships>
</file>

<file path=ppt/slides/_rels/slide10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5.jpeg"/><Relationship Id="rId4" Type="http://schemas.openxmlformats.org/officeDocument/2006/relationships/image" Target="../media/image84.jpeg"/></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8.jpeg"/><Relationship Id="rId4" Type="http://schemas.openxmlformats.org/officeDocument/2006/relationships/image" Target="../media/image87.jpeg"/></Relationships>
</file>

<file path=ppt/slides/_rels/slide10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hyperlink" Target="http://teknoloji.karabuk.edu.tr/endustriyeltasarim-en"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teknolojifakultesi@karabuk.edu.tr"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4.jpeg"/></Relationships>
</file>

<file path=ppt/slides/_rels/slide1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1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4.png"/><Relationship Id="rId7"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6.png"/><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cholar.google.com/scholar?cluster=13782951198519120166&amp;hl=en&amp;oi=scholarr" TargetMode="External"/><Relationship Id="rId4" Type="http://schemas.openxmlformats.org/officeDocument/2006/relationships/hyperlink" Target="https://www.sciencedirect.com/science/referenceworks/9780128149256"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1.jpeg"/></Relationships>
</file>

<file path=ppt/slides/_rels/slide7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1.jpg"/><Relationship Id="rId4" Type="http://schemas.openxmlformats.org/officeDocument/2006/relationships/image" Target="../media/image70.png"/></Relationships>
</file>

<file path=ppt/slides/_rels/slide9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mailto:ibrahimkadi@karabuk.edu.t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mailto:myasar@karabuk.edu.tr"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hyperlink" Target="mailto:saltun@karabuk.edu.tr"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9.jpeg"/></Relationships>
</file>

<file path=ppt/slides/_rels/slide97.xml.rels><?xml version="1.0" encoding="UTF-8" standalone="yes"?>
<Relationships xmlns="http://schemas.openxmlformats.org/package/2006/relationships"><Relationship Id="rId3" Type="http://schemas.openxmlformats.org/officeDocument/2006/relationships/hyperlink" Target="mailto:hakgul@karabuk.edu.tr"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1.jpg"/></Relationships>
</file>

<file path=ppt/slides/_rels/slide98.xml.rels><?xml version="1.0" encoding="UTF-8" standalone="yes"?>
<Relationships xmlns="http://schemas.openxmlformats.org/package/2006/relationships"><Relationship Id="rId3" Type="http://schemas.openxmlformats.org/officeDocument/2006/relationships/hyperlink" Target="mailto:ooz@karabuk.edu.tr"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4.jpeg"/></Relationships>
</file>

<file path=ppt/slides/_rels/slide99.xml.rels><?xml version="1.0" encoding="UTF-8" standalone="yes"?>
<Relationships xmlns="http://schemas.openxmlformats.org/package/2006/relationships"><Relationship Id="rId3" Type="http://schemas.openxmlformats.org/officeDocument/2006/relationships/hyperlink" Target="mailto:musayildirim@karabuk.edu.tr"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stretch>
            <a:fillRect/>
          </a:stretch>
        </p:blipFill>
        <p:spPr>
          <a:xfrm>
            <a:off x="-1" y="-1"/>
            <a:ext cx="9144001" cy="6898093"/>
          </a:xfrm>
          <a:prstGeom prst="rect">
            <a:avLst/>
          </a:prstGeom>
        </p:spPr>
      </p:pic>
      <p:sp>
        <p:nvSpPr>
          <p:cNvPr id="2" name="Alt Bilgi Yer Tutucusu 1"/>
          <p:cNvSpPr>
            <a:spLocks noGrp="1"/>
          </p:cNvSpPr>
          <p:nvPr>
            <p:ph type="ftr" sz="quarter" idx="11"/>
          </p:nvPr>
        </p:nvSpPr>
        <p:spPr>
          <a:xfrm>
            <a:off x="-4749" y="34966"/>
            <a:ext cx="9144001" cy="2007220"/>
          </a:xfrm>
          <a:noFill/>
          <a:ln>
            <a:noFill/>
          </a:ln>
        </p:spPr>
        <p:style>
          <a:lnRef idx="0">
            <a:scrgbClr r="0" g="0" b="0"/>
          </a:lnRef>
          <a:fillRef idx="0">
            <a:scrgbClr r="0" g="0" b="0"/>
          </a:fillRef>
          <a:effectRef idx="0">
            <a:scrgbClr r="0" g="0" b="0"/>
          </a:effectRef>
          <a:fontRef idx="minor">
            <a:schemeClr val="lt1"/>
          </a:fontRef>
        </p:style>
        <p:txBody>
          <a:bodyPr/>
          <a:lstStyle/>
          <a:p>
            <a:pPr algn="ctr"/>
            <a:r>
              <a:rPr lang="tr-TR" sz="3600" dirty="0" err="1">
                <a:solidFill>
                  <a:schemeClr val="tx1"/>
                </a:solidFill>
              </a:rPr>
              <a:t>Karabuk</a:t>
            </a:r>
            <a:r>
              <a:rPr lang="tr-TR" sz="3600" dirty="0">
                <a:solidFill>
                  <a:schemeClr val="tx1"/>
                </a:solidFill>
              </a:rPr>
              <a:t> </a:t>
            </a:r>
            <a:r>
              <a:rPr lang="tr-TR" sz="3600" dirty="0" err="1">
                <a:solidFill>
                  <a:schemeClr val="tx1"/>
                </a:solidFill>
              </a:rPr>
              <a:t>University</a:t>
            </a:r>
            <a:r>
              <a:rPr lang="tr-TR" sz="3600" dirty="0">
                <a:solidFill>
                  <a:schemeClr val="tx1"/>
                </a:solidFill>
              </a:rPr>
              <a:t> </a:t>
            </a:r>
          </a:p>
          <a:p>
            <a:pPr algn="ctr"/>
            <a:r>
              <a:rPr lang="tr-TR" sz="3600" dirty="0">
                <a:solidFill>
                  <a:schemeClr val="tx1"/>
                </a:solidFill>
              </a:rPr>
              <a:t>Technology </a:t>
            </a:r>
            <a:r>
              <a:rPr lang="tr-TR" sz="3600" dirty="0" err="1">
                <a:solidFill>
                  <a:schemeClr val="tx1"/>
                </a:solidFill>
              </a:rPr>
              <a:t>Faculty</a:t>
            </a:r>
            <a:endParaRPr lang="tr-TR" sz="3600" dirty="0">
              <a:solidFill>
                <a:schemeClr val="tx1"/>
              </a:solidFill>
            </a:endParaRPr>
          </a:p>
        </p:txBody>
      </p:sp>
      <p:sp>
        <p:nvSpPr>
          <p:cNvPr id="5" name="Metin kutusu 4">
            <a:extLst>
              <a:ext uri="{FF2B5EF4-FFF2-40B4-BE49-F238E27FC236}">
                <a16:creationId xmlns:a16="http://schemas.microsoft.com/office/drawing/2014/main" id="{FD34BED8-E3A8-4B5A-8A94-0FC864E1B7BA}"/>
              </a:ext>
            </a:extLst>
          </p:cNvPr>
          <p:cNvSpPr txBox="1"/>
          <p:nvPr/>
        </p:nvSpPr>
        <p:spPr>
          <a:xfrm>
            <a:off x="-887" y="3789040"/>
            <a:ext cx="9144001" cy="2923877"/>
          </a:xfrm>
          <a:prstGeom prst="rect">
            <a:avLst/>
          </a:prstGeom>
          <a:noFill/>
        </p:spPr>
        <p:txBody>
          <a:bodyPr wrap="square" rtlCol="0">
            <a:spAutoFit/>
          </a:bodyPr>
          <a:lstStyle/>
          <a:p>
            <a:pPr algn="ctr"/>
            <a:r>
              <a:rPr lang="tr-TR" sz="2800" dirty="0"/>
              <a:t>Prof. Dr. Ali GÜNGÖR</a:t>
            </a:r>
          </a:p>
          <a:p>
            <a:pPr algn="ctr"/>
            <a:r>
              <a:rPr lang="tr-TR" sz="2800" dirty="0"/>
              <a:t>Dean</a:t>
            </a:r>
          </a:p>
          <a:p>
            <a:pPr algn="ctr"/>
            <a:endParaRPr lang="tr-TR" sz="2800" dirty="0"/>
          </a:p>
          <a:p>
            <a:pPr algn="ctr"/>
            <a:endParaRPr lang="tr-TR" sz="2800" dirty="0"/>
          </a:p>
          <a:p>
            <a:r>
              <a:rPr lang="tr-TR" sz="2400" dirty="0"/>
              <a:t>		                          </a:t>
            </a:r>
            <a:r>
              <a:rPr lang="tr-TR" sz="2400" dirty="0" err="1"/>
              <a:t>Vice</a:t>
            </a:r>
            <a:r>
              <a:rPr lang="tr-TR" sz="2400" dirty="0"/>
              <a:t> </a:t>
            </a:r>
            <a:r>
              <a:rPr lang="tr-TR" sz="2400" dirty="0" err="1"/>
              <a:t>Deans</a:t>
            </a:r>
            <a:endParaRPr lang="tr-TR" sz="2400" dirty="0"/>
          </a:p>
          <a:p>
            <a:pPr algn="ctr"/>
            <a:r>
              <a:rPr lang="tr-TR" sz="2400" dirty="0" err="1"/>
              <a:t>Assist</a:t>
            </a:r>
            <a:r>
              <a:rPr lang="tr-TR" sz="2400" dirty="0"/>
              <a:t>. Prof. Dr. Mehmet ŞİMŞİR</a:t>
            </a:r>
          </a:p>
          <a:p>
            <a:pPr algn="ctr"/>
            <a:r>
              <a:rPr lang="tr-TR" sz="2400" dirty="0"/>
              <a:t> </a:t>
            </a:r>
            <a:r>
              <a:rPr lang="tr-TR" sz="2400" dirty="0" err="1"/>
              <a:t>Assist</a:t>
            </a:r>
            <a:r>
              <a:rPr lang="tr-TR" sz="2400" dirty="0"/>
              <a:t>. Prof. Dr. Alper ERGÜN</a:t>
            </a:r>
            <a:r>
              <a:rPr lang="tr-TR" dirty="0"/>
              <a:t>	</a:t>
            </a:r>
          </a:p>
        </p:txBody>
      </p:sp>
    </p:spTree>
    <p:extLst>
      <p:ext uri="{BB962C8B-B14F-4D97-AF65-F5344CB8AC3E}">
        <p14:creationId xmlns:p14="http://schemas.microsoft.com/office/powerpoint/2010/main" val="2587624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270257" y="1118349"/>
            <a:ext cx="8413565" cy="4893647"/>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en-US" sz="2400" dirty="0"/>
              <a:t>The aim is to educate technology faculty students as engineer</a:t>
            </a:r>
            <a:r>
              <a:rPr lang="tr-TR" sz="2400" dirty="0"/>
              <a:t>s</a:t>
            </a:r>
            <a:r>
              <a:rPr lang="en-US" sz="2400" dirty="0"/>
              <a:t> who know application and to </a:t>
            </a:r>
            <a:r>
              <a:rPr lang="tr-TR" sz="2400" dirty="0"/>
              <a:t>bring them </a:t>
            </a:r>
            <a:r>
              <a:rPr lang="en-US" sz="2400" dirty="0"/>
              <a:t>active and privileged position</a:t>
            </a:r>
            <a:r>
              <a:rPr lang="tr-TR" sz="2400" dirty="0"/>
              <a:t>s</a:t>
            </a:r>
            <a:r>
              <a:rPr lang="en-US" sz="2400" dirty="0"/>
              <a:t> in the market</a:t>
            </a:r>
            <a:r>
              <a:rPr lang="tr-TR" sz="2400" dirty="0"/>
              <a:t>. </a:t>
            </a:r>
          </a:p>
          <a:p>
            <a:pPr marL="342900" indent="-342900" algn="just">
              <a:buClr>
                <a:srgbClr val="0070C0"/>
              </a:buClr>
              <a:buFont typeface="Wingdings" panose="05000000000000000000" pitchFamily="2" charset="2"/>
              <a:buChar char="§"/>
            </a:pPr>
            <a:endParaRPr lang="tr-TR" sz="2400" dirty="0"/>
          </a:p>
          <a:p>
            <a:pPr marL="342900" indent="-342900" algn="just">
              <a:buClr>
                <a:srgbClr val="0070C0"/>
              </a:buClr>
              <a:buFont typeface="Wingdings" panose="05000000000000000000" pitchFamily="2" charset="2"/>
              <a:buChar char="§"/>
            </a:pPr>
            <a:r>
              <a:rPr lang="tr-TR" sz="2400" dirty="0"/>
              <a:t>O</a:t>
            </a:r>
            <a:r>
              <a:rPr lang="en-US" sz="2400" dirty="0" err="1"/>
              <a:t>ur</a:t>
            </a:r>
            <a:r>
              <a:rPr lang="en-US" sz="2400" dirty="0"/>
              <a:t> students will complete 7 semesters of theoretical education as well as one semester of workplace </a:t>
            </a:r>
            <a:r>
              <a:rPr lang="tr-TR" sz="2400" dirty="0"/>
              <a:t>education.</a:t>
            </a:r>
          </a:p>
          <a:p>
            <a:pPr marL="342900" indent="-342900" algn="just">
              <a:buClr>
                <a:srgbClr val="0070C0"/>
              </a:buClr>
              <a:buFont typeface="Wingdings" panose="05000000000000000000" pitchFamily="2" charset="2"/>
              <a:buChar char="§"/>
            </a:pPr>
            <a:endParaRPr lang="tr-TR" sz="2400" dirty="0"/>
          </a:p>
          <a:p>
            <a:pPr marL="342900" indent="-342900" algn="just">
              <a:buClr>
                <a:srgbClr val="0070C0"/>
              </a:buClr>
              <a:buFont typeface="Wingdings" panose="05000000000000000000" pitchFamily="2" charset="2"/>
              <a:buChar char="§"/>
            </a:pPr>
            <a:r>
              <a:rPr lang="en-US" sz="2400" dirty="0"/>
              <a:t>It is expected that our students will be equipped with more practical skills and </a:t>
            </a:r>
            <a:r>
              <a:rPr lang="tr-TR" sz="2400" dirty="0" err="1"/>
              <a:t>knowledge</a:t>
            </a:r>
            <a:r>
              <a:rPr lang="en-US" sz="2400" dirty="0"/>
              <a:t> with workplace education</a:t>
            </a:r>
            <a:r>
              <a:rPr lang="tr-TR" sz="2400" dirty="0"/>
              <a:t>.</a:t>
            </a:r>
          </a:p>
          <a:p>
            <a:pPr marL="342900" indent="-342900" algn="just">
              <a:buClr>
                <a:srgbClr val="0070C0"/>
              </a:buClr>
              <a:buFont typeface="Wingdings" panose="05000000000000000000" pitchFamily="2" charset="2"/>
              <a:buChar char="§"/>
            </a:pPr>
            <a:endParaRPr lang="tr-TR" sz="2400" dirty="0"/>
          </a:p>
          <a:p>
            <a:pPr marL="342900" indent="-342900" algn="just">
              <a:buClr>
                <a:srgbClr val="0070C0"/>
              </a:buClr>
              <a:buFont typeface="Wingdings" panose="05000000000000000000" pitchFamily="2" charset="2"/>
              <a:buChar char="§"/>
            </a:pPr>
            <a:r>
              <a:rPr lang="tr-TR" sz="2400" dirty="0" err="1"/>
              <a:t>They</a:t>
            </a:r>
            <a:r>
              <a:rPr lang="tr-TR" sz="2400" dirty="0"/>
              <a:t> </a:t>
            </a:r>
            <a:r>
              <a:rPr lang="tr-TR" sz="2400" dirty="0" err="1"/>
              <a:t>will</a:t>
            </a:r>
            <a:r>
              <a:rPr lang="tr-TR" sz="2400" dirty="0"/>
              <a:t> </a:t>
            </a:r>
            <a:r>
              <a:rPr lang="tr-TR" sz="2400" dirty="0" err="1"/>
              <a:t>have</a:t>
            </a:r>
            <a:r>
              <a:rPr lang="tr-TR" sz="2400" dirty="0"/>
              <a:t> </a:t>
            </a:r>
            <a:r>
              <a:rPr lang="tr-TR" sz="2400" dirty="0" err="1"/>
              <a:t>opportunity</a:t>
            </a:r>
            <a:r>
              <a:rPr lang="tr-TR" sz="2400" dirty="0"/>
              <a:t> </a:t>
            </a:r>
            <a:r>
              <a:rPr lang="tr-TR" sz="2400" dirty="0" err="1"/>
              <a:t>to</a:t>
            </a:r>
            <a:r>
              <a:rPr lang="tr-TR" sz="2400" dirty="0"/>
              <a:t> </a:t>
            </a:r>
            <a:r>
              <a:rPr lang="tr-TR" sz="2400" dirty="0" err="1"/>
              <a:t>unify</a:t>
            </a:r>
            <a:r>
              <a:rPr lang="tr-TR" sz="2400" dirty="0"/>
              <a:t> </a:t>
            </a:r>
            <a:r>
              <a:rPr lang="tr-TR" sz="2400" dirty="0" err="1"/>
              <a:t>their</a:t>
            </a:r>
            <a:r>
              <a:rPr lang="tr-TR" sz="2400" dirty="0"/>
              <a:t> </a:t>
            </a:r>
            <a:r>
              <a:rPr lang="tr-TR" sz="2400" dirty="0" err="1"/>
              <a:t>theoretical</a:t>
            </a:r>
            <a:r>
              <a:rPr lang="tr-TR" sz="2400" dirty="0"/>
              <a:t> </a:t>
            </a:r>
            <a:r>
              <a:rPr lang="tr-TR" sz="2400" dirty="0" err="1"/>
              <a:t>knowledge</a:t>
            </a:r>
            <a:r>
              <a:rPr lang="tr-TR" sz="2400" dirty="0"/>
              <a:t> and </a:t>
            </a:r>
            <a:r>
              <a:rPr lang="tr-TR" sz="2400" dirty="0" err="1"/>
              <a:t>industrial</a:t>
            </a:r>
            <a:r>
              <a:rPr lang="tr-TR" sz="2400" dirty="0"/>
              <a:t> </a:t>
            </a:r>
            <a:r>
              <a:rPr lang="tr-TR" sz="2400" dirty="0" err="1"/>
              <a:t>practice</a:t>
            </a:r>
            <a:r>
              <a:rPr lang="tr-TR" sz="2400" dirty="0"/>
              <a:t>.</a:t>
            </a:r>
          </a:p>
          <a:p>
            <a:pPr algn="just"/>
            <a:endParaRPr lang="tr-TR" sz="2400" b="1" dirty="0"/>
          </a:p>
        </p:txBody>
      </p:sp>
    </p:spTree>
    <p:extLst>
      <p:ext uri="{BB962C8B-B14F-4D97-AF65-F5344CB8AC3E}">
        <p14:creationId xmlns:p14="http://schemas.microsoft.com/office/powerpoint/2010/main" val="37957724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547766"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Assist.Prof.Dr</a:t>
            </a:r>
            <a:r>
              <a:rPr lang="tr-TR" sz="2000" b="1" dirty="0">
                <a:latin typeface="Times New Roman" pitchFamily="18" charset="0"/>
                <a:cs typeface="Times New Roman" pitchFamily="18" charset="0"/>
              </a:rPr>
              <a:t>. Murat AYDIN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murataydin@karabuk.edu.tr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1014</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Metal </a:t>
            </a:r>
            <a:r>
              <a:rPr lang="tr-TR" sz="2000" dirty="0" err="1">
                <a:latin typeface="Times New Roman" pitchFamily="18" charset="0"/>
                <a:cs typeface="Times New Roman" pitchFamily="18" charset="0"/>
              </a:rPr>
              <a:t>Forming</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Finite</a:t>
            </a:r>
            <a:r>
              <a:rPr lang="tr-TR" sz="2000" dirty="0">
                <a:latin typeface="Times New Roman" pitchFamily="18" charset="0"/>
                <a:cs typeface="Times New Roman" pitchFamily="18" charset="0"/>
              </a:rPr>
              <a:t> Element Analysis. </a:t>
            </a:r>
            <a:r>
              <a:rPr lang="tr-TR" sz="2000" dirty="0" err="1">
                <a:latin typeface="Times New Roman" pitchFamily="18" charset="0"/>
                <a:cs typeface="Times New Roman" pitchFamily="18" charset="0"/>
              </a:rPr>
              <a:t>Digital</a:t>
            </a:r>
            <a:r>
              <a:rPr lang="tr-TR" sz="2000" dirty="0">
                <a:latin typeface="Times New Roman" pitchFamily="18" charset="0"/>
                <a:cs typeface="Times New Roman" pitchFamily="18" charset="0"/>
              </a:rPr>
              <a:t> Image </a:t>
            </a:r>
            <a:r>
              <a:rPr lang="tr-TR" sz="2000" dirty="0" err="1">
                <a:latin typeface="Times New Roman" pitchFamily="18" charset="0"/>
                <a:cs typeface="Times New Roman" pitchFamily="18" charset="0"/>
              </a:rPr>
              <a:t>Correlation</a:t>
            </a:r>
            <a:r>
              <a:rPr lang="tr-TR" sz="2000" dirty="0">
                <a:latin typeface="Times New Roman" pitchFamily="18" charset="0"/>
                <a:cs typeface="Times New Roman" pitchFamily="18" charset="0"/>
              </a:rPr>
              <a:t>. 3D </a:t>
            </a:r>
            <a:r>
              <a:rPr lang="tr-TR" sz="2000" dirty="0" err="1">
                <a:latin typeface="Times New Roman" pitchFamily="18" charset="0"/>
                <a:cs typeface="Times New Roman" pitchFamily="18" charset="0"/>
              </a:rPr>
              <a:t>Printers</a:t>
            </a:r>
            <a:r>
              <a:rPr lang="tr-TR" sz="2000" dirty="0">
                <a:latin typeface="Times New Roman" pitchFamily="18" charset="0"/>
                <a:cs typeface="Times New Roman" pitchFamily="18" charset="0"/>
              </a:rPr>
              <a:t>.</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and Ö. ÖZ, “APPLICATION OF DIGITAL IMAGE CORRELATION TECHNIQUE TO TENSILE TEST FOR PRINTED PLA SPECIMENS,”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3D Printing Technologies and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Industry</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2,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32–39, Mar. 2018.</a:t>
            </a:r>
          </a:p>
          <a:p>
            <a:pPr marL="285750" indent="-285750" algn="just">
              <a:buFont typeface="Arial" panose="020B0604020202020204" pitchFamily="34" charset="0"/>
              <a:buChar char="•"/>
            </a:pPr>
            <a:r>
              <a:rPr lang="tr-TR" sz="1400" dirty="0">
                <a:latin typeface="Times New Roman" pitchFamily="18" charset="0"/>
                <a:cs typeface="Times New Roman" pitchFamily="18" charset="0"/>
              </a:rPr>
              <a:t>M. AYDIN, X. WU, K. ÇETİNKAYA, İ. KADI, and M. YAŞAR, “Application of </a:t>
            </a:r>
            <a:r>
              <a:rPr lang="tr-TR" sz="1400" dirty="0" err="1">
                <a:latin typeface="Times New Roman" pitchFamily="18" charset="0"/>
                <a:cs typeface="Times New Roman" pitchFamily="18" charset="0"/>
              </a:rPr>
              <a:t>Digital</a:t>
            </a:r>
            <a:r>
              <a:rPr lang="tr-TR" sz="1400" dirty="0">
                <a:latin typeface="Times New Roman" pitchFamily="18" charset="0"/>
                <a:cs typeface="Times New Roman" pitchFamily="18" charset="0"/>
              </a:rPr>
              <a:t> Image </a:t>
            </a:r>
            <a:r>
              <a:rPr lang="tr-TR" sz="1400" dirty="0" err="1">
                <a:latin typeface="Times New Roman" pitchFamily="18" charset="0"/>
                <a:cs typeface="Times New Roman" pitchFamily="18" charset="0"/>
              </a:rPr>
              <a:t>Correlation</a:t>
            </a:r>
            <a:r>
              <a:rPr lang="tr-TR" sz="1400" dirty="0">
                <a:latin typeface="Times New Roman" pitchFamily="18" charset="0"/>
                <a:cs typeface="Times New Roman" pitchFamily="18" charset="0"/>
              </a:rPr>
              <a:t> in </a:t>
            </a:r>
            <a:r>
              <a:rPr lang="tr-TR" sz="1400" dirty="0" err="1">
                <a:latin typeface="Times New Roman" pitchFamily="18" charset="0"/>
                <a:cs typeface="Times New Roman" pitchFamily="18" charset="0"/>
              </a:rPr>
              <a:t>Uniaxial</a:t>
            </a:r>
            <a:r>
              <a:rPr lang="tr-TR" sz="1400" dirty="0">
                <a:latin typeface="Times New Roman" pitchFamily="18" charset="0"/>
                <a:cs typeface="Times New Roman" pitchFamily="18" charset="0"/>
              </a:rPr>
              <a:t> Tensile Test,” </a:t>
            </a:r>
            <a:r>
              <a:rPr lang="tr-TR" sz="1400" dirty="0" err="1">
                <a:latin typeface="Times New Roman" pitchFamily="18" charset="0"/>
                <a:cs typeface="Times New Roman" pitchFamily="18" charset="0"/>
              </a:rPr>
              <a:t>European</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Journal</a:t>
            </a:r>
            <a:r>
              <a:rPr lang="tr-TR" sz="1400" dirty="0">
                <a:latin typeface="Times New Roman" pitchFamily="18" charset="0"/>
                <a:cs typeface="Times New Roman" pitchFamily="18" charset="0"/>
              </a:rPr>
              <a:t> of Engineering and Natural </a:t>
            </a:r>
            <a:r>
              <a:rPr lang="tr-TR" sz="1400" dirty="0" err="1">
                <a:latin typeface="Times New Roman" pitchFamily="18" charset="0"/>
                <a:cs typeface="Times New Roman" pitchFamily="18" charset="0"/>
              </a:rPr>
              <a:t>Sciences</a:t>
            </a:r>
            <a:r>
              <a:rPr lang="tr-TR" sz="1400" dirty="0">
                <a:latin typeface="Times New Roman" pitchFamily="18" charset="0"/>
                <a:cs typeface="Times New Roman" pitchFamily="18" charset="0"/>
              </a:rPr>
              <a:t>, </a:t>
            </a:r>
            <a:r>
              <a:rPr lang="tr-TR" sz="1400" dirty="0" err="1">
                <a:latin typeface="Times New Roman" pitchFamily="18" charset="0"/>
                <a:cs typeface="Times New Roman" pitchFamily="18" charset="0"/>
              </a:rPr>
              <a:t>vol</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no</a:t>
            </a:r>
            <a:r>
              <a:rPr lang="tr-TR" sz="1400" dirty="0">
                <a:latin typeface="Times New Roman" pitchFamily="18" charset="0"/>
                <a:cs typeface="Times New Roman" pitchFamily="18" charset="0"/>
              </a:rPr>
              <a:t>. 1, </a:t>
            </a:r>
            <a:r>
              <a:rPr lang="tr-TR" sz="1400" dirty="0" err="1">
                <a:latin typeface="Times New Roman" pitchFamily="18" charset="0"/>
                <a:cs typeface="Times New Roman" pitchFamily="18" charset="0"/>
              </a:rPr>
              <a:t>pp</a:t>
            </a:r>
            <a:r>
              <a:rPr lang="tr-TR" sz="1400" dirty="0">
                <a:latin typeface="Times New Roman" pitchFamily="18" charset="0"/>
                <a:cs typeface="Times New Roman" pitchFamily="18" charset="0"/>
              </a:rPr>
              <a:t>. 23–32, Jan. 2016.</a:t>
            </a:r>
          </a:p>
        </p:txBody>
      </p:sp>
      <p:pic>
        <p:nvPicPr>
          <p:cNvPr id="17" name="Resim 16" descr="kişi, takım, adam, duvar içeren bir resim&#10;&#10;Çok yüksek güvenilirlikle oluşturulmuş açıklama">
            <a:extLst>
              <a:ext uri="{FF2B5EF4-FFF2-40B4-BE49-F238E27FC236}">
                <a16:creationId xmlns:a16="http://schemas.microsoft.com/office/drawing/2014/main" id="{361289E5-679A-4715-A2F6-8E4C0F8B14F0}"/>
              </a:ext>
            </a:extLst>
          </p:cNvPr>
          <p:cNvPicPr>
            <a:picLocks noChangeAspect="1"/>
          </p:cNvPicPr>
          <p:nvPr/>
        </p:nvPicPr>
        <p:blipFill rotWithShape="1">
          <a:blip r:embed="rId3">
            <a:extLst>
              <a:ext uri="{28A0092B-C50C-407E-A947-70E740481C1C}">
                <a14:useLocalDpi xmlns:a14="http://schemas.microsoft.com/office/drawing/2010/main" val="0"/>
              </a:ext>
            </a:extLst>
          </a:blip>
          <a:srcRect l="11373" r="13076"/>
          <a:stretch/>
        </p:blipFill>
        <p:spPr>
          <a:xfrm>
            <a:off x="899592" y="1916832"/>
            <a:ext cx="1055078" cy="1620000"/>
          </a:xfrm>
          <a:prstGeom prst="rect">
            <a:avLst/>
          </a:prstGeom>
        </p:spPr>
      </p:pic>
      <p:pic>
        <p:nvPicPr>
          <p:cNvPr id="18" name="Resim 17">
            <a:extLst>
              <a:ext uri="{FF2B5EF4-FFF2-40B4-BE49-F238E27FC236}">
                <a16:creationId xmlns:a16="http://schemas.microsoft.com/office/drawing/2014/main" id="{DEB606D7-56A4-4E0C-B8E7-FA1C87007D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594542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713324"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Res.Assist</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Abdurrahim</a:t>
            </a:r>
            <a:r>
              <a:rPr lang="tr-TR" sz="2000" b="1" dirty="0">
                <a:latin typeface="Times New Roman" pitchFamily="18" charset="0"/>
                <a:cs typeface="Times New Roman" pitchFamily="18" charset="0"/>
              </a:rPr>
              <a:t> TEMİZ</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abdurrahimtemiz@karabuk.edu.tr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1020</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572417"/>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Metal </a:t>
            </a:r>
            <a:r>
              <a:rPr lang="tr-TR" sz="2000" dirty="0" err="1">
                <a:latin typeface="Times New Roman" pitchFamily="18" charset="0"/>
                <a:cs typeface="Times New Roman" pitchFamily="18" charset="0"/>
              </a:rPr>
              <a:t>Foam</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Heat</a:t>
            </a:r>
            <a:r>
              <a:rPr lang="tr-TR" sz="2000" dirty="0">
                <a:latin typeface="Times New Roman" pitchFamily="18" charset="0"/>
                <a:cs typeface="Times New Roman" pitchFamily="18" charset="0"/>
              </a:rPr>
              <a:t> Transfer. </a:t>
            </a:r>
            <a:r>
              <a:rPr lang="tr-TR" sz="2000" dirty="0" err="1">
                <a:latin typeface="Times New Roman" pitchFamily="18" charset="0"/>
                <a:cs typeface="Times New Roman" pitchFamily="18" charset="0"/>
              </a:rPr>
              <a:t>Finite</a:t>
            </a:r>
            <a:r>
              <a:rPr lang="tr-TR" sz="2000" dirty="0">
                <a:latin typeface="Times New Roman" pitchFamily="18" charset="0"/>
                <a:cs typeface="Times New Roman" pitchFamily="18" charset="0"/>
              </a:rPr>
              <a:t> Element Analysis. 3D </a:t>
            </a:r>
            <a:r>
              <a:rPr lang="tr-TR" sz="2000" dirty="0" err="1">
                <a:latin typeface="Times New Roman" pitchFamily="18" charset="0"/>
                <a:cs typeface="Times New Roman" pitchFamily="18" charset="0"/>
              </a:rPr>
              <a:t>Printers</a:t>
            </a:r>
            <a:r>
              <a:rPr lang="tr-TR" sz="2000" dirty="0">
                <a:latin typeface="Times New Roman" pitchFamily="18" charset="0"/>
                <a:cs typeface="Times New Roman" pitchFamily="18" charset="0"/>
              </a:rPr>
              <a:t>.</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err="1">
                <a:latin typeface="Times New Roman" pitchFamily="18" charset="0"/>
                <a:cs typeface="Times New Roman" pitchFamily="18" charset="0"/>
              </a:rPr>
              <a:t>Abdurrahim</a:t>
            </a:r>
            <a:r>
              <a:rPr lang="en-US" sz="1600" dirty="0">
                <a:latin typeface="Times New Roman" pitchFamily="18" charset="0"/>
                <a:cs typeface="Times New Roman" pitchFamily="18" charset="0"/>
              </a:rPr>
              <a:t> TEMİZ, </a:t>
            </a:r>
            <a:r>
              <a:rPr lang="en-US" sz="1600" dirty="0" err="1">
                <a:latin typeface="Times New Roman" pitchFamily="18" charset="0"/>
                <a:cs typeface="Times New Roman" pitchFamily="18" charset="0"/>
              </a:rPr>
              <a:t>Koray</a:t>
            </a:r>
            <a:r>
              <a:rPr lang="en-US" sz="1600" dirty="0">
                <a:latin typeface="Times New Roman" pitchFamily="18" charset="0"/>
                <a:cs typeface="Times New Roman" pitchFamily="18" charset="0"/>
              </a:rPr>
              <a:t> ÖZDEMİR, M. </a:t>
            </a:r>
            <a:r>
              <a:rPr lang="en-US" sz="1600" dirty="0" err="1">
                <a:latin typeface="Times New Roman" pitchFamily="18" charset="0"/>
                <a:cs typeface="Times New Roman" pitchFamily="18" charset="0"/>
              </a:rPr>
              <a:t>Sait</a:t>
            </a:r>
            <a:r>
              <a:rPr lang="en-US" sz="1600" dirty="0">
                <a:latin typeface="Times New Roman" pitchFamily="18" charset="0"/>
                <a:cs typeface="Times New Roman" pitchFamily="18" charset="0"/>
              </a:rPr>
              <a:t> Cay, </a:t>
            </a:r>
            <a:r>
              <a:rPr lang="en-US" sz="1600" dirty="0" err="1">
                <a:latin typeface="Times New Roman" pitchFamily="18" charset="0"/>
                <a:cs typeface="Times New Roman" pitchFamily="18" charset="0"/>
              </a:rPr>
              <a:t>Levent</a:t>
            </a:r>
            <a:r>
              <a:rPr lang="en-US" sz="1600" dirty="0">
                <a:latin typeface="Times New Roman" pitchFamily="18" charset="0"/>
                <a:cs typeface="Times New Roman" pitchFamily="18" charset="0"/>
              </a:rPr>
              <a:t> TURHAN, Mustafa YAŞAR “ALTIGEN BAL PETEĞİ METAL KÖPÜK KANATLARA SAHİP KOMPAKT ISI DEĞİŞTİRİCİ TEORİK ANALİZİ”, 14th International Combustion Symposium (INCOS2018), 163-168.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en-US" sz="1600" dirty="0">
                <a:latin typeface="Times New Roman" pitchFamily="18" charset="0"/>
                <a:cs typeface="Times New Roman" pitchFamily="18" charset="0"/>
              </a:rPr>
              <a:t>A. </a:t>
            </a:r>
            <a:r>
              <a:rPr lang="en-US" sz="1600" dirty="0" err="1">
                <a:latin typeface="Times New Roman" pitchFamily="18" charset="0"/>
                <a:cs typeface="Times New Roman" pitchFamily="18" charset="0"/>
              </a:rPr>
              <a:t>Temiz</a:t>
            </a:r>
            <a:r>
              <a:rPr lang="en-US" sz="1600" dirty="0">
                <a:latin typeface="Times New Roman" pitchFamily="18" charset="0"/>
                <a:cs typeface="Times New Roman" pitchFamily="18" charset="0"/>
              </a:rPr>
              <a:t> and K. ÇETİNKAYA, “DEVELOPMENT OF STRATEGIC CHANGES WITH DIGITAL INDUSTRY,” presented at the VIII International Scientific and Practical Conference “Strategic Priorities of the Socio-Economic Development in Terms of Institutional Transformations of the Global Environment” , 2018.</a:t>
            </a:r>
            <a:endParaRPr lang="tr-TR" sz="1600" dirty="0">
              <a:latin typeface="Times New Roman" pitchFamily="18" charset="0"/>
              <a:cs typeface="Times New Roman" pitchFamily="18" charset="0"/>
            </a:endParaRPr>
          </a:p>
        </p:txBody>
      </p:sp>
      <p:pic>
        <p:nvPicPr>
          <p:cNvPr id="18" name="Resim 17" descr="kişi, duvar, iç mekan, adam içeren bir resim&#10;&#10;Çok yüksek güvenilirlikle oluşturulmuş açıklama">
            <a:extLst>
              <a:ext uri="{FF2B5EF4-FFF2-40B4-BE49-F238E27FC236}">
                <a16:creationId xmlns:a16="http://schemas.microsoft.com/office/drawing/2014/main" id="{D8D5B087-D224-4D4F-8C69-DC1C55E91F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714" r="21569"/>
          <a:stretch/>
        </p:blipFill>
        <p:spPr>
          <a:xfrm>
            <a:off x="1043608" y="2025692"/>
            <a:ext cx="984738" cy="1476000"/>
          </a:xfrm>
          <a:prstGeom prst="rect">
            <a:avLst/>
          </a:prstGeom>
        </p:spPr>
      </p:pic>
      <p:pic>
        <p:nvPicPr>
          <p:cNvPr id="17" name="Resim 16">
            <a:extLst>
              <a:ext uri="{FF2B5EF4-FFF2-40B4-BE49-F238E27FC236}">
                <a16:creationId xmlns:a16="http://schemas.microsoft.com/office/drawing/2014/main" id="{DD0B8FEC-BF42-4C7E-9C7C-88DCD0CDE60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435239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13606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Res.Assist</a:t>
            </a:r>
            <a:r>
              <a:rPr kumimoji="0" lang="tr-TR"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Fatih Huzeyfe ÖZTÜRK</a:t>
            </a:r>
          </a:p>
        </p:txBody>
      </p:sp>
      <p:sp>
        <p:nvSpPr>
          <p:cNvPr id="12" name="11 Metin kutusu"/>
          <p:cNvSpPr txBox="1"/>
          <p:nvPr/>
        </p:nvSpPr>
        <p:spPr>
          <a:xfrm>
            <a:off x="2500298" y="2357430"/>
            <a:ext cx="664370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E-mail: 	</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3"/>
              </a:rPr>
              <a:t>fhozturk@karabuk.edu.tr</a:t>
            </a: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Phone:  	+90(370)4187100 / 1020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Address</a:t>
            </a:r>
            <a:r>
              <a:rPr kumimoji="0" lang="tr-TR" sz="1800" b="0" i="0" u="none" strike="noStrike" kern="1200" cap="none" spc="0" normalizeH="0" baseline="0" noProof="0" dirty="0">
                <a:ln>
                  <a:noFill/>
                </a:ln>
                <a:solidFill>
                  <a:prstClr val="black"/>
                </a:solidFill>
                <a:effectLst/>
                <a:uLnTx/>
                <a:uFillTx/>
                <a:latin typeface="Georgia"/>
                <a:ea typeface="+mn-ea"/>
                <a:cs typeface="+mn-cs"/>
              </a:rPr>
              <a:t>:	</a:t>
            </a:r>
            <a:r>
              <a:rPr kumimoji="0" lang="en-US" sz="1800" b="0" i="0" u="none" strike="noStrike" kern="1200" cap="none" spc="0" normalizeH="0" baseline="0" noProof="0" dirty="0" err="1">
                <a:ln>
                  <a:noFill/>
                </a:ln>
                <a:solidFill>
                  <a:prstClr val="black"/>
                </a:solidFill>
                <a:effectLst/>
                <a:uLnTx/>
                <a:uFillTx/>
                <a:latin typeface="Georgia"/>
                <a:ea typeface="+mn-ea"/>
                <a:cs typeface="+mn-cs"/>
              </a:rPr>
              <a:t>Karabuk</a:t>
            </a:r>
            <a:r>
              <a:rPr kumimoji="0" lang="tr-TR" sz="1800" b="0" i="0" u="none" strike="noStrike" kern="1200" cap="none" spc="0" normalizeH="0" baseline="0" noProof="0" dirty="0">
                <a:ln>
                  <a:noFill/>
                </a:ln>
                <a:solidFill>
                  <a:prstClr val="black"/>
                </a:solidFill>
                <a:effectLst/>
                <a:uLnTx/>
                <a:uFillTx/>
                <a:latin typeface="Georgia"/>
                <a:ea typeface="+mn-ea"/>
                <a:cs typeface="+mn-cs"/>
              </a:rPr>
              <a:t> </a:t>
            </a:r>
            <a:r>
              <a:rPr kumimoji="0" lang="en-US" sz="1800" b="0" i="0" u="none" strike="noStrike" kern="1200" cap="none" spc="0" normalizeH="0" baseline="0" noProof="0" dirty="0">
                <a:ln>
                  <a:noFill/>
                </a:ln>
                <a:solidFill>
                  <a:prstClr val="black"/>
                </a:solidFill>
                <a:effectLst/>
                <a:uLnTx/>
                <a:uFillTx/>
                <a:latin typeface="Georgia"/>
                <a:ea typeface="+mn-ea"/>
                <a:cs typeface="+mn-cs"/>
              </a:rPr>
              <a:t>University Technology Faculty Industrial 	Design Engineering Department </a:t>
            </a:r>
            <a:r>
              <a:rPr kumimoji="0" lang="en-US" sz="1800" b="0" i="0" u="none" strike="noStrike" kern="1200" cap="none" spc="0" normalizeH="0" baseline="0" noProof="0" dirty="0" err="1">
                <a:ln>
                  <a:noFill/>
                </a:ln>
                <a:solidFill>
                  <a:prstClr val="black"/>
                </a:solidFill>
                <a:effectLst/>
                <a:uLnTx/>
                <a:uFillTx/>
                <a:latin typeface="Georgia"/>
                <a:ea typeface="+mn-ea"/>
                <a:cs typeface="+mn-cs"/>
              </a:rPr>
              <a:t>Balıklarkayası</a:t>
            </a:r>
            <a:r>
              <a:rPr kumimoji="0" lang="en-US" sz="1800" b="0" i="0" u="none" strike="noStrike" kern="1200" cap="none" spc="0" normalizeH="0" baseline="0" noProof="0" dirty="0">
                <a:ln>
                  <a:noFill/>
                </a:ln>
                <a:solidFill>
                  <a:prstClr val="black"/>
                </a:solidFill>
                <a:effectLst/>
                <a:uLnTx/>
                <a:uFillTx/>
                <a:latin typeface="Georgia"/>
                <a:ea typeface="+mn-ea"/>
                <a:cs typeface="+mn-cs"/>
              </a:rPr>
              <a:t> </a:t>
            </a:r>
            <a:r>
              <a:rPr kumimoji="0" lang="en-US" sz="1800" b="0" i="0" u="none" strike="noStrike" kern="1200" cap="none" spc="0" normalizeH="0" baseline="0" noProof="0" dirty="0" err="1">
                <a:ln>
                  <a:noFill/>
                </a:ln>
                <a:solidFill>
                  <a:prstClr val="black"/>
                </a:solidFill>
                <a:effectLst/>
                <a:uLnTx/>
                <a:uFillTx/>
                <a:latin typeface="Georgia"/>
                <a:ea typeface="+mn-ea"/>
                <a:cs typeface="+mn-cs"/>
              </a:rPr>
              <a:t>Mevkii</a:t>
            </a:r>
            <a:r>
              <a:rPr kumimoji="0" lang="en-US" sz="1800" b="0" i="0" u="none" strike="noStrike" kern="1200" cap="none" spc="0" normalizeH="0" baseline="0" noProof="0" dirty="0">
                <a:ln>
                  <a:noFill/>
                </a:ln>
                <a:solidFill>
                  <a:prstClr val="black"/>
                </a:solidFill>
                <a:effectLst/>
                <a:uLnTx/>
                <a:uFillTx/>
                <a:latin typeface="Georgi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eorgia"/>
                <a:ea typeface="+mn-ea"/>
                <a:cs typeface="+mn-cs"/>
              </a:rPr>
              <a:t>	78050 </a:t>
            </a:r>
            <a:r>
              <a:rPr kumimoji="0" lang="en-US" sz="1800" b="0" i="0" u="none" strike="noStrike" kern="1200" cap="none" spc="0" normalizeH="0" baseline="0" noProof="0" dirty="0" err="1">
                <a:ln>
                  <a:noFill/>
                </a:ln>
                <a:solidFill>
                  <a:prstClr val="black"/>
                </a:solidFill>
                <a:effectLst/>
                <a:uLnTx/>
                <a:uFillTx/>
                <a:latin typeface="Georgia"/>
                <a:ea typeface="+mn-ea"/>
                <a:cs typeface="+mn-cs"/>
              </a:rPr>
              <a:t>Merkez</a:t>
            </a:r>
            <a:r>
              <a:rPr kumimoji="0" lang="en-US" sz="1800" b="0" i="0" u="none" strike="noStrike" kern="1200" cap="none" spc="0" normalizeH="0" baseline="0" noProof="0" dirty="0">
                <a:ln>
                  <a:noFill/>
                </a:ln>
                <a:solidFill>
                  <a:prstClr val="black"/>
                </a:solidFill>
                <a:effectLst/>
                <a:uLnTx/>
                <a:uFillTx/>
                <a:latin typeface="Georgia"/>
                <a:ea typeface="+mn-ea"/>
                <a:cs typeface="+mn-cs"/>
              </a:rPr>
              <a:t>/</a:t>
            </a:r>
            <a:r>
              <a:rPr kumimoji="0" lang="en-US" sz="1800" b="0" i="0" u="none" strike="noStrike" kern="1200" cap="none" spc="0" normalizeH="0" baseline="0" noProof="0" dirty="0" err="1">
                <a:ln>
                  <a:noFill/>
                </a:ln>
                <a:solidFill>
                  <a:prstClr val="black"/>
                </a:solidFill>
                <a:effectLst/>
                <a:uLnTx/>
                <a:uFillTx/>
                <a:latin typeface="Georgia"/>
                <a:ea typeface="+mn-ea"/>
                <a:cs typeface="+mn-cs"/>
              </a:rPr>
              <a:t>Karabuk</a:t>
            </a:r>
            <a:r>
              <a:rPr kumimoji="0" lang="tr-TR" sz="1800" b="0" i="0" u="none" strike="noStrike" kern="1200" cap="none" spc="0" normalizeH="0" baseline="0" noProof="0" dirty="0">
                <a:ln>
                  <a:noFill/>
                </a:ln>
                <a:solidFill>
                  <a:prstClr val="black"/>
                </a:solidFill>
                <a:effectLst/>
                <a:uLnTx/>
                <a:uFillTx/>
                <a:latin typeface="Georgia"/>
                <a:ea typeface="+mn-ea"/>
                <a:cs typeface="+mn-cs"/>
              </a:rPr>
              <a:t>/TURKEY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14" name="13 Metin kutusu"/>
          <p:cNvSpPr txBox="1"/>
          <p:nvPr/>
        </p:nvSpPr>
        <p:spPr>
          <a:xfrm>
            <a:off x="857224" y="3827818"/>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Research </a:t>
            </a:r>
            <a:r>
              <a:rPr kumimoji="0" lang="tr-TR" sz="20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Interests</a:t>
            </a:r>
            <a:endPar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5" name="14 Metin kutusu"/>
          <p:cNvSpPr txBox="1"/>
          <p:nvPr/>
        </p:nvSpPr>
        <p:spPr>
          <a:xfrm>
            <a:off x="857224" y="4572417"/>
            <a:ext cx="771530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Recent</a:t>
            </a:r>
            <a:r>
              <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tr-TR" sz="20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Academic</a:t>
            </a:r>
            <a:r>
              <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tr-TR" sz="2000" b="1" i="0" u="sng"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Studies</a:t>
            </a:r>
            <a:endParaRPr kumimoji="0" lang="tr-TR" sz="2000" b="1" i="0" u="sng"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lvl="0" algn="ctr"/>
            <a:r>
              <a:rPr lang="tr-TR" sz="2000" dirty="0" err="1">
                <a:latin typeface="Times New Roman" pitchFamily="18" charset="0"/>
                <a:cs typeface="Times New Roman" pitchFamily="18" charset="0"/>
              </a:rPr>
              <a:t>Adhesives</a:t>
            </a:r>
            <a:r>
              <a:rPr lang="tr-TR" sz="2000" dirty="0">
                <a:latin typeface="Times New Roman" pitchFamily="18" charset="0"/>
                <a:cs typeface="Times New Roman" pitchFamily="18" charset="0"/>
              </a:rPr>
              <a:t>.</a:t>
            </a:r>
            <a:r>
              <a:rPr kumimoji="0" lang="tr-TR" sz="20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Finite</a:t>
            </a:r>
            <a:r>
              <a:rPr kumimoji="0" lang="tr-TR"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Element Analysis.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Mechanics</a:t>
            </a:r>
            <a:endParaRPr kumimoji="0" lang="tr-TR"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932457"/>
            <a:ext cx="9144000" cy="1569660"/>
          </a:xfrm>
          <a:prstGeom prst="rect">
            <a:avLst/>
          </a:prstGeom>
          <a:noFill/>
        </p:spPr>
        <p:txBody>
          <a:bodyPr wrap="square" rtlCol="0">
            <a:spAutoFit/>
          </a:bodyPr>
          <a:lstStyle/>
          <a:p>
            <a:pPr marL="285750" lvl="0" indent="-285750" algn="just">
              <a:buFont typeface="Arial" panose="020B0604020202020204" pitchFamily="34" charset="0"/>
              <a:buChar char="•"/>
            </a:pPr>
            <a:r>
              <a:rPr lang="en-US" sz="1600" dirty="0">
                <a:solidFill>
                  <a:prstClr val="black"/>
                </a:solidFill>
                <a:latin typeface="Times New Roman" pitchFamily="18" charset="0"/>
                <a:cs typeface="Times New Roman" pitchFamily="18" charset="0"/>
              </a:rPr>
              <a:t>F. H. ÖZTÜRK, Ö. ÖZ, and K. ÇETİNKAYA, “THREE DIMENSIONAL POWDER AND GRANULA  MIXER PROTOTYPE AND MANUFACTURİNG,” presented at the 3rd International Congress on 3D Printing (Additive Manufacturing)Technologies and Digital Industry 2018, Antalya, 2018.</a:t>
            </a:r>
            <a:endParaRPr lang="tr-TR" sz="1600" dirty="0">
              <a:solidFill>
                <a:prstClr val="black"/>
              </a:solidFill>
              <a:latin typeface="Times New Roman" pitchFamily="18" charset="0"/>
              <a:cs typeface="Times New Roman" pitchFamily="18" charset="0"/>
            </a:endParaRPr>
          </a:p>
          <a:p>
            <a:pPr marL="285750" lvl="0" indent="-285750" algn="just">
              <a:buFont typeface="Arial" panose="020B0604020202020204" pitchFamily="34" charset="0"/>
              <a:buChar char="•"/>
            </a:pPr>
            <a:r>
              <a:rPr lang="tr-TR" sz="1600" dirty="0">
                <a:solidFill>
                  <a:prstClr val="black"/>
                </a:solidFill>
                <a:latin typeface="Times New Roman" pitchFamily="18" charset="0"/>
                <a:cs typeface="Times New Roman" pitchFamily="18" charset="0"/>
              </a:rPr>
              <a:t>Ç. CEBECİ, M. AYDIN, F. H. ÖZTÜRK, U. CAH, and H. EVLEN, “3B KOMPRESÖRLÜ SERAMİK YAZICI TASARIMI VE PROTOTİP ÜRETİMİ,” </a:t>
            </a:r>
            <a:r>
              <a:rPr lang="tr-TR" sz="1600" dirty="0" err="1">
                <a:solidFill>
                  <a:prstClr val="black"/>
                </a:solidFill>
                <a:latin typeface="Times New Roman" pitchFamily="18" charset="0"/>
                <a:cs typeface="Times New Roman" pitchFamily="18" charset="0"/>
              </a:rPr>
              <a:t>presented</a:t>
            </a:r>
            <a:r>
              <a:rPr lang="tr-TR" sz="1600" dirty="0">
                <a:solidFill>
                  <a:prstClr val="black"/>
                </a:solidFill>
                <a:latin typeface="Times New Roman" pitchFamily="18" charset="0"/>
                <a:cs typeface="Times New Roman" pitchFamily="18" charset="0"/>
              </a:rPr>
              <a:t> at the 2nd INTERNATIONAL SYMPOSIUM ON 3D PRINTING TECHNOLOGIES , 2017.</a:t>
            </a:r>
            <a:endParaRPr kumimoji="0" lang="tr-TR" sz="16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2050" name="Picture 2" descr="http://teknoloji.karabuk.edu.tr/yuklenen/resimler/126116201940234.jpg">
            <a:extLst>
              <a:ext uri="{FF2B5EF4-FFF2-40B4-BE49-F238E27FC236}">
                <a16:creationId xmlns:a16="http://schemas.microsoft.com/office/drawing/2014/main" id="{095FB79A-0C77-45F1-9C40-491DC3C7B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2762" y="2034086"/>
            <a:ext cx="1178560" cy="1431771"/>
          </a:xfrm>
          <a:prstGeom prst="rect">
            <a:avLst/>
          </a:prstGeom>
          <a:noFill/>
          <a:extLst>
            <a:ext uri="{909E8E84-426E-40DD-AFC4-6F175D3DCCD1}">
              <a14:hiddenFill xmlns:a14="http://schemas.microsoft.com/office/drawing/2010/main">
                <a:solidFill>
                  <a:srgbClr val="FFFFFF"/>
                </a:solidFill>
              </a14:hiddenFill>
            </a:ext>
          </a:extLst>
        </p:spPr>
      </p:pic>
      <p:pic>
        <p:nvPicPr>
          <p:cNvPr id="17" name="Resim 16">
            <a:extLst>
              <a:ext uri="{FF2B5EF4-FFF2-40B4-BE49-F238E27FC236}">
                <a16:creationId xmlns:a16="http://schemas.microsoft.com/office/drawing/2014/main" id="{4676FCE2-EAAB-4BA5-AB5E-07AC57AE16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5009341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4325112"/>
          </a:xfrm>
        </p:spPr>
        <p:txBody>
          <a:bodyPr>
            <a:normAutofit/>
          </a:bodyPr>
          <a:lstStyle/>
          <a:p>
            <a:pPr marL="109728" indent="0">
              <a:buNone/>
            </a:pPr>
            <a:r>
              <a:rPr lang="tr-TR" b="1" dirty="0" err="1"/>
              <a:t>Laboratories</a:t>
            </a:r>
            <a:endParaRPr lang="tr-TR" b="1" dirty="0"/>
          </a:p>
          <a:p>
            <a:endParaRPr lang="tr-TR" dirty="0"/>
          </a:p>
          <a:p>
            <a:r>
              <a:rPr lang="tr-TR" dirty="0"/>
              <a:t>Basic Operations </a:t>
            </a:r>
            <a:r>
              <a:rPr lang="tr-TR" dirty="0" err="1"/>
              <a:t>Lab</a:t>
            </a:r>
            <a:r>
              <a:rPr lang="tr-TR" dirty="0"/>
              <a:t>.</a:t>
            </a:r>
          </a:p>
          <a:p>
            <a:r>
              <a:rPr lang="tr-TR" dirty="0" err="1"/>
              <a:t>Polymer</a:t>
            </a:r>
            <a:r>
              <a:rPr lang="tr-TR" dirty="0"/>
              <a:t> Development </a:t>
            </a:r>
            <a:r>
              <a:rPr lang="tr-TR" dirty="0" err="1"/>
              <a:t>Lab</a:t>
            </a:r>
            <a:r>
              <a:rPr lang="tr-TR" dirty="0"/>
              <a:t>.</a:t>
            </a:r>
          </a:p>
          <a:p>
            <a:r>
              <a:rPr lang="tr-TR" dirty="0"/>
              <a:t>Product Development </a:t>
            </a:r>
            <a:r>
              <a:rPr lang="tr-TR" dirty="0" err="1"/>
              <a:t>Lab</a:t>
            </a:r>
            <a:r>
              <a:rPr lang="tr-TR" dirty="0"/>
              <a:t>.</a:t>
            </a:r>
          </a:p>
          <a:p>
            <a:r>
              <a:rPr lang="tr-TR" dirty="0"/>
              <a:t>3D Printer </a:t>
            </a:r>
            <a:r>
              <a:rPr lang="tr-TR" dirty="0" err="1"/>
              <a:t>Lab</a:t>
            </a:r>
            <a:r>
              <a:rPr lang="tr-TR" dirty="0"/>
              <a:t>.</a:t>
            </a:r>
          </a:p>
          <a:p>
            <a:r>
              <a:rPr lang="tr-TR" dirty="0" err="1"/>
              <a:t>Measuring</a:t>
            </a:r>
            <a:r>
              <a:rPr lang="tr-TR" dirty="0"/>
              <a:t> </a:t>
            </a:r>
            <a:r>
              <a:rPr lang="tr-TR" dirty="0" err="1"/>
              <a:t>Lab</a:t>
            </a:r>
            <a:r>
              <a:rPr lang="tr-TR" dirty="0"/>
              <a:t>.</a:t>
            </a:r>
          </a:p>
          <a:p>
            <a:r>
              <a:rPr lang="tr-TR" dirty="0"/>
              <a:t>CAD/CAM </a:t>
            </a:r>
            <a:r>
              <a:rPr lang="tr-TR" dirty="0" err="1"/>
              <a:t>Lab</a:t>
            </a:r>
            <a:r>
              <a:rPr lang="tr-TR" dirty="0"/>
              <a:t>.</a:t>
            </a:r>
          </a:p>
          <a:p>
            <a:endParaRPr lang="tr-TR" dirty="0"/>
          </a:p>
          <a:p>
            <a:endParaRPr lang="tr-TR" dirty="0"/>
          </a:p>
          <a:p>
            <a:endParaRPr lang="tr-TR" dirty="0"/>
          </a:p>
          <a:p>
            <a:pPr marL="82296" indent="0">
              <a:buNone/>
            </a:pPr>
            <a:endParaRPr lang="tr-TR" dirty="0"/>
          </a:p>
          <a:p>
            <a:endParaRPr lang="tr-TR" dirty="0"/>
          </a:p>
          <a:p>
            <a:endParaRPr lang="tr-TR" dirty="0"/>
          </a:p>
        </p:txBody>
      </p:sp>
      <p:pic>
        <p:nvPicPr>
          <p:cNvPr id="5" name="Resim 4">
            <a:extLst>
              <a:ext uri="{FF2B5EF4-FFF2-40B4-BE49-F238E27FC236}">
                <a16:creationId xmlns:a16="http://schemas.microsoft.com/office/drawing/2014/main" id="{02910552-413B-42E4-935A-15AF9BEC64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181527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a:t>Basic Operations </a:t>
            </a:r>
            <a:r>
              <a:rPr lang="tr-TR" dirty="0" err="1"/>
              <a:t>Lab</a:t>
            </a:r>
            <a:r>
              <a:rPr lang="tr-TR" dirty="0"/>
              <a:t>.</a:t>
            </a:r>
          </a:p>
        </p:txBody>
      </p:sp>
      <p:pic>
        <p:nvPicPr>
          <p:cNvPr id="2053" name="Picture 5" descr="http://lab.karabuk.edu.tr/cihazResim/F%C4%B1r%C4%B1n.jpg">
            <a:extLst>
              <a:ext uri="{FF2B5EF4-FFF2-40B4-BE49-F238E27FC236}">
                <a16:creationId xmlns:a16="http://schemas.microsoft.com/office/drawing/2014/main" id="{9E9D0E5B-486C-4B7E-B9B7-C8F14D662B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4875" y="2882403"/>
            <a:ext cx="2649879" cy="1853384"/>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lab.karabuk.edu.tr/cihazResim/F%C4%B1r%C4%B1n_2.jpg">
            <a:extLst>
              <a:ext uri="{FF2B5EF4-FFF2-40B4-BE49-F238E27FC236}">
                <a16:creationId xmlns:a16="http://schemas.microsoft.com/office/drawing/2014/main" id="{83D71D45-C280-450B-B986-977B860FD4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119690"/>
            <a:ext cx="2857349" cy="3232194"/>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lab.karabuk.edu.tr/cihazResim/Vakum_Kar%C4%B1st%C4%B1r%C4%B1c%C4%B1.jpg">
            <a:extLst>
              <a:ext uri="{FF2B5EF4-FFF2-40B4-BE49-F238E27FC236}">
                <a16:creationId xmlns:a16="http://schemas.microsoft.com/office/drawing/2014/main" id="{C9D4DB39-507B-4ACA-809B-DF26CCCCD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871" y="4941168"/>
            <a:ext cx="2652883" cy="1853384"/>
          </a:xfrm>
          <a:prstGeom prst="rect">
            <a:avLst/>
          </a:prstGeom>
          <a:noFill/>
          <a:extLst>
            <a:ext uri="{909E8E84-426E-40DD-AFC4-6F175D3DCCD1}">
              <a14:hiddenFill xmlns:a14="http://schemas.microsoft.com/office/drawing/2010/main">
                <a:solidFill>
                  <a:srgbClr val="FFFFFF"/>
                </a:solidFill>
              </a14:hiddenFill>
            </a:ext>
          </a:extLst>
        </p:spPr>
      </p:pic>
      <p:pic>
        <p:nvPicPr>
          <p:cNvPr id="8" name="Resim 7">
            <a:extLst>
              <a:ext uri="{FF2B5EF4-FFF2-40B4-BE49-F238E27FC236}">
                <a16:creationId xmlns:a16="http://schemas.microsoft.com/office/drawing/2014/main" id="{C9FAD75C-C06D-4377-8BE7-AC995A5021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9495309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err="1"/>
              <a:t>Polymer</a:t>
            </a:r>
            <a:r>
              <a:rPr lang="tr-TR" dirty="0"/>
              <a:t> Development </a:t>
            </a:r>
            <a:r>
              <a:rPr lang="tr-TR" dirty="0" err="1"/>
              <a:t>Lab</a:t>
            </a:r>
            <a:r>
              <a:rPr lang="tr-TR" dirty="0"/>
              <a:t>.</a:t>
            </a:r>
          </a:p>
        </p:txBody>
      </p:sp>
      <p:pic>
        <p:nvPicPr>
          <p:cNvPr id="3076" name="Picture 4" descr="http://lab.karabuk.edu.tr/cihazResim/Cift_Vidal%C4%B1_Extruder.jpg">
            <a:extLst>
              <a:ext uri="{FF2B5EF4-FFF2-40B4-BE49-F238E27FC236}">
                <a16:creationId xmlns:a16="http://schemas.microsoft.com/office/drawing/2014/main" id="{3D23428B-C2AF-4F86-9097-53894A937B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1568" y="2967620"/>
            <a:ext cx="7620863" cy="33870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FDF8B758-FB17-4F2B-B49C-9F5B0373B1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031218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060848"/>
            <a:ext cx="8229600" cy="626704"/>
          </a:xfrm>
        </p:spPr>
        <p:txBody>
          <a:bodyPr/>
          <a:lstStyle/>
          <a:p>
            <a:r>
              <a:rPr lang="tr-TR" dirty="0"/>
              <a:t>Product Development </a:t>
            </a:r>
            <a:r>
              <a:rPr lang="tr-TR" dirty="0" err="1"/>
              <a:t>Lab</a:t>
            </a:r>
            <a:r>
              <a:rPr lang="tr-TR" dirty="0"/>
              <a:t>.</a:t>
            </a:r>
          </a:p>
          <a:p>
            <a:endParaRPr lang="tr-TR" dirty="0"/>
          </a:p>
        </p:txBody>
      </p:sp>
      <p:pic>
        <p:nvPicPr>
          <p:cNvPr id="6" name="Resim 5">
            <a:extLst>
              <a:ext uri="{FF2B5EF4-FFF2-40B4-BE49-F238E27FC236}">
                <a16:creationId xmlns:a16="http://schemas.microsoft.com/office/drawing/2014/main" id="{5E9BC2DD-13C3-4BE1-A609-E12F8209D7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564" y="2564904"/>
            <a:ext cx="4424532" cy="1944216"/>
          </a:xfrm>
          <a:prstGeom prst="rect">
            <a:avLst/>
          </a:prstGeom>
        </p:spPr>
      </p:pic>
      <p:pic>
        <p:nvPicPr>
          <p:cNvPr id="8" name="Resim 7">
            <a:extLst>
              <a:ext uri="{FF2B5EF4-FFF2-40B4-BE49-F238E27FC236}">
                <a16:creationId xmlns:a16="http://schemas.microsoft.com/office/drawing/2014/main" id="{40525652-0959-457F-9163-25E6ED785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611" y="4574531"/>
            <a:ext cx="4424532" cy="2212266"/>
          </a:xfrm>
          <a:prstGeom prst="rect">
            <a:avLst/>
          </a:prstGeom>
        </p:spPr>
      </p:pic>
      <p:pic>
        <p:nvPicPr>
          <p:cNvPr id="10" name="Resim 9">
            <a:extLst>
              <a:ext uri="{FF2B5EF4-FFF2-40B4-BE49-F238E27FC236}">
                <a16:creationId xmlns:a16="http://schemas.microsoft.com/office/drawing/2014/main" id="{AC85883C-52B6-414A-A5AF-EAA0C684A01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450" r="27163"/>
          <a:stretch/>
        </p:blipFill>
        <p:spPr>
          <a:xfrm>
            <a:off x="5292080" y="2552445"/>
            <a:ext cx="3118176" cy="3222104"/>
          </a:xfrm>
          <a:prstGeom prst="rect">
            <a:avLst/>
          </a:prstGeom>
        </p:spPr>
      </p:pic>
      <p:pic>
        <p:nvPicPr>
          <p:cNvPr id="9" name="Resim 8">
            <a:extLst>
              <a:ext uri="{FF2B5EF4-FFF2-40B4-BE49-F238E27FC236}">
                <a16:creationId xmlns:a16="http://schemas.microsoft.com/office/drawing/2014/main" id="{BFDD31FA-8AEC-4E34-BC39-0BED57702D9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266691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a:t>3D Printer </a:t>
            </a:r>
            <a:r>
              <a:rPr lang="tr-TR" dirty="0" err="1"/>
              <a:t>Lab</a:t>
            </a:r>
            <a:r>
              <a:rPr lang="tr-TR" dirty="0"/>
              <a:t>.</a:t>
            </a:r>
          </a:p>
        </p:txBody>
      </p:sp>
      <p:pic>
        <p:nvPicPr>
          <p:cNvPr id="5" name="Resim 4" descr="iç mekan, yer, duvar, oda içeren bir resim&#10;&#10;Çok yüksek güvenilirlikle oluşturulmuş açıklama">
            <a:extLst>
              <a:ext uri="{FF2B5EF4-FFF2-40B4-BE49-F238E27FC236}">
                <a16:creationId xmlns:a16="http://schemas.microsoft.com/office/drawing/2014/main" id="{0B0C48BD-13F9-4706-896F-1B2F4B50A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1091" y="2876128"/>
            <a:ext cx="3290344" cy="1850912"/>
          </a:xfrm>
          <a:prstGeom prst="rect">
            <a:avLst/>
          </a:prstGeom>
        </p:spPr>
      </p:pic>
      <p:pic>
        <p:nvPicPr>
          <p:cNvPr id="6" name="Resim 5" descr="iç mekan, duvar, yer, pencere içeren bir resim&#10;&#10;Çok yüksek güvenilirlikle oluşturulmuş açıklama">
            <a:extLst>
              <a:ext uri="{FF2B5EF4-FFF2-40B4-BE49-F238E27FC236}">
                <a16:creationId xmlns:a16="http://schemas.microsoft.com/office/drawing/2014/main" id="{A6DFF92C-A883-449F-B729-3C3725A77F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3945" y="2876128"/>
            <a:ext cx="3290344" cy="1850912"/>
          </a:xfrm>
          <a:prstGeom prst="rect">
            <a:avLst/>
          </a:prstGeom>
        </p:spPr>
      </p:pic>
      <p:pic>
        <p:nvPicPr>
          <p:cNvPr id="7" name="Resim 6" descr="iç mekan, yer, pencere, tablo içeren bir resim&#10;&#10;Çok yüksek güvenilirlikle oluşturulmuş açıklama">
            <a:extLst>
              <a:ext uri="{FF2B5EF4-FFF2-40B4-BE49-F238E27FC236}">
                <a16:creationId xmlns:a16="http://schemas.microsoft.com/office/drawing/2014/main" id="{589A6F6F-D039-484E-976A-3E1A716467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67" t="19046" r="27170" b="24897"/>
          <a:stretch/>
        </p:blipFill>
        <p:spPr>
          <a:xfrm>
            <a:off x="2771800" y="4919501"/>
            <a:ext cx="3355115" cy="1921418"/>
          </a:xfrm>
          <a:prstGeom prst="rect">
            <a:avLst/>
          </a:prstGeom>
        </p:spPr>
      </p:pic>
      <p:pic>
        <p:nvPicPr>
          <p:cNvPr id="8" name="Resim 7">
            <a:extLst>
              <a:ext uri="{FF2B5EF4-FFF2-40B4-BE49-F238E27FC236}">
                <a16:creationId xmlns:a16="http://schemas.microsoft.com/office/drawing/2014/main" id="{EA577EAE-DD07-4C81-9405-3629562969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92634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err="1"/>
              <a:t>Measuring</a:t>
            </a:r>
            <a:r>
              <a:rPr lang="tr-TR" dirty="0"/>
              <a:t> </a:t>
            </a:r>
            <a:r>
              <a:rPr lang="tr-TR" dirty="0" err="1"/>
              <a:t>Lab</a:t>
            </a:r>
            <a:r>
              <a:rPr lang="tr-TR" dirty="0"/>
              <a:t>.</a:t>
            </a:r>
          </a:p>
        </p:txBody>
      </p:sp>
      <p:pic>
        <p:nvPicPr>
          <p:cNvPr id="3074" name="Picture 2" descr="http://superel.com.tr/prod/20135132040.jpg">
            <a:extLst>
              <a:ext uri="{FF2B5EF4-FFF2-40B4-BE49-F238E27FC236}">
                <a16:creationId xmlns:a16="http://schemas.microsoft.com/office/drawing/2014/main" id="{6EC67C0C-6EEE-424A-BB79-1E8CCF5F7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2950806"/>
            <a:ext cx="3312368" cy="2764194"/>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E2FB0D48-1CF1-4E97-AA45-B3DDEE85CD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62118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229600" cy="626704"/>
          </a:xfrm>
        </p:spPr>
        <p:txBody>
          <a:bodyPr/>
          <a:lstStyle/>
          <a:p>
            <a:r>
              <a:rPr lang="tr-TR" dirty="0"/>
              <a:t>CAD/CAM </a:t>
            </a:r>
            <a:r>
              <a:rPr lang="tr-TR" dirty="0" err="1"/>
              <a:t>Lab</a:t>
            </a:r>
            <a:r>
              <a:rPr lang="tr-TR" dirty="0"/>
              <a:t>.</a:t>
            </a:r>
          </a:p>
        </p:txBody>
      </p:sp>
      <p:pic>
        <p:nvPicPr>
          <p:cNvPr id="5" name="3 Resim" descr="19.jpg">
            <a:extLst>
              <a:ext uri="{FF2B5EF4-FFF2-40B4-BE49-F238E27FC236}">
                <a16:creationId xmlns:a16="http://schemas.microsoft.com/office/drawing/2014/main" id="{B52D2CCF-FC8F-4D29-935A-C0B43AD76CF8}"/>
              </a:ext>
            </a:extLst>
          </p:cNvPr>
          <p:cNvPicPr>
            <a:picLocks noChangeAspect="1"/>
          </p:cNvPicPr>
          <p:nvPr/>
        </p:nvPicPr>
        <p:blipFill>
          <a:blip r:embed="rId3" cstate="print"/>
          <a:stretch>
            <a:fillRect/>
          </a:stretch>
        </p:blipFill>
        <p:spPr>
          <a:xfrm>
            <a:off x="1775362" y="2849390"/>
            <a:ext cx="5593275" cy="3728850"/>
          </a:xfrm>
          <a:prstGeom prst="rect">
            <a:avLst/>
          </a:prstGeom>
        </p:spPr>
      </p:pic>
      <p:pic>
        <p:nvPicPr>
          <p:cNvPr id="6" name="Resim 5">
            <a:extLst>
              <a:ext uri="{FF2B5EF4-FFF2-40B4-BE49-F238E27FC236}">
                <a16:creationId xmlns:a16="http://schemas.microsoft.com/office/drawing/2014/main" id="{76211001-C418-4463-B0B9-3A4612A488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88282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457201" y="764704"/>
            <a:ext cx="8229600" cy="5355312"/>
          </a:xfrm>
          <a:prstGeom prst="rect">
            <a:avLst/>
          </a:prstGeom>
          <a:noFill/>
        </p:spPr>
        <p:txBody>
          <a:bodyPr wrap="square" rtlCol="0">
            <a:spAutoFit/>
          </a:bodyPr>
          <a:lstStyle/>
          <a:p>
            <a:pPr marL="342900" indent="-342900" algn="just">
              <a:buClr>
                <a:srgbClr val="0070C0"/>
              </a:buClr>
              <a:buFont typeface="Wingdings" panose="05000000000000000000" pitchFamily="2" charset="2"/>
              <a:buChar char="§"/>
            </a:pPr>
            <a:r>
              <a:rPr lang="en-US" sz="2400" dirty="0"/>
              <a:t>Many important values such as business ethics</a:t>
            </a:r>
            <a:r>
              <a:rPr lang="tr-TR" sz="2400" dirty="0"/>
              <a:t> </a:t>
            </a:r>
            <a:r>
              <a:rPr lang="en-US" sz="2400" dirty="0"/>
              <a:t>and experience that are not given in the formal education will be </a:t>
            </a:r>
            <a:r>
              <a:rPr lang="tr-TR" sz="2400" dirty="0"/>
              <a:t>gained during workplace education</a:t>
            </a:r>
            <a:r>
              <a:rPr lang="en-US" sz="2400" dirty="0"/>
              <a:t>.</a:t>
            </a:r>
            <a:endParaRPr lang="tr-TR" sz="2400" dirty="0"/>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W</a:t>
            </a:r>
            <a:r>
              <a:rPr lang="en-US" sz="2400" dirty="0" err="1"/>
              <a:t>orkplace</a:t>
            </a:r>
            <a:r>
              <a:rPr lang="en-US" sz="2400" dirty="0"/>
              <a:t> education also contributes to fix disruptions and broken relationships in the industry-school-student cycle.</a:t>
            </a:r>
            <a:endParaRPr lang="tr-TR" sz="2400" dirty="0"/>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en-US" sz="2400" dirty="0"/>
              <a:t>It will ensure that our young population, the most influential force of our country, is highly qualified and well educated.</a:t>
            </a:r>
            <a:endParaRPr lang="tr-TR" sz="2400" dirty="0"/>
          </a:p>
          <a:p>
            <a:pPr marL="342900" indent="-342900" algn="just">
              <a:buClr>
                <a:srgbClr val="0070C0"/>
              </a:buClr>
              <a:buFont typeface="Wingdings" panose="05000000000000000000" pitchFamily="2" charset="2"/>
              <a:buChar char="§"/>
            </a:pPr>
            <a:endParaRPr lang="tr-TR" sz="1000" dirty="0"/>
          </a:p>
          <a:p>
            <a:pPr marL="342900" indent="-342900" algn="just">
              <a:buClr>
                <a:srgbClr val="0070C0"/>
              </a:buClr>
              <a:buFont typeface="Wingdings" panose="05000000000000000000" pitchFamily="2" charset="2"/>
              <a:buChar char="§"/>
            </a:pPr>
            <a:r>
              <a:rPr lang="tr-TR" sz="2400" dirty="0"/>
              <a:t>With the workplace education</a:t>
            </a:r>
            <a:r>
              <a:rPr lang="en-US" sz="2400" dirty="0"/>
              <a:t>, </a:t>
            </a:r>
            <a:r>
              <a:rPr lang="tr-TR" sz="2400" dirty="0"/>
              <a:t>u</a:t>
            </a:r>
            <a:r>
              <a:rPr lang="en-US" sz="2400" dirty="0"/>
              <a:t>niversity-industry </a:t>
            </a:r>
            <a:r>
              <a:rPr lang="tr-TR" sz="2400" dirty="0"/>
              <a:t>cooperation can</a:t>
            </a:r>
            <a:r>
              <a:rPr lang="en-US" sz="2400" dirty="0"/>
              <a:t> be </a:t>
            </a:r>
            <a:r>
              <a:rPr lang="tr-TR" sz="2400" dirty="0"/>
              <a:t>set</a:t>
            </a:r>
            <a:r>
              <a:rPr lang="en-US" sz="2400" dirty="0"/>
              <a:t> on solid foundations</a:t>
            </a:r>
            <a:r>
              <a:rPr lang="tr-TR" sz="2400" dirty="0"/>
              <a:t> and consequently,</a:t>
            </a:r>
            <a:r>
              <a:rPr lang="en-US" sz="2400" dirty="0"/>
              <a:t> </a:t>
            </a:r>
            <a:r>
              <a:rPr lang="tr-TR" sz="2400" dirty="0"/>
              <a:t>research and development </a:t>
            </a:r>
            <a:r>
              <a:rPr lang="en-US" sz="2400" dirty="0"/>
              <a:t>activities </a:t>
            </a:r>
            <a:r>
              <a:rPr lang="tr-TR" sz="2400" dirty="0"/>
              <a:t>can</a:t>
            </a:r>
            <a:r>
              <a:rPr lang="en-US" sz="2400" dirty="0"/>
              <a:t> be more productive.</a:t>
            </a:r>
            <a:endParaRPr lang="tr-TR" sz="2400" dirty="0"/>
          </a:p>
        </p:txBody>
      </p:sp>
    </p:spTree>
    <p:extLst>
      <p:ext uri="{BB962C8B-B14F-4D97-AF65-F5344CB8AC3E}">
        <p14:creationId xmlns:p14="http://schemas.microsoft.com/office/powerpoint/2010/main" val="40418381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latin typeface="Times New Roman" pitchFamily="18" charset="0"/>
                <a:cs typeface="Times New Roman" pitchFamily="18" charset="0"/>
              </a:rPr>
              <a:t>Design and </a:t>
            </a:r>
            <a:r>
              <a:rPr lang="tr-TR" dirty="0" err="1">
                <a:latin typeface="Times New Roman" pitchFamily="18" charset="0"/>
                <a:cs typeface="Times New Roman" pitchFamily="18" charset="0"/>
              </a:rPr>
              <a:t>Production</a:t>
            </a:r>
            <a:r>
              <a:rPr lang="tr-TR" dirty="0">
                <a:latin typeface="Times New Roman" pitchFamily="18" charset="0"/>
                <a:cs typeface="Times New Roman" pitchFamily="18" charset="0"/>
              </a:rPr>
              <a:t> of Metal </a:t>
            </a:r>
            <a:r>
              <a:rPr lang="tr-TR" dirty="0" err="1">
                <a:latin typeface="Times New Roman" pitchFamily="18" charset="0"/>
                <a:cs typeface="Times New Roman" pitchFamily="18" charset="0"/>
              </a:rPr>
              <a:t>Foam</a:t>
            </a:r>
            <a:endParaRPr lang="tr-TR"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Design of </a:t>
            </a:r>
            <a:r>
              <a:rPr lang="tr-TR" dirty="0" err="1">
                <a:latin typeface="Times New Roman" pitchFamily="18" charset="0"/>
                <a:cs typeface="Times New Roman" pitchFamily="18" charset="0"/>
              </a:rPr>
              <a:t>Seramic</a:t>
            </a:r>
            <a:r>
              <a:rPr lang="tr-TR" dirty="0">
                <a:latin typeface="Times New Roman" pitchFamily="18" charset="0"/>
                <a:cs typeface="Times New Roman" pitchFamily="18" charset="0"/>
              </a:rPr>
              <a:t> 3D Printer</a:t>
            </a:r>
          </a:p>
          <a:p>
            <a:pPr>
              <a:buClr>
                <a:schemeClr val="tx2"/>
              </a:buClr>
            </a:pPr>
            <a:r>
              <a:rPr lang="tr-TR" dirty="0">
                <a:latin typeface="Times New Roman" pitchFamily="18" charset="0"/>
                <a:cs typeface="Times New Roman" pitchFamily="18" charset="0"/>
              </a:rPr>
              <a:t>Design and </a:t>
            </a:r>
            <a:r>
              <a:rPr lang="tr-TR" dirty="0" err="1">
                <a:latin typeface="Times New Roman" pitchFamily="18" charset="0"/>
                <a:cs typeface="Times New Roman" pitchFamily="18" charset="0"/>
              </a:rPr>
              <a:t>Prototype</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Bio</a:t>
            </a:r>
            <a:r>
              <a:rPr lang="tr-TR" dirty="0">
                <a:latin typeface="Times New Roman" pitchFamily="18" charset="0"/>
                <a:cs typeface="Times New Roman" pitchFamily="18" charset="0"/>
              </a:rPr>
              <a:t> 3D Printer</a:t>
            </a:r>
          </a:p>
          <a:p>
            <a:pPr>
              <a:buClr>
                <a:schemeClr val="tx2"/>
              </a:buClr>
            </a:pPr>
            <a:r>
              <a:rPr lang="tr-TR" dirty="0" err="1">
                <a:latin typeface="Times New Roman" pitchFamily="18" charset="0"/>
                <a:cs typeface="Times New Roman" pitchFamily="18" charset="0"/>
              </a:rPr>
              <a:t>Production</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Carbon</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Reinforced</a:t>
            </a:r>
            <a:r>
              <a:rPr lang="tr-TR" dirty="0">
                <a:latin typeface="Times New Roman" pitchFamily="18" charset="0"/>
                <a:cs typeface="Times New Roman" pitchFamily="18" charset="0"/>
              </a:rPr>
              <a:t> 3D Printer </a:t>
            </a:r>
            <a:r>
              <a:rPr lang="tr-TR" dirty="0" err="1">
                <a:latin typeface="Times New Roman" pitchFamily="18" charset="0"/>
                <a:cs typeface="Times New Roman" pitchFamily="18" charset="0"/>
              </a:rPr>
              <a:t>Filament</a:t>
            </a:r>
            <a:endParaRPr lang="tr-TR" dirty="0">
              <a:latin typeface="Times New Roman" pitchFamily="18" charset="0"/>
              <a:cs typeface="Times New Roman" pitchFamily="18" charset="0"/>
            </a:endParaRPr>
          </a:p>
          <a:p>
            <a:pPr>
              <a:buClr>
                <a:schemeClr val="tx2"/>
              </a:buClr>
            </a:pPr>
            <a:r>
              <a:rPr lang="tr-TR" dirty="0">
                <a:latin typeface="Times New Roman" pitchFamily="18" charset="0"/>
                <a:cs typeface="Times New Roman" pitchFamily="18" charset="0"/>
              </a:rPr>
              <a:t>Design and </a:t>
            </a:r>
            <a:r>
              <a:rPr lang="tr-TR" dirty="0" err="1">
                <a:latin typeface="Times New Roman" pitchFamily="18" charset="0"/>
                <a:cs typeface="Times New Roman" pitchFamily="18" charset="0"/>
              </a:rPr>
              <a:t>Prototype</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Laser</a:t>
            </a:r>
            <a:r>
              <a:rPr lang="tr-TR" dirty="0">
                <a:latin typeface="Times New Roman" pitchFamily="18" charset="0"/>
                <a:cs typeface="Times New Roman" pitchFamily="18" charset="0"/>
              </a:rPr>
              <a:t> 3D Printer</a:t>
            </a:r>
          </a:p>
          <a:p>
            <a:pPr>
              <a:buClr>
                <a:schemeClr val="tx2"/>
              </a:buClr>
            </a:pPr>
            <a:r>
              <a:rPr lang="tr-TR" dirty="0" err="1">
                <a:latin typeface="Times New Roman" pitchFamily="18" charset="0"/>
                <a:cs typeface="Times New Roman" pitchFamily="18" charset="0"/>
              </a:rPr>
              <a:t>Wood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Reinforced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Filament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Production</a:t>
            </a:r>
            <a:endParaRPr lang="tr-TR" dirty="0">
              <a:latin typeface="Times New Roman" pitchFamily="18" charset="0"/>
              <a:cs typeface="Times New Roman" pitchFamily="18" charset="0"/>
            </a:endParaRPr>
          </a:p>
          <a:p>
            <a:pPr>
              <a:buClr>
                <a:schemeClr val="tx2"/>
              </a:buClr>
            </a:pPr>
            <a:r>
              <a:rPr lang="tr-TR" dirty="0" err="1">
                <a:latin typeface="Times New Roman" pitchFamily="18" charset="0"/>
                <a:cs typeface="Times New Roman" pitchFamily="18" charset="0"/>
              </a:rPr>
              <a:t>Digital</a:t>
            </a:r>
            <a:r>
              <a:rPr lang="tr-TR" dirty="0">
                <a:latin typeface="Times New Roman" pitchFamily="18" charset="0"/>
                <a:cs typeface="Times New Roman" pitchFamily="18" charset="0"/>
              </a:rPr>
              <a:t> Image </a:t>
            </a:r>
            <a:r>
              <a:rPr lang="tr-TR" dirty="0" err="1">
                <a:latin typeface="Times New Roman" pitchFamily="18" charset="0"/>
                <a:cs typeface="Times New Roman" pitchFamily="18" charset="0"/>
              </a:rPr>
              <a:t>Correlation</a:t>
            </a:r>
            <a:r>
              <a:rPr lang="tr-TR" dirty="0">
                <a:latin typeface="Times New Roman" pitchFamily="18" charset="0"/>
                <a:cs typeface="Times New Roman" pitchFamily="18" charset="0"/>
              </a:rPr>
              <a:t> Applications</a:t>
            </a:r>
          </a:p>
          <a:p>
            <a:pPr>
              <a:buClr>
                <a:schemeClr val="tx2"/>
              </a:buClr>
            </a:pPr>
            <a:r>
              <a:rPr lang="tr-TR" dirty="0">
                <a:latin typeface="Times New Roman" pitchFamily="18" charset="0"/>
                <a:cs typeface="Times New Roman" pitchFamily="18" charset="0"/>
              </a:rPr>
              <a:t>Hot Metal </a:t>
            </a:r>
            <a:r>
              <a:rPr lang="tr-TR" dirty="0" err="1">
                <a:latin typeface="Times New Roman" pitchFamily="18" charset="0"/>
                <a:cs typeface="Times New Roman" pitchFamily="18" charset="0"/>
              </a:rPr>
              <a:t>Forming</a:t>
            </a:r>
            <a:r>
              <a:rPr lang="tr-TR" dirty="0">
                <a:latin typeface="Times New Roman" pitchFamily="18" charset="0"/>
                <a:cs typeface="Times New Roman" pitchFamily="18" charset="0"/>
              </a:rPr>
              <a:t> Applications</a:t>
            </a:r>
          </a:p>
          <a:p>
            <a:pPr>
              <a:buClr>
                <a:schemeClr val="tx2"/>
              </a:buClr>
            </a:pPr>
            <a:endParaRPr lang="tr-TR" dirty="0">
              <a:latin typeface="Times New Roman" pitchFamily="18" charset="0"/>
              <a:cs typeface="Times New Roman" pitchFamily="18" charset="0"/>
            </a:endParaRP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8FF26595-6EC4-4023-961C-2F832E7931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p:txBody>
          <a:bodyPr>
            <a:normAutofit fontScale="85000" lnSpcReduction="20000"/>
          </a:bodyPr>
          <a:lstStyle/>
          <a:p>
            <a:pPr marL="82296" indent="0" algn="ctr">
              <a:buNone/>
            </a:pPr>
            <a:r>
              <a:rPr lang="tr-TR" sz="3600" dirty="0" err="1"/>
              <a:t>Contact</a:t>
            </a:r>
            <a:r>
              <a:rPr lang="tr-TR" sz="3600" dirty="0"/>
              <a:t> Information</a:t>
            </a:r>
          </a:p>
          <a:p>
            <a:pPr marL="82296" indent="0">
              <a:buNone/>
            </a:pPr>
            <a:endParaRPr lang="tr-TR" dirty="0"/>
          </a:p>
          <a:p>
            <a:pPr marL="82296" indent="0">
              <a:buNone/>
            </a:pPr>
            <a:r>
              <a:rPr lang="tr-TR" i="1" dirty="0"/>
              <a:t>Postal </a:t>
            </a:r>
            <a:r>
              <a:rPr lang="tr-TR" i="1" dirty="0" err="1"/>
              <a:t>address</a:t>
            </a:r>
            <a:r>
              <a:rPr lang="tr-TR" i="1" dirty="0"/>
              <a:t>:</a:t>
            </a:r>
          </a:p>
          <a:p>
            <a:pPr marL="82296" indent="0">
              <a:buNone/>
            </a:pPr>
            <a:r>
              <a:rPr lang="tr-TR" i="1" dirty="0" err="1"/>
              <a:t>Karabuk</a:t>
            </a:r>
            <a:r>
              <a:rPr lang="tr-TR" i="1" dirty="0"/>
              <a:t> </a:t>
            </a:r>
            <a:r>
              <a:rPr lang="tr-TR" i="1" dirty="0" err="1"/>
              <a:t>University</a:t>
            </a:r>
            <a:r>
              <a:rPr lang="tr-TR" i="1" dirty="0"/>
              <a:t>, </a:t>
            </a:r>
            <a:r>
              <a:rPr lang="tr-TR" i="1" dirty="0" err="1"/>
              <a:t>Faculty</a:t>
            </a:r>
            <a:r>
              <a:rPr lang="tr-TR" i="1" dirty="0"/>
              <a:t> of Technology, </a:t>
            </a:r>
          </a:p>
          <a:p>
            <a:pPr marL="82296" indent="0">
              <a:buNone/>
            </a:pPr>
            <a:r>
              <a:rPr lang="tr-TR" i="1" dirty="0" err="1"/>
              <a:t>Industrial</a:t>
            </a:r>
            <a:r>
              <a:rPr lang="tr-TR" i="1" dirty="0"/>
              <a:t> Design </a:t>
            </a:r>
            <a:r>
              <a:rPr lang="tr-TR" i="1" dirty="0" err="1"/>
              <a:t>Engineering</a:t>
            </a:r>
            <a:r>
              <a:rPr lang="tr-TR" i="1" dirty="0"/>
              <a:t> </a:t>
            </a:r>
            <a:r>
              <a:rPr lang="tr-TR" i="1" dirty="0" err="1"/>
              <a:t>Department</a:t>
            </a:r>
            <a:r>
              <a:rPr lang="tr-TR" i="1" dirty="0"/>
              <a:t>,</a:t>
            </a:r>
          </a:p>
          <a:p>
            <a:pPr marL="82296" indent="0">
              <a:buNone/>
            </a:pPr>
            <a:r>
              <a:rPr lang="tr-TR" i="1" dirty="0"/>
              <a:t>Demir Çelik Kampüsü 78050 KARABÜK</a:t>
            </a:r>
          </a:p>
          <a:p>
            <a:pPr marL="82296" indent="0">
              <a:buNone/>
            </a:pPr>
            <a:endParaRPr lang="tr-TR" i="1" dirty="0"/>
          </a:p>
          <a:p>
            <a:pPr marL="82296" indent="0">
              <a:buNone/>
            </a:pPr>
            <a:r>
              <a:rPr lang="tr-TR" i="1" dirty="0" err="1"/>
              <a:t>Department</a:t>
            </a:r>
            <a:r>
              <a:rPr lang="tr-TR" i="1" dirty="0"/>
              <a:t> web </a:t>
            </a:r>
            <a:r>
              <a:rPr lang="tr-TR" i="1" dirty="0" err="1"/>
              <a:t>page</a:t>
            </a:r>
            <a:r>
              <a:rPr lang="tr-TR" i="1" dirty="0"/>
              <a:t>:</a:t>
            </a:r>
          </a:p>
          <a:p>
            <a:pPr marL="82296" indent="0">
              <a:buNone/>
            </a:pPr>
            <a:r>
              <a:rPr lang="tr-TR" i="1" dirty="0">
                <a:hlinkClick r:id="rId3"/>
              </a:rPr>
              <a:t>http://teknoloji.karabuk.edu.tr/endustriyeltasarim-en</a:t>
            </a:r>
            <a:r>
              <a:rPr lang="tr-TR" i="1" dirty="0"/>
              <a:t> </a:t>
            </a:r>
          </a:p>
          <a:p>
            <a:pPr marL="82296" indent="0">
              <a:buNone/>
            </a:pPr>
            <a:endParaRPr lang="tr-TR" i="1" dirty="0"/>
          </a:p>
          <a:p>
            <a:pPr marL="82296" indent="0">
              <a:buNone/>
            </a:pPr>
            <a:r>
              <a:rPr lang="tr-TR" i="1" dirty="0"/>
              <a:t>E-mail: </a:t>
            </a:r>
            <a:r>
              <a:rPr lang="tr-TR" i="1" dirty="0">
                <a:hlinkClick r:id="rId4"/>
              </a:rPr>
              <a:t>teknolojifakultesi@karabuk.edu.tr</a:t>
            </a:r>
            <a:r>
              <a:rPr lang="tr-TR" i="1" dirty="0"/>
              <a:t> </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8A89E22A-4F9E-4BD3-A6E0-D6D58D4DB83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663619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DEPARTMENT OF MECHATRONICS ENGINEERING</a:t>
            </a:r>
          </a:p>
        </p:txBody>
      </p:sp>
      <p:pic>
        <p:nvPicPr>
          <p:cNvPr id="4" name="Resim 3">
            <a:extLst>
              <a:ext uri="{FF2B5EF4-FFF2-40B4-BE49-F238E27FC236}">
                <a16:creationId xmlns:a16="http://schemas.microsoft.com/office/drawing/2014/main" id="{FB616CFC-94AD-4580-8C3A-AAF5F14C7B0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26" t="-8761" r="-82005" b="-34867"/>
          <a:stretch/>
        </p:blipFill>
        <p:spPr>
          <a:xfrm>
            <a:off x="143024" y="620687"/>
            <a:ext cx="3492872" cy="2265647"/>
          </a:xfrm>
          <a:prstGeom prst="rect">
            <a:avLst/>
          </a:prstGeom>
        </p:spPr>
      </p:pic>
    </p:spTree>
    <p:extLst>
      <p:ext uri="{BB962C8B-B14F-4D97-AF65-F5344CB8AC3E}">
        <p14:creationId xmlns:p14="http://schemas.microsoft.com/office/powerpoint/2010/main" val="28833117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just"/>
            <a:r>
              <a:rPr lang="tr-TR" dirty="0" err="1"/>
              <a:t>History</a:t>
            </a:r>
            <a:endParaRPr lang="tr-TR" dirty="0"/>
          </a:p>
          <a:p>
            <a:pPr algn="just">
              <a:buNone/>
            </a:pPr>
            <a:r>
              <a:rPr lang="tr-TR" dirty="0"/>
              <a:t>   </a:t>
            </a:r>
            <a:r>
              <a:rPr lang="en-US" dirty="0" err="1"/>
              <a:t>Mechatronics</a:t>
            </a:r>
            <a:r>
              <a:rPr lang="en-US" dirty="0"/>
              <a:t> Engineering Department is the most intense academic program in </a:t>
            </a:r>
            <a:r>
              <a:rPr lang="en-US" dirty="0" err="1"/>
              <a:t>Karabuk</a:t>
            </a:r>
            <a:r>
              <a:rPr lang="en-US" dirty="0"/>
              <a:t> University. </a:t>
            </a:r>
            <a:r>
              <a:rPr lang="en-US" dirty="0" err="1"/>
              <a:t>Mechatronics</a:t>
            </a:r>
            <a:r>
              <a:rPr lang="en-US" dirty="0"/>
              <a:t> Engineering Department was opened in 2010. Fields of study in this department are </a:t>
            </a:r>
            <a:r>
              <a:rPr lang="en-US" dirty="0" err="1"/>
              <a:t>mechatronics</a:t>
            </a:r>
            <a:r>
              <a:rPr lang="en-US" dirty="0"/>
              <a:t>, machine, computer software and hardware, control systems, electrical, electronics and robotics.</a:t>
            </a:r>
            <a:endParaRPr lang="tr-TR" dirty="0"/>
          </a:p>
          <a:p>
            <a:endParaRPr lang="tr-TR" dirty="0"/>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err="1"/>
              <a:t>Mechatronics</a:t>
            </a:r>
            <a:r>
              <a:rPr lang="tr-TR" dirty="0"/>
              <a:t> </a:t>
            </a:r>
            <a:r>
              <a:rPr lang="tr-TR" dirty="0" err="1"/>
              <a:t>Engineering</a:t>
            </a:r>
            <a:endParaRPr lang="tr-TR" dirty="0"/>
          </a:p>
        </p:txBody>
      </p:sp>
      <p:pic>
        <p:nvPicPr>
          <p:cNvPr id="5" name="Resim 4">
            <a:extLst>
              <a:ext uri="{FF2B5EF4-FFF2-40B4-BE49-F238E27FC236}">
                <a16:creationId xmlns:a16="http://schemas.microsoft.com/office/drawing/2014/main" id="{02115D94-DCD6-404A-B4D3-6CBFCAC541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458695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normAutofit fontScale="92500" lnSpcReduction="10000"/>
          </a:bodyPr>
          <a:lstStyle/>
          <a:p>
            <a:r>
              <a:rPr lang="tr-TR" sz="3200" kern="1200" dirty="0" err="1">
                <a:solidFill>
                  <a:schemeClr val="tx1"/>
                </a:solidFill>
                <a:latin typeface="+mn-lt"/>
                <a:ea typeface="+mn-ea"/>
                <a:cs typeface="+mn-cs"/>
              </a:rPr>
              <a:t>Mission</a:t>
            </a:r>
            <a:endParaRPr lang="tr-TR" sz="3200" kern="1200" dirty="0">
              <a:solidFill>
                <a:schemeClr val="tx1"/>
              </a:solidFill>
              <a:latin typeface="+mn-lt"/>
              <a:ea typeface="+mn-ea"/>
              <a:cs typeface="+mn-cs"/>
            </a:endParaRPr>
          </a:p>
          <a:p>
            <a:pPr algn="just">
              <a:buNone/>
            </a:pPr>
            <a:r>
              <a:rPr lang="tr-TR" dirty="0"/>
              <a:t>   </a:t>
            </a:r>
            <a:r>
              <a:rPr lang="en-US" dirty="0"/>
              <a:t>Mechatronics Engineering is a discipline which is composed of</a:t>
            </a:r>
            <a:r>
              <a:rPr lang="tr-TR" dirty="0"/>
              <a:t> </a:t>
            </a:r>
            <a:r>
              <a:rPr lang="en-US" dirty="0"/>
              <a:t>Mechanical Engineering, Electric-Electronics Engineering, and Computer Engineering for solving the sensitive and intelligent product designing problems. Our mission is educating engineers who have application experience, and the ability, determining the problems of </a:t>
            </a:r>
            <a:r>
              <a:rPr lang="en-US" dirty="0" err="1"/>
              <a:t>Mechatronics</a:t>
            </a:r>
            <a:r>
              <a:rPr lang="en-US" dirty="0"/>
              <a:t> Engineering, formulation, modeling, analyzing, and the same time who embrace the modern universal ethos and believe the superiority of law</a:t>
            </a:r>
            <a:r>
              <a:rPr lang="tr-TR" dirty="0"/>
              <a:t>.</a:t>
            </a:r>
          </a:p>
          <a:p>
            <a:pPr algn="just">
              <a:buNone/>
            </a:pPr>
            <a:endParaRPr lang="tr-TR" dirty="0"/>
          </a:p>
        </p:txBody>
      </p:sp>
      <p:pic>
        <p:nvPicPr>
          <p:cNvPr id="6" name="Resim 5">
            <a:extLst>
              <a:ext uri="{FF2B5EF4-FFF2-40B4-BE49-F238E27FC236}">
                <a16:creationId xmlns:a16="http://schemas.microsoft.com/office/drawing/2014/main" id="{FEEBED9A-25B0-4E6A-B415-183AEA1DD4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85025937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normAutofit fontScale="92500"/>
          </a:bodyPr>
          <a:lstStyle/>
          <a:p>
            <a:r>
              <a:rPr lang="tr-TR" sz="3200" kern="1200" dirty="0" err="1">
                <a:solidFill>
                  <a:schemeClr val="tx1"/>
                </a:solidFill>
                <a:latin typeface="+mn-lt"/>
                <a:ea typeface="+mn-ea"/>
                <a:cs typeface="+mn-cs"/>
              </a:rPr>
              <a:t>Vision</a:t>
            </a:r>
            <a:endParaRPr lang="tr-TR" sz="3200" kern="1200" dirty="0">
              <a:solidFill>
                <a:schemeClr val="tx1"/>
              </a:solidFill>
              <a:latin typeface="+mn-lt"/>
              <a:ea typeface="+mn-ea"/>
              <a:cs typeface="+mn-cs"/>
            </a:endParaRPr>
          </a:p>
          <a:p>
            <a:pPr algn="just">
              <a:buNone/>
            </a:pPr>
            <a:r>
              <a:rPr lang="tr-TR" dirty="0"/>
              <a:t>	</a:t>
            </a:r>
            <a:r>
              <a:rPr lang="en-US" dirty="0"/>
              <a:t>Our vision is to educate with the same universal standards as international and national schools that has; strong possibilities, international quality standards, education application standards, strong relations with industry and to make a success of advanced researches, applications and scientific articles via guidance of Europe (Erasmus-Socrates), USA (ABET), and competence engineering principles (MUDEK) for science and technology.</a:t>
            </a:r>
            <a:endParaRPr lang="tr-TR" dirty="0"/>
          </a:p>
        </p:txBody>
      </p:sp>
      <p:pic>
        <p:nvPicPr>
          <p:cNvPr id="6" name="Resim 5">
            <a:extLst>
              <a:ext uri="{FF2B5EF4-FFF2-40B4-BE49-F238E27FC236}">
                <a16:creationId xmlns:a16="http://schemas.microsoft.com/office/drawing/2014/main" id="{7878E07D-A679-4484-8018-801065FF8B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5759424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err="1"/>
              <a:t>About</a:t>
            </a:r>
            <a:r>
              <a:rPr lang="tr-TR" dirty="0"/>
              <a:t> </a:t>
            </a:r>
            <a:r>
              <a:rPr lang="tr-TR" dirty="0" err="1"/>
              <a:t>Mechatronics</a:t>
            </a:r>
            <a:r>
              <a:rPr lang="tr-TR" dirty="0"/>
              <a:t> </a:t>
            </a:r>
            <a:r>
              <a:rPr lang="tr-TR" dirty="0" err="1"/>
              <a:t>Engineering</a:t>
            </a:r>
            <a:endParaRPr lang="tr-TR" dirty="0"/>
          </a:p>
        </p:txBody>
      </p:sp>
      <p:sp>
        <p:nvSpPr>
          <p:cNvPr id="6" name="Content Placeholder 2"/>
          <p:cNvSpPr>
            <a:spLocks noGrp="1"/>
          </p:cNvSpPr>
          <p:nvPr>
            <p:ph idx="1"/>
          </p:nvPr>
        </p:nvSpPr>
        <p:spPr>
          <a:xfrm>
            <a:off x="457200" y="2249424"/>
            <a:ext cx="4757742" cy="4325112"/>
          </a:xfrm>
        </p:spPr>
        <p:txBody>
          <a:bodyPr>
            <a:normAutofit fontScale="92500"/>
          </a:bodyPr>
          <a:lstStyle/>
          <a:p>
            <a:pPr algn="just"/>
            <a:r>
              <a:rPr lang="tr-TR" dirty="0" err="1"/>
              <a:t>Mechatronics</a:t>
            </a:r>
            <a:r>
              <a:rPr lang="tr-TR" dirty="0"/>
              <a:t> </a:t>
            </a:r>
            <a:r>
              <a:rPr lang="tr-TR" dirty="0" err="1"/>
              <a:t>engineering</a:t>
            </a:r>
            <a:r>
              <a:rPr lang="tr-TR" dirty="0"/>
              <a:t> is a </a:t>
            </a:r>
            <a:r>
              <a:rPr lang="tr-TR" dirty="0" err="1"/>
              <a:t>new</a:t>
            </a:r>
            <a:r>
              <a:rPr lang="tr-TR" dirty="0"/>
              <a:t> </a:t>
            </a:r>
            <a:r>
              <a:rPr lang="tr-TR" dirty="0" err="1"/>
              <a:t>multidisciplinary</a:t>
            </a:r>
            <a:r>
              <a:rPr lang="tr-TR" dirty="0"/>
              <a:t> </a:t>
            </a:r>
            <a:r>
              <a:rPr lang="tr-TR" dirty="0" err="1"/>
              <a:t>engineering</a:t>
            </a:r>
            <a:r>
              <a:rPr lang="tr-TR" dirty="0"/>
              <a:t> </a:t>
            </a:r>
            <a:r>
              <a:rPr lang="tr-TR" dirty="0" err="1"/>
              <a:t>field</a:t>
            </a:r>
            <a:r>
              <a:rPr lang="tr-TR" dirty="0"/>
              <a:t> </a:t>
            </a:r>
            <a:r>
              <a:rPr lang="tr-TR" dirty="0" err="1"/>
              <a:t>which</a:t>
            </a:r>
            <a:r>
              <a:rPr lang="tr-TR" dirty="0"/>
              <a:t> </a:t>
            </a:r>
            <a:r>
              <a:rPr lang="tr-TR" dirty="0" err="1"/>
              <a:t>combines</a:t>
            </a:r>
            <a:r>
              <a:rPr lang="tr-TR" dirty="0"/>
              <a:t> </a:t>
            </a:r>
            <a:r>
              <a:rPr lang="tr-TR" dirty="0" err="1"/>
              <a:t>machine</a:t>
            </a:r>
            <a:r>
              <a:rPr lang="tr-TR" dirty="0"/>
              <a:t>, </a:t>
            </a:r>
            <a:r>
              <a:rPr lang="tr-TR" dirty="0" err="1"/>
              <a:t>electrics-electronics</a:t>
            </a:r>
            <a:r>
              <a:rPr lang="tr-TR" dirty="0"/>
              <a:t> and </a:t>
            </a:r>
            <a:r>
              <a:rPr lang="tr-TR" dirty="0" err="1"/>
              <a:t>computer</a:t>
            </a:r>
            <a:r>
              <a:rPr lang="tr-TR" dirty="0"/>
              <a:t> </a:t>
            </a:r>
            <a:r>
              <a:rPr lang="tr-TR" dirty="0" err="1"/>
              <a:t>science</a:t>
            </a:r>
            <a:r>
              <a:rPr lang="tr-TR" dirty="0"/>
              <a:t>.</a:t>
            </a:r>
          </a:p>
          <a:p>
            <a:pPr algn="just"/>
            <a:r>
              <a:rPr lang="tr-TR" dirty="0" err="1"/>
              <a:t>Mechatronics</a:t>
            </a:r>
            <a:r>
              <a:rPr lang="tr-TR" dirty="0"/>
              <a:t> </a:t>
            </a:r>
            <a:r>
              <a:rPr lang="tr-TR" dirty="0" err="1"/>
              <a:t>engineering</a:t>
            </a:r>
            <a:r>
              <a:rPr lang="tr-TR" dirty="0"/>
              <a:t>  is </a:t>
            </a:r>
            <a:r>
              <a:rPr lang="tr-TR" dirty="0" err="1"/>
              <a:t>applied</a:t>
            </a:r>
            <a:r>
              <a:rPr lang="tr-TR" dirty="0"/>
              <a:t> </a:t>
            </a:r>
            <a:r>
              <a:rPr lang="tr-TR" dirty="0" err="1"/>
              <a:t>for</a:t>
            </a:r>
            <a:r>
              <a:rPr lang="tr-TR" dirty="0"/>
              <a:t> </a:t>
            </a:r>
            <a:r>
              <a:rPr lang="tr-TR" dirty="0" err="1"/>
              <a:t>sensitive</a:t>
            </a:r>
            <a:r>
              <a:rPr lang="tr-TR" dirty="0"/>
              <a:t> and </a:t>
            </a:r>
            <a:r>
              <a:rPr lang="tr-TR" dirty="0" err="1"/>
              <a:t>smart</a:t>
            </a:r>
            <a:r>
              <a:rPr lang="tr-TR" dirty="0"/>
              <a:t> </a:t>
            </a:r>
            <a:r>
              <a:rPr lang="tr-TR" dirty="0" err="1"/>
              <a:t>product</a:t>
            </a:r>
            <a:r>
              <a:rPr lang="tr-TR" dirty="0"/>
              <a:t> </a:t>
            </a:r>
            <a:r>
              <a:rPr lang="tr-TR" dirty="0" err="1"/>
              <a:t>designing</a:t>
            </a:r>
            <a:r>
              <a:rPr lang="tr-TR" dirty="0"/>
              <a:t> </a:t>
            </a:r>
            <a:r>
              <a:rPr lang="tr-TR" dirty="0" err="1"/>
              <a:t>or</a:t>
            </a:r>
            <a:r>
              <a:rPr lang="tr-TR" dirty="0"/>
              <a:t> </a:t>
            </a:r>
            <a:r>
              <a:rPr lang="tr-TR" dirty="0" err="1"/>
              <a:t>request</a:t>
            </a:r>
            <a:r>
              <a:rPr lang="tr-TR" dirty="0"/>
              <a:t> and problem </a:t>
            </a:r>
            <a:r>
              <a:rPr lang="tr-TR" dirty="0" err="1"/>
              <a:t>solving</a:t>
            </a:r>
            <a:r>
              <a:rPr lang="tr-TR" dirty="0"/>
              <a:t> </a:t>
            </a:r>
          </a:p>
          <a:p>
            <a:endParaRPr lang="tr-TR" dirty="0"/>
          </a:p>
        </p:txBody>
      </p:sp>
      <p:pic>
        <p:nvPicPr>
          <p:cNvPr id="9" name="8 Resim" descr="Untitled-1.png"/>
          <p:cNvPicPr>
            <a:picLocks noChangeAspect="1"/>
          </p:cNvPicPr>
          <p:nvPr/>
        </p:nvPicPr>
        <p:blipFill>
          <a:blip r:embed="rId2"/>
          <a:stretch>
            <a:fillRect/>
          </a:stretch>
        </p:blipFill>
        <p:spPr>
          <a:xfrm>
            <a:off x="5572132" y="2357430"/>
            <a:ext cx="3143272" cy="3011271"/>
          </a:xfrm>
          <a:prstGeom prst="rect">
            <a:avLst/>
          </a:prstGeom>
        </p:spPr>
      </p:pic>
      <p:pic>
        <p:nvPicPr>
          <p:cNvPr id="8" name="Resim 7">
            <a:extLst>
              <a:ext uri="{FF2B5EF4-FFF2-40B4-BE49-F238E27FC236}">
                <a16:creationId xmlns:a16="http://schemas.microsoft.com/office/drawing/2014/main" id="{A6BA0E54-A237-4BB3-BDE1-ED5D7D008E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360199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461651" y="1124744"/>
            <a:ext cx="8229600" cy="1066800"/>
          </a:xfrm>
        </p:spPr>
        <p:txBody>
          <a:bodyPr/>
          <a:lstStyle/>
          <a:p>
            <a:pPr algn="ctr"/>
            <a:r>
              <a:rPr lang="tr-TR" dirty="0"/>
              <a:t>About Mechatronics Engineering</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2749" y="2060848"/>
            <a:ext cx="8229600" cy="4325112"/>
          </a:xfrm>
        </p:spPr>
        <p:txBody>
          <a:bodyPr/>
          <a:lstStyle/>
          <a:p>
            <a:pPr marL="109728" indent="0">
              <a:buNone/>
            </a:pPr>
            <a:r>
              <a:rPr lang="tr-TR" b="1" dirty="0"/>
              <a:t>Specialised Research Areas</a:t>
            </a:r>
          </a:p>
          <a:p>
            <a:pPr>
              <a:buFont typeface="Wingdings" panose="05000000000000000000" pitchFamily="2" charset="2"/>
              <a:buChar char="Ø"/>
            </a:pPr>
            <a:r>
              <a:rPr lang="tr-TR" dirty="0"/>
              <a:t> Electric Vehicles</a:t>
            </a:r>
          </a:p>
          <a:p>
            <a:pPr>
              <a:buFont typeface="Wingdings" panose="05000000000000000000" pitchFamily="2" charset="2"/>
              <a:buChar char="Ø"/>
            </a:pPr>
            <a:r>
              <a:rPr lang="tr-TR" dirty="0"/>
              <a:t> Robotic</a:t>
            </a:r>
          </a:p>
          <a:p>
            <a:pPr>
              <a:buFont typeface="Wingdings" panose="05000000000000000000" pitchFamily="2" charset="2"/>
              <a:buChar char="Ø"/>
            </a:pPr>
            <a:r>
              <a:rPr lang="tr-TR" dirty="0"/>
              <a:t> Autonomous Air Vehicles</a:t>
            </a:r>
          </a:p>
          <a:p>
            <a:pPr>
              <a:buFont typeface="Wingdings" panose="05000000000000000000" pitchFamily="2" charset="2"/>
              <a:buChar char="Ø"/>
            </a:pPr>
            <a:r>
              <a:rPr lang="tr-TR" dirty="0"/>
              <a:t> Semiconductor Technologies</a:t>
            </a:r>
          </a:p>
          <a:p>
            <a:pPr>
              <a:buFont typeface="Wingdings" panose="05000000000000000000" pitchFamily="2" charset="2"/>
              <a:buChar char="Ø"/>
            </a:pPr>
            <a:r>
              <a:rPr lang="tr-TR" dirty="0"/>
              <a:t> Optimization Techniques</a:t>
            </a:r>
          </a:p>
          <a:p>
            <a:pPr>
              <a:buFont typeface="Wingdings" panose="05000000000000000000" pitchFamily="2" charset="2"/>
              <a:buChar char="Ø"/>
            </a:pPr>
            <a:r>
              <a:rPr lang="tr-TR" dirty="0"/>
              <a:t> Motor Control Technologies</a:t>
            </a:r>
          </a:p>
          <a:p>
            <a:pPr>
              <a:buFont typeface="Wingdings" panose="05000000000000000000" pitchFamily="2" charset="2"/>
              <a:buChar char="Ø"/>
            </a:pPr>
            <a:r>
              <a:rPr lang="tr-TR" dirty="0"/>
              <a:t> Battery Management Systems</a:t>
            </a:r>
          </a:p>
          <a:p>
            <a:pPr>
              <a:buFont typeface="Wingdings" panose="05000000000000000000" pitchFamily="2" charset="2"/>
              <a:buChar char="Ø"/>
            </a:pPr>
            <a:r>
              <a:rPr lang="tr-TR" dirty="0"/>
              <a:t> Embedded Systems</a:t>
            </a:r>
          </a:p>
        </p:txBody>
      </p:sp>
      <p:pic>
        <p:nvPicPr>
          <p:cNvPr id="4" name="Resim 3">
            <a:extLst>
              <a:ext uri="{FF2B5EF4-FFF2-40B4-BE49-F238E27FC236}">
                <a16:creationId xmlns:a16="http://schemas.microsoft.com/office/drawing/2014/main" id="{9ECD8C5B-4E9F-4E19-8F2F-FFDAE046F6F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8315744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marL="109728" indent="0">
              <a:buNone/>
            </a:pPr>
            <a:r>
              <a:rPr lang="tr-TR" b="1" dirty="0"/>
              <a:t>Course </a:t>
            </a:r>
            <a:r>
              <a:rPr lang="tr-TR" b="1" dirty="0" err="1"/>
              <a:t>Credits</a:t>
            </a:r>
            <a:r>
              <a:rPr lang="tr-TR" b="1" dirty="0"/>
              <a:t> (ECTS)</a:t>
            </a:r>
          </a:p>
          <a:p>
            <a:r>
              <a:rPr lang="tr-TR" dirty="0" err="1"/>
              <a:t>Elective</a:t>
            </a:r>
            <a:r>
              <a:rPr lang="tr-TR" dirty="0"/>
              <a:t> </a:t>
            </a:r>
            <a:r>
              <a:rPr lang="tr-TR" dirty="0" err="1"/>
              <a:t>courses</a:t>
            </a:r>
            <a:r>
              <a:rPr lang="tr-TR" dirty="0"/>
              <a:t>: 49 </a:t>
            </a:r>
          </a:p>
          <a:p>
            <a:r>
              <a:rPr lang="tr-TR" dirty="0" err="1"/>
              <a:t>Fundamental</a:t>
            </a:r>
            <a:r>
              <a:rPr lang="tr-TR" dirty="0"/>
              <a:t> </a:t>
            </a:r>
            <a:r>
              <a:rPr lang="tr-TR" dirty="0" err="1"/>
              <a:t>courses</a:t>
            </a:r>
            <a:r>
              <a:rPr lang="tr-TR" dirty="0"/>
              <a:t>: 12 </a:t>
            </a:r>
          </a:p>
          <a:p>
            <a:r>
              <a:rPr lang="tr-TR" dirty="0"/>
              <a:t>Engineering </a:t>
            </a:r>
            <a:r>
              <a:rPr lang="tr-TR" dirty="0" err="1"/>
              <a:t>courses</a:t>
            </a:r>
            <a:r>
              <a:rPr lang="tr-TR" dirty="0"/>
              <a:t>: 53</a:t>
            </a:r>
          </a:p>
          <a:p>
            <a:r>
              <a:rPr lang="tr-TR" dirty="0"/>
              <a:t>Field </a:t>
            </a:r>
            <a:r>
              <a:rPr lang="tr-TR" dirty="0" err="1"/>
              <a:t>courses</a:t>
            </a:r>
            <a:r>
              <a:rPr lang="tr-TR" dirty="0"/>
              <a:t>: 126 </a:t>
            </a:r>
          </a:p>
          <a:p>
            <a:r>
              <a:rPr lang="tr-TR" dirty="0"/>
              <a:t>Total Credits: 240</a:t>
            </a:r>
          </a:p>
          <a:p>
            <a:r>
              <a:rPr lang="tr-TR" dirty="0"/>
              <a:t>Credits of theoretical courses: 135</a:t>
            </a:r>
          </a:p>
          <a:p>
            <a:r>
              <a:rPr lang="tr-TR" dirty="0"/>
              <a:t>Credits of practical courses: 105</a:t>
            </a:r>
          </a:p>
          <a:p>
            <a:endParaRPr lang="tr-TR" dirty="0"/>
          </a:p>
          <a:p>
            <a:endParaRPr lang="tr-TR" dirty="0"/>
          </a:p>
        </p:txBody>
      </p:sp>
      <p:pic>
        <p:nvPicPr>
          <p:cNvPr id="6" name="Resim 5">
            <a:extLst>
              <a:ext uri="{FF2B5EF4-FFF2-40B4-BE49-F238E27FC236}">
                <a16:creationId xmlns:a16="http://schemas.microsoft.com/office/drawing/2014/main" id="{C0ACB1F7-FD43-47F4-9A08-8BE7140547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0761775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a:buNone/>
            </a:pPr>
            <a:r>
              <a:rPr lang="tr-TR" b="1" dirty="0" err="1"/>
              <a:t>Double</a:t>
            </a:r>
            <a:r>
              <a:rPr lang="tr-TR" b="1" dirty="0"/>
              <a:t> </a:t>
            </a:r>
            <a:r>
              <a:rPr lang="tr-TR" b="1" dirty="0" err="1"/>
              <a:t>Major</a:t>
            </a:r>
            <a:r>
              <a:rPr lang="tr-TR" b="1" dirty="0"/>
              <a:t> </a:t>
            </a:r>
            <a:r>
              <a:rPr lang="tr-TR" b="1" dirty="0" err="1"/>
              <a:t>Programs</a:t>
            </a:r>
            <a:endParaRPr lang="tr-TR" b="1" dirty="0"/>
          </a:p>
          <a:p>
            <a:pPr marL="624078" indent="-514350">
              <a:buClr>
                <a:schemeClr val="accent6"/>
              </a:buClr>
              <a:buFont typeface="Arial" pitchFamily="34" charset="0"/>
              <a:buChar char="•"/>
            </a:pPr>
            <a:r>
              <a:rPr lang="tr-TR" dirty="0" err="1">
                <a:solidFill>
                  <a:schemeClr val="tx1"/>
                </a:solidFill>
              </a:rPr>
              <a:t>Manufacturing</a:t>
            </a:r>
            <a:r>
              <a:rPr lang="tr-TR" dirty="0">
                <a:solidFill>
                  <a:schemeClr val="tx1"/>
                </a:solidFill>
              </a:rPr>
              <a:t> </a:t>
            </a:r>
            <a:r>
              <a:rPr lang="tr-TR" dirty="0" err="1">
                <a:solidFill>
                  <a:schemeClr val="tx1"/>
                </a:solidFill>
              </a:rPr>
              <a:t>Engineering</a:t>
            </a:r>
            <a:endParaRPr lang="tr-TR" dirty="0">
              <a:solidFill>
                <a:schemeClr val="tx1"/>
              </a:solidFill>
            </a:endParaRPr>
          </a:p>
          <a:p>
            <a:pPr marL="624078" indent="-514350">
              <a:buClr>
                <a:schemeClr val="accent6"/>
              </a:buClr>
              <a:buFont typeface="Arial" pitchFamily="34" charset="0"/>
              <a:buChar char="•"/>
            </a:pPr>
            <a:r>
              <a:rPr lang="tr-TR" dirty="0" err="1">
                <a:solidFill>
                  <a:schemeClr val="tx1"/>
                </a:solidFill>
              </a:rPr>
              <a:t>Industrial</a:t>
            </a:r>
            <a:r>
              <a:rPr lang="tr-TR" dirty="0">
                <a:solidFill>
                  <a:schemeClr val="tx1"/>
                </a:solidFill>
              </a:rPr>
              <a:t> </a:t>
            </a:r>
            <a:r>
              <a:rPr lang="tr-TR" dirty="0" err="1">
                <a:solidFill>
                  <a:schemeClr val="tx1"/>
                </a:solidFill>
              </a:rPr>
              <a:t>Design</a:t>
            </a:r>
            <a:r>
              <a:rPr lang="tr-TR" dirty="0">
                <a:solidFill>
                  <a:schemeClr val="tx1"/>
                </a:solidFill>
              </a:rPr>
              <a:t> </a:t>
            </a:r>
            <a:r>
              <a:rPr lang="tr-TR" dirty="0" err="1">
                <a:solidFill>
                  <a:schemeClr val="tx1"/>
                </a:solidFill>
              </a:rPr>
              <a:t>Engineering</a:t>
            </a:r>
            <a:endParaRPr lang="tr-TR" dirty="0">
              <a:solidFill>
                <a:schemeClr val="tx1"/>
              </a:solidFill>
            </a:endParaRPr>
          </a:p>
          <a:p>
            <a:pPr marL="624078" indent="-514350">
              <a:buClr>
                <a:schemeClr val="accent6"/>
              </a:buClr>
              <a:buFont typeface="Arial" pitchFamily="34" charset="0"/>
              <a:buChar char="•"/>
            </a:pPr>
            <a:r>
              <a:rPr lang="tr-TR" dirty="0" err="1">
                <a:solidFill>
                  <a:schemeClr val="tx1"/>
                </a:solidFill>
              </a:rPr>
              <a:t>Energy</a:t>
            </a:r>
            <a:r>
              <a:rPr lang="tr-TR" dirty="0">
                <a:solidFill>
                  <a:schemeClr val="tx1"/>
                </a:solidFill>
              </a:rPr>
              <a:t> </a:t>
            </a:r>
            <a:r>
              <a:rPr lang="tr-TR" dirty="0" err="1">
                <a:solidFill>
                  <a:schemeClr val="tx1"/>
                </a:solidFill>
              </a:rPr>
              <a:t>Systems</a:t>
            </a:r>
            <a:r>
              <a:rPr lang="tr-TR" dirty="0">
                <a:solidFill>
                  <a:schemeClr val="tx1"/>
                </a:solidFill>
              </a:rPr>
              <a:t> </a:t>
            </a:r>
            <a:r>
              <a:rPr lang="tr-TR" dirty="0" err="1">
                <a:solidFill>
                  <a:schemeClr val="tx1"/>
                </a:solidFill>
              </a:rPr>
              <a:t>Engineering</a:t>
            </a:r>
            <a:endParaRPr lang="tr-TR" dirty="0">
              <a:solidFill>
                <a:schemeClr val="tx1"/>
              </a:solidFill>
            </a:endParaRPr>
          </a:p>
          <a:p>
            <a:pPr marL="624078" indent="-514350">
              <a:buClr>
                <a:schemeClr val="accent6"/>
              </a:buClr>
              <a:buFont typeface="Arial" pitchFamily="34" charset="0"/>
              <a:buChar char="•"/>
            </a:pPr>
            <a:r>
              <a:rPr lang="tr-TR" dirty="0" err="1">
                <a:solidFill>
                  <a:schemeClr val="tx1"/>
                </a:solidFill>
              </a:rPr>
              <a:t>Medical</a:t>
            </a:r>
            <a:r>
              <a:rPr lang="tr-TR" dirty="0">
                <a:solidFill>
                  <a:schemeClr val="tx1"/>
                </a:solidFill>
              </a:rPr>
              <a:t> </a:t>
            </a:r>
            <a:r>
              <a:rPr lang="tr-TR" dirty="0" err="1">
                <a:solidFill>
                  <a:schemeClr val="tx1"/>
                </a:solidFill>
              </a:rPr>
              <a:t>Engineering</a:t>
            </a:r>
            <a:endParaRPr lang="tr-TR" dirty="0">
              <a:solidFill>
                <a:schemeClr val="tx1"/>
              </a:solidFill>
            </a:endParaRPr>
          </a:p>
          <a:p>
            <a:pPr marL="624078" indent="-514350">
              <a:buClr>
                <a:schemeClr val="accent6"/>
              </a:buClr>
              <a:buFont typeface="Arial" pitchFamily="34" charset="0"/>
              <a:buChar char="•"/>
            </a:pPr>
            <a:r>
              <a:rPr lang="tr-TR" dirty="0" err="1">
                <a:solidFill>
                  <a:schemeClr val="tx1"/>
                </a:solidFill>
              </a:rPr>
              <a:t>Mechanical</a:t>
            </a:r>
            <a:r>
              <a:rPr lang="tr-TR" dirty="0">
                <a:solidFill>
                  <a:schemeClr val="tx1"/>
                </a:solidFill>
              </a:rPr>
              <a:t> </a:t>
            </a:r>
            <a:r>
              <a:rPr lang="tr-TR" dirty="0" err="1">
                <a:solidFill>
                  <a:schemeClr val="tx1"/>
                </a:solidFill>
              </a:rPr>
              <a:t>Engineering</a:t>
            </a:r>
            <a:endParaRPr lang="tr-TR" dirty="0">
              <a:solidFill>
                <a:schemeClr val="tx1"/>
              </a:solidFill>
            </a:endParaRPr>
          </a:p>
          <a:p>
            <a:endParaRPr lang="tr-TR" dirty="0">
              <a:solidFill>
                <a:schemeClr val="accent6"/>
              </a:solidFill>
            </a:endParaRPr>
          </a:p>
          <a:p>
            <a:endParaRPr lang="tr-TR" dirty="0"/>
          </a:p>
          <a:p>
            <a:endParaRPr lang="tr-TR" dirty="0"/>
          </a:p>
          <a:p>
            <a:endParaRPr lang="tr-TR" dirty="0"/>
          </a:p>
        </p:txBody>
      </p:sp>
      <p:pic>
        <p:nvPicPr>
          <p:cNvPr id="5" name="Resim 4">
            <a:extLst>
              <a:ext uri="{FF2B5EF4-FFF2-40B4-BE49-F238E27FC236}">
                <a16:creationId xmlns:a16="http://schemas.microsoft.com/office/drawing/2014/main" id="{DBF612BC-920B-4D2A-9604-5BAB8E3E1E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2741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Graduate</a:t>
            </a:r>
            <a:r>
              <a:rPr lang="tr-TR" dirty="0"/>
              <a:t> Programs</a:t>
            </a:r>
          </a:p>
        </p:txBody>
      </p:sp>
      <p:sp>
        <p:nvSpPr>
          <p:cNvPr id="3" name="Content Placeholder 2"/>
          <p:cNvSpPr>
            <a:spLocks noGrp="1"/>
          </p:cNvSpPr>
          <p:nvPr>
            <p:ph idx="1"/>
          </p:nvPr>
        </p:nvSpPr>
        <p:spPr>
          <a:xfrm>
            <a:off x="457200" y="2249424"/>
            <a:ext cx="8507288" cy="4325112"/>
          </a:xfrm>
        </p:spPr>
        <p:txBody>
          <a:bodyPr>
            <a:normAutofit fontScale="92500" lnSpcReduction="20000"/>
          </a:bodyPr>
          <a:lstStyle/>
          <a:p>
            <a:r>
              <a:rPr lang="tr-TR" b="1" dirty="0"/>
              <a:t>Master of </a:t>
            </a:r>
            <a:r>
              <a:rPr lang="tr-TR" b="1" dirty="0" err="1"/>
              <a:t>Science</a:t>
            </a:r>
            <a:r>
              <a:rPr lang="tr-TR" b="1" dirty="0"/>
              <a:t> </a:t>
            </a:r>
            <a:r>
              <a:rPr lang="tr-TR" b="1" dirty="0" err="1"/>
              <a:t>Degree</a:t>
            </a:r>
            <a:endParaRPr lang="tr-TR" b="1" dirty="0"/>
          </a:p>
          <a:p>
            <a:pPr marL="109728" indent="0">
              <a:buNone/>
            </a:pPr>
            <a:r>
              <a:rPr lang="tr-TR" b="1" dirty="0"/>
              <a:t>   </a:t>
            </a:r>
            <a:r>
              <a:rPr lang="tr-TR" b="1" dirty="0" err="1"/>
              <a:t>Admission</a:t>
            </a:r>
            <a:r>
              <a:rPr lang="tr-TR" b="1" dirty="0"/>
              <a:t> </a:t>
            </a:r>
            <a:r>
              <a:rPr lang="tr-TR" b="1" dirty="0" err="1"/>
              <a:t>and</a:t>
            </a:r>
            <a:r>
              <a:rPr lang="tr-TR" b="1" dirty="0"/>
              <a:t> </a:t>
            </a:r>
            <a:r>
              <a:rPr lang="tr-TR" b="1" dirty="0" err="1"/>
              <a:t>graduation</a:t>
            </a:r>
            <a:r>
              <a:rPr lang="tr-TR" b="1" dirty="0"/>
              <a:t> </a:t>
            </a:r>
            <a:r>
              <a:rPr lang="tr-TR" b="1" dirty="0" err="1"/>
              <a:t>requirements</a:t>
            </a:r>
            <a:endParaRPr lang="tr-TR" b="1" dirty="0"/>
          </a:p>
          <a:p>
            <a:pPr marL="109728" indent="0">
              <a:buNone/>
            </a:pPr>
            <a:endParaRPr lang="tr-TR" b="1" dirty="0"/>
          </a:p>
          <a:p>
            <a:pPr lvl="1"/>
            <a:r>
              <a:rPr lang="tr-TR" dirty="0" err="1">
                <a:solidFill>
                  <a:schemeClr val="tx1"/>
                </a:solidFill>
              </a:rPr>
              <a:t>To</a:t>
            </a:r>
            <a:r>
              <a:rPr lang="tr-TR" dirty="0">
                <a:solidFill>
                  <a:schemeClr val="tx1"/>
                </a:solidFill>
              </a:rPr>
              <a:t> </a:t>
            </a:r>
            <a:r>
              <a:rPr lang="tr-TR" dirty="0" err="1">
                <a:solidFill>
                  <a:schemeClr val="tx1"/>
                </a:solidFill>
              </a:rPr>
              <a:t>have</a:t>
            </a:r>
            <a:r>
              <a:rPr lang="tr-TR" dirty="0">
                <a:solidFill>
                  <a:schemeClr val="tx1"/>
                </a:solidFill>
              </a:rPr>
              <a:t> </a:t>
            </a:r>
            <a:r>
              <a:rPr lang="tr-TR" dirty="0" err="1">
                <a:solidFill>
                  <a:schemeClr val="tx1"/>
                </a:solidFill>
              </a:rPr>
              <a:t>Bachelor’s</a:t>
            </a:r>
            <a:r>
              <a:rPr lang="tr-TR" dirty="0">
                <a:solidFill>
                  <a:schemeClr val="tx1"/>
                </a:solidFill>
              </a:rPr>
              <a:t> </a:t>
            </a:r>
            <a:r>
              <a:rPr lang="tr-TR" dirty="0" err="1">
                <a:solidFill>
                  <a:schemeClr val="tx1"/>
                </a:solidFill>
              </a:rPr>
              <a:t>Degree</a:t>
            </a:r>
            <a:endParaRPr lang="tr-TR" dirty="0">
              <a:solidFill>
                <a:schemeClr val="tx1"/>
              </a:solidFill>
            </a:endParaRPr>
          </a:p>
          <a:p>
            <a:pPr lvl="1"/>
            <a:r>
              <a:rPr lang="tr-TR" dirty="0" err="1">
                <a:solidFill>
                  <a:schemeClr val="tx1"/>
                </a:solidFill>
              </a:rPr>
              <a:t>To</a:t>
            </a:r>
            <a:r>
              <a:rPr lang="tr-TR" dirty="0">
                <a:solidFill>
                  <a:schemeClr val="tx1"/>
                </a:solidFill>
              </a:rPr>
              <a:t> </a:t>
            </a:r>
            <a:r>
              <a:rPr lang="tr-TR" dirty="0" err="1">
                <a:solidFill>
                  <a:schemeClr val="tx1"/>
                </a:solidFill>
              </a:rPr>
              <a:t>pass</a:t>
            </a:r>
            <a:r>
              <a:rPr lang="tr-TR" dirty="0">
                <a:solidFill>
                  <a:schemeClr val="tx1"/>
                </a:solidFill>
              </a:rPr>
              <a:t> </a:t>
            </a:r>
            <a:r>
              <a:rPr lang="tr-TR" dirty="0" err="1">
                <a:solidFill>
                  <a:schemeClr val="tx1"/>
                </a:solidFill>
              </a:rPr>
              <a:t>foreing</a:t>
            </a:r>
            <a:r>
              <a:rPr lang="tr-TR" dirty="0">
                <a:solidFill>
                  <a:schemeClr val="tx1"/>
                </a:solidFill>
              </a:rPr>
              <a:t> </a:t>
            </a:r>
            <a:r>
              <a:rPr lang="tr-TR" dirty="0" err="1">
                <a:solidFill>
                  <a:schemeClr val="tx1"/>
                </a:solidFill>
              </a:rPr>
              <a:t>language</a:t>
            </a:r>
            <a:r>
              <a:rPr lang="tr-TR" dirty="0">
                <a:solidFill>
                  <a:schemeClr val="tx1"/>
                </a:solidFill>
              </a:rPr>
              <a:t> </a:t>
            </a:r>
            <a:r>
              <a:rPr lang="tr-TR" dirty="0" err="1">
                <a:solidFill>
                  <a:schemeClr val="tx1"/>
                </a:solidFill>
              </a:rPr>
              <a:t>exam</a:t>
            </a:r>
            <a:endParaRPr lang="tr-TR" dirty="0">
              <a:solidFill>
                <a:schemeClr val="tx1"/>
              </a:solidFill>
            </a:endParaRPr>
          </a:p>
          <a:p>
            <a:pPr lvl="1"/>
            <a:r>
              <a:rPr lang="tr-TR" dirty="0" err="1">
                <a:solidFill>
                  <a:schemeClr val="tx1"/>
                </a:solidFill>
              </a:rPr>
              <a:t>To</a:t>
            </a:r>
            <a:r>
              <a:rPr lang="tr-TR" dirty="0">
                <a:solidFill>
                  <a:schemeClr val="tx1"/>
                </a:solidFill>
              </a:rPr>
              <a:t> </a:t>
            </a:r>
            <a:r>
              <a:rPr lang="tr-TR" dirty="0" err="1">
                <a:solidFill>
                  <a:schemeClr val="tx1"/>
                </a:solidFill>
              </a:rPr>
              <a:t>pass</a:t>
            </a:r>
            <a:r>
              <a:rPr lang="tr-TR" dirty="0">
                <a:solidFill>
                  <a:schemeClr val="tx1"/>
                </a:solidFill>
              </a:rPr>
              <a:t> </a:t>
            </a:r>
            <a:r>
              <a:rPr lang="tr-TR" dirty="0" err="1">
                <a:solidFill>
                  <a:schemeClr val="tx1"/>
                </a:solidFill>
              </a:rPr>
              <a:t>science</a:t>
            </a:r>
            <a:r>
              <a:rPr lang="tr-TR" dirty="0">
                <a:solidFill>
                  <a:schemeClr val="tx1"/>
                </a:solidFill>
              </a:rPr>
              <a:t> </a:t>
            </a:r>
            <a:r>
              <a:rPr lang="tr-TR" dirty="0" err="1">
                <a:solidFill>
                  <a:schemeClr val="tx1"/>
                </a:solidFill>
              </a:rPr>
              <a:t>exam</a:t>
            </a:r>
            <a:r>
              <a:rPr lang="tr-TR" dirty="0">
                <a:solidFill>
                  <a:schemeClr val="tx1"/>
                </a:solidFill>
              </a:rPr>
              <a:t> </a:t>
            </a:r>
            <a:r>
              <a:rPr lang="tr-TR" dirty="0" err="1">
                <a:solidFill>
                  <a:schemeClr val="tx1"/>
                </a:solidFill>
              </a:rPr>
              <a:t>given</a:t>
            </a:r>
            <a:r>
              <a:rPr lang="tr-TR" dirty="0">
                <a:solidFill>
                  <a:schemeClr val="tx1"/>
                </a:solidFill>
              </a:rPr>
              <a:t> </a:t>
            </a:r>
            <a:r>
              <a:rPr lang="tr-TR" dirty="0" err="1">
                <a:solidFill>
                  <a:schemeClr val="tx1"/>
                </a:solidFill>
              </a:rPr>
              <a:t>by</a:t>
            </a:r>
            <a:r>
              <a:rPr lang="tr-TR" dirty="0">
                <a:solidFill>
                  <a:schemeClr val="tx1"/>
                </a:solidFill>
              </a:rPr>
              <a:t> the </a:t>
            </a:r>
            <a:r>
              <a:rPr lang="tr-TR" dirty="0" err="1">
                <a:solidFill>
                  <a:schemeClr val="tx1"/>
                </a:solidFill>
              </a:rPr>
              <a:t>department</a:t>
            </a:r>
            <a:endParaRPr lang="tr-TR" dirty="0">
              <a:solidFill>
                <a:schemeClr val="tx1"/>
              </a:solidFill>
            </a:endParaRPr>
          </a:p>
          <a:p>
            <a:pPr lvl="1"/>
            <a:r>
              <a:rPr lang="tr-TR" dirty="0" err="1">
                <a:solidFill>
                  <a:schemeClr val="tx1"/>
                </a:solidFill>
              </a:rPr>
              <a:t>To</a:t>
            </a:r>
            <a:r>
              <a:rPr lang="tr-TR" dirty="0">
                <a:solidFill>
                  <a:schemeClr val="tx1"/>
                </a:solidFill>
              </a:rPr>
              <a:t> </a:t>
            </a:r>
            <a:r>
              <a:rPr lang="tr-TR" dirty="0" err="1">
                <a:solidFill>
                  <a:schemeClr val="tx1"/>
                </a:solidFill>
              </a:rPr>
              <a:t>take</a:t>
            </a:r>
            <a:r>
              <a:rPr lang="tr-TR" dirty="0">
                <a:solidFill>
                  <a:schemeClr val="tx1"/>
                </a:solidFill>
              </a:rPr>
              <a:t> 21 </a:t>
            </a:r>
            <a:r>
              <a:rPr lang="tr-TR" dirty="0" err="1">
                <a:solidFill>
                  <a:schemeClr val="tx1"/>
                </a:solidFill>
              </a:rPr>
              <a:t>credits</a:t>
            </a:r>
            <a:r>
              <a:rPr lang="tr-TR" dirty="0">
                <a:solidFill>
                  <a:schemeClr val="tx1"/>
                </a:solidFill>
              </a:rPr>
              <a:t> (60 ECTS) </a:t>
            </a:r>
            <a:r>
              <a:rPr lang="tr-TR" dirty="0" err="1">
                <a:solidFill>
                  <a:schemeClr val="tx1"/>
                </a:solidFill>
              </a:rPr>
              <a:t>courses</a:t>
            </a:r>
            <a:r>
              <a:rPr lang="tr-TR" dirty="0">
                <a:solidFill>
                  <a:schemeClr val="tx1"/>
                </a:solidFill>
              </a:rPr>
              <a:t> and </a:t>
            </a:r>
            <a:r>
              <a:rPr lang="tr-TR" dirty="0" err="1">
                <a:solidFill>
                  <a:schemeClr val="tx1"/>
                </a:solidFill>
              </a:rPr>
              <a:t>complete</a:t>
            </a:r>
            <a:r>
              <a:rPr lang="tr-TR" dirty="0">
                <a:solidFill>
                  <a:schemeClr val="tx1"/>
                </a:solidFill>
              </a:rPr>
              <a:t> </a:t>
            </a:r>
            <a:r>
              <a:rPr lang="tr-TR" dirty="0" err="1">
                <a:solidFill>
                  <a:schemeClr val="tx1"/>
                </a:solidFill>
              </a:rPr>
              <a:t>them</a:t>
            </a:r>
            <a:r>
              <a:rPr lang="tr-TR" dirty="0">
                <a:solidFill>
                  <a:schemeClr val="tx1"/>
                </a:solidFill>
              </a:rPr>
              <a:t> </a:t>
            </a:r>
            <a:r>
              <a:rPr lang="tr-TR" dirty="0" err="1">
                <a:solidFill>
                  <a:schemeClr val="tx1"/>
                </a:solidFill>
              </a:rPr>
              <a:t>successfully</a:t>
            </a:r>
            <a:endParaRPr lang="tr-TR" dirty="0">
              <a:solidFill>
                <a:schemeClr val="tx1"/>
              </a:solidFill>
            </a:endParaRPr>
          </a:p>
          <a:p>
            <a:pPr lvl="1"/>
            <a:r>
              <a:rPr lang="tr-TR" dirty="0" err="1">
                <a:solidFill>
                  <a:schemeClr val="tx1"/>
                </a:solidFill>
              </a:rPr>
              <a:t>To</a:t>
            </a:r>
            <a:r>
              <a:rPr lang="tr-TR" dirty="0">
                <a:solidFill>
                  <a:schemeClr val="tx1"/>
                </a:solidFill>
              </a:rPr>
              <a:t> </a:t>
            </a:r>
            <a:r>
              <a:rPr lang="tr-TR" dirty="0" err="1">
                <a:solidFill>
                  <a:schemeClr val="tx1"/>
                </a:solidFill>
              </a:rPr>
              <a:t>prepare</a:t>
            </a:r>
            <a:r>
              <a:rPr lang="tr-TR" dirty="0">
                <a:solidFill>
                  <a:schemeClr val="tx1"/>
                </a:solidFill>
              </a:rPr>
              <a:t> Master of </a:t>
            </a:r>
            <a:r>
              <a:rPr lang="tr-TR" dirty="0" err="1">
                <a:solidFill>
                  <a:schemeClr val="tx1"/>
                </a:solidFill>
              </a:rPr>
              <a:t>Science</a:t>
            </a:r>
            <a:r>
              <a:rPr lang="tr-TR" dirty="0">
                <a:solidFill>
                  <a:schemeClr val="tx1"/>
                </a:solidFill>
              </a:rPr>
              <a:t> </a:t>
            </a:r>
            <a:r>
              <a:rPr lang="tr-TR" dirty="0" err="1">
                <a:solidFill>
                  <a:schemeClr val="tx1"/>
                </a:solidFill>
              </a:rPr>
              <a:t>thesis</a:t>
            </a:r>
            <a:endParaRPr lang="tr-TR" dirty="0">
              <a:solidFill>
                <a:schemeClr val="tx1"/>
              </a:solidFill>
            </a:endParaRPr>
          </a:p>
          <a:p>
            <a:pPr lvl="1"/>
            <a:r>
              <a:rPr lang="tr-TR" dirty="0" err="1">
                <a:solidFill>
                  <a:schemeClr val="tx1"/>
                </a:solidFill>
              </a:rPr>
              <a:t>To</a:t>
            </a:r>
            <a:r>
              <a:rPr lang="tr-TR" dirty="0">
                <a:solidFill>
                  <a:schemeClr val="tx1"/>
                </a:solidFill>
              </a:rPr>
              <a:t> be </a:t>
            </a:r>
            <a:r>
              <a:rPr lang="tr-TR" dirty="0" err="1">
                <a:solidFill>
                  <a:schemeClr val="tx1"/>
                </a:solidFill>
              </a:rPr>
              <a:t>successful</a:t>
            </a:r>
            <a:r>
              <a:rPr lang="tr-TR" dirty="0">
                <a:solidFill>
                  <a:schemeClr val="tx1"/>
                </a:solidFill>
              </a:rPr>
              <a:t> </a:t>
            </a:r>
            <a:r>
              <a:rPr lang="tr-TR" dirty="0" err="1">
                <a:solidFill>
                  <a:schemeClr val="tx1"/>
                </a:solidFill>
              </a:rPr>
              <a:t>from</a:t>
            </a:r>
            <a:r>
              <a:rPr lang="tr-TR" dirty="0">
                <a:solidFill>
                  <a:schemeClr val="tx1"/>
                </a:solidFill>
              </a:rPr>
              <a:t> </a:t>
            </a:r>
            <a:r>
              <a:rPr lang="tr-TR" dirty="0" err="1">
                <a:solidFill>
                  <a:schemeClr val="tx1"/>
                </a:solidFill>
              </a:rPr>
              <a:t>thesis</a:t>
            </a:r>
            <a:r>
              <a:rPr lang="tr-TR" dirty="0">
                <a:solidFill>
                  <a:schemeClr val="tx1"/>
                </a:solidFill>
              </a:rPr>
              <a:t> </a:t>
            </a:r>
            <a:r>
              <a:rPr lang="tr-TR" dirty="0" err="1">
                <a:solidFill>
                  <a:schemeClr val="tx1"/>
                </a:solidFill>
              </a:rPr>
              <a:t>defence</a:t>
            </a:r>
            <a:endParaRPr lang="tr-TR" dirty="0">
              <a:solidFill>
                <a:schemeClr val="tx1"/>
              </a:solidFill>
            </a:endParaRPr>
          </a:p>
          <a:p>
            <a:pPr marL="82296" indent="0">
              <a:buNone/>
            </a:pPr>
            <a:endParaRPr lang="tr-TR" dirty="0"/>
          </a:p>
          <a:p>
            <a:pPr marL="82296" indent="0">
              <a:buNone/>
            </a:pPr>
            <a:r>
              <a:rPr lang="tr-TR" dirty="0"/>
              <a:t>		</a:t>
            </a:r>
          </a:p>
          <a:p>
            <a:endParaRPr lang="tr-TR" dirty="0"/>
          </a:p>
          <a:p>
            <a:endParaRPr lang="tr-TR" dirty="0"/>
          </a:p>
          <a:p>
            <a:endParaRPr lang="tr-TR" dirty="0"/>
          </a:p>
        </p:txBody>
      </p:sp>
      <p:pic>
        <p:nvPicPr>
          <p:cNvPr id="6" name="Resim 5">
            <a:extLst>
              <a:ext uri="{FF2B5EF4-FFF2-40B4-BE49-F238E27FC236}">
                <a16:creationId xmlns:a16="http://schemas.microsoft.com/office/drawing/2014/main" id="{28199481-1720-4B68-8A7D-71A0F3A155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921857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solidFill>
                  <a:srgbClr val="5A6378"/>
                </a:solidFill>
              </a:rPr>
              <a:t>Mechatronics</a:t>
            </a:r>
            <a:r>
              <a:rPr lang="tr-TR" dirty="0">
                <a:solidFill>
                  <a:srgbClr val="5A6378"/>
                </a:solidFill>
              </a:rPr>
              <a:t> </a:t>
            </a:r>
            <a:r>
              <a:rPr lang="tr-TR" dirty="0" err="1"/>
              <a:t>Engineering</a:t>
            </a:r>
            <a:endParaRPr lang="tr-TR" dirty="0"/>
          </a:p>
        </p:txBody>
      </p:sp>
      <p:sp>
        <p:nvSpPr>
          <p:cNvPr id="7" name="Content Placeholder 2">
            <a:extLst>
              <a:ext uri="{FF2B5EF4-FFF2-40B4-BE49-F238E27FC236}">
                <a16:creationId xmlns:a16="http://schemas.microsoft.com/office/drawing/2014/main" id="{F145D0B7-1208-496C-AA96-E074E02871CD}"/>
              </a:ext>
            </a:extLst>
          </p:cNvPr>
          <p:cNvSpPr>
            <a:spLocks noGrp="1"/>
          </p:cNvSpPr>
          <p:nvPr>
            <p:ph idx="1"/>
          </p:nvPr>
        </p:nvSpPr>
        <p:spPr>
          <a:xfrm>
            <a:off x="457200" y="2249424"/>
            <a:ext cx="8229600" cy="4325112"/>
          </a:xfrm>
        </p:spPr>
        <p:txBody>
          <a:bodyPr/>
          <a:lstStyle/>
          <a:p>
            <a:pPr marL="109728" indent="0">
              <a:buNone/>
            </a:pPr>
            <a:r>
              <a:rPr lang="tr-TR" b="1" dirty="0" err="1"/>
              <a:t>Graduate</a:t>
            </a:r>
            <a:r>
              <a:rPr lang="tr-TR" b="1" dirty="0"/>
              <a:t> Programs</a:t>
            </a:r>
            <a:endParaRPr lang="en-GB" b="1" dirty="0"/>
          </a:p>
          <a:p>
            <a:endParaRPr lang="en-GB" dirty="0"/>
          </a:p>
          <a:p>
            <a:r>
              <a:rPr lang="tr-TR" b="1" dirty="0"/>
              <a:t>Master’s</a:t>
            </a:r>
            <a:r>
              <a:rPr lang="tr-TR" dirty="0"/>
              <a:t> </a:t>
            </a:r>
            <a:r>
              <a:rPr lang="en-GB" dirty="0"/>
              <a:t>and </a:t>
            </a:r>
            <a:r>
              <a:rPr lang="en-GB" b="1" dirty="0" err="1"/>
              <a:t>Ph.D</a:t>
            </a:r>
            <a:r>
              <a:rPr lang="en-GB" dirty="0"/>
              <a:t> Degree</a:t>
            </a:r>
          </a:p>
          <a:p>
            <a:pPr lvl="1"/>
            <a:r>
              <a:rPr lang="tr-TR" dirty="0" err="1">
                <a:solidFill>
                  <a:schemeClr val="tx1"/>
                </a:solidFill>
              </a:rPr>
              <a:t>Mechatronics</a:t>
            </a:r>
            <a:r>
              <a:rPr lang="tr-TR" dirty="0">
                <a:solidFill>
                  <a:schemeClr val="tx1"/>
                </a:solidFill>
              </a:rPr>
              <a:t> </a:t>
            </a:r>
            <a:r>
              <a:rPr lang="en-GB" dirty="0">
                <a:solidFill>
                  <a:schemeClr val="tx1"/>
                </a:solidFill>
              </a:rPr>
              <a:t>Engineering</a:t>
            </a:r>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F0D65F93-53C8-4F22-862C-9CD4617884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73938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normAutofit lnSpcReduction="10000"/>
          </a:bodyPr>
          <a:lstStyle/>
          <a:p>
            <a:r>
              <a:rPr lang="tr-TR" b="1" dirty="0" err="1"/>
              <a:t>Department</a:t>
            </a:r>
            <a:r>
              <a:rPr lang="tr-TR" b="1" dirty="0"/>
              <a:t> </a:t>
            </a:r>
            <a:r>
              <a:rPr lang="tr-TR" b="1" dirty="0" err="1"/>
              <a:t>Members</a:t>
            </a:r>
            <a:endParaRPr lang="tr-TR" b="1" dirty="0"/>
          </a:p>
          <a:p>
            <a:endParaRPr lang="tr-TR" dirty="0"/>
          </a:p>
          <a:p>
            <a:r>
              <a:rPr lang="tr-TR" dirty="0" err="1"/>
              <a:t>Number</a:t>
            </a:r>
            <a:r>
              <a:rPr lang="tr-TR" dirty="0"/>
              <a:t> of </a:t>
            </a:r>
            <a:r>
              <a:rPr lang="tr-TR" dirty="0" err="1"/>
              <a:t>Professor</a:t>
            </a:r>
            <a:r>
              <a:rPr lang="tr-TR" dirty="0"/>
              <a:t>: 2</a:t>
            </a:r>
          </a:p>
          <a:p>
            <a:r>
              <a:rPr lang="tr-TR" dirty="0" err="1"/>
              <a:t>Number</a:t>
            </a:r>
            <a:r>
              <a:rPr lang="tr-TR" dirty="0"/>
              <a:t> of </a:t>
            </a:r>
            <a:r>
              <a:rPr lang="tr-TR" dirty="0" err="1"/>
              <a:t>Associate</a:t>
            </a:r>
            <a:r>
              <a:rPr lang="tr-TR" dirty="0"/>
              <a:t> </a:t>
            </a:r>
            <a:r>
              <a:rPr lang="tr-TR" dirty="0" err="1"/>
              <a:t>Professor</a:t>
            </a:r>
            <a:r>
              <a:rPr lang="tr-TR" dirty="0"/>
              <a:t>: 1</a:t>
            </a:r>
          </a:p>
          <a:p>
            <a:r>
              <a:rPr lang="tr-TR" dirty="0" err="1"/>
              <a:t>Number</a:t>
            </a:r>
            <a:r>
              <a:rPr lang="tr-TR" dirty="0"/>
              <a:t> of Assistant Professor: 2</a:t>
            </a:r>
          </a:p>
          <a:p>
            <a:r>
              <a:rPr lang="tr-TR" dirty="0"/>
              <a:t>Number of Research Assistant: 3</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DDA31BB1-26A3-4772-AE6D-77F49C3F9B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6923691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Administrative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6" name="5 Resim" descr="r1.png"/>
          <p:cNvPicPr>
            <a:picLocks noChangeAspect="1"/>
          </p:cNvPicPr>
          <p:nvPr/>
        </p:nvPicPr>
        <p:blipFill>
          <a:blip r:embed="rId2"/>
          <a:stretch>
            <a:fillRect/>
          </a:stretch>
        </p:blipFill>
        <p:spPr>
          <a:xfrm>
            <a:off x="6197082" y="4000504"/>
            <a:ext cx="1161000" cy="1548000"/>
          </a:xfrm>
          <a:prstGeom prst="rect">
            <a:avLst/>
          </a:prstGeom>
        </p:spPr>
      </p:pic>
      <p:sp>
        <p:nvSpPr>
          <p:cNvPr id="8" name="7 Metin kutusu"/>
          <p:cNvSpPr txBox="1"/>
          <p:nvPr/>
        </p:nvSpPr>
        <p:spPr>
          <a:xfrm>
            <a:off x="3430897" y="3857628"/>
            <a:ext cx="2196179"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Prof. Dr. Raif BAYIR</a:t>
            </a:r>
          </a:p>
          <a:p>
            <a:pPr algn="ct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9" name="8 Metin kutusu"/>
          <p:cNvSpPr txBox="1"/>
          <p:nvPr/>
        </p:nvSpPr>
        <p:spPr>
          <a:xfrm>
            <a:off x="911309" y="5643578"/>
            <a:ext cx="2986843"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Prof. Dr. Mustafa ANUTGAN</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10" name="9 Metin kutusu"/>
          <p:cNvSpPr txBox="1"/>
          <p:nvPr/>
        </p:nvSpPr>
        <p:spPr>
          <a:xfrm>
            <a:off x="5500694" y="5643578"/>
            <a:ext cx="2549672"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Name and </a:t>
            </a:r>
            <a:r>
              <a:rPr lang="tr-TR" dirty="0" err="1">
                <a:latin typeface="Times New Roman" pitchFamily="18" charset="0"/>
                <a:cs typeface="Times New Roman" pitchFamily="18" charset="0"/>
              </a:rPr>
              <a:t>Surname</a:t>
            </a:r>
            <a:endParaRPr lang="tr-TR" dirty="0">
              <a:latin typeface="Times New Roman" pitchFamily="18" charset="0"/>
              <a:cs typeface="Times New Roman" pitchFamily="18" charset="0"/>
            </a:endParaRP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pic>
        <p:nvPicPr>
          <p:cNvPr id="13" name="Resim 9">
            <a:extLst>
              <a:ext uri="{FF2B5EF4-FFF2-40B4-BE49-F238E27FC236}">
                <a16:creationId xmlns:a16="http://schemas.microsoft.com/office/drawing/2014/main" id="{F3625405-EDE6-43E4-AC4B-AD500F5596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3042" y="4000504"/>
            <a:ext cx="1253638" cy="1611820"/>
          </a:xfrm>
          <a:prstGeom prst="rect">
            <a:avLst/>
          </a:prstGeom>
        </p:spPr>
      </p:pic>
      <p:pic>
        <p:nvPicPr>
          <p:cNvPr id="14" name="Picture 3" descr="Raif BAYIR">
            <a:extLst>
              <a:ext uri="{FF2B5EF4-FFF2-40B4-BE49-F238E27FC236}">
                <a16:creationId xmlns:a16="http://schemas.microsoft.com/office/drawing/2014/main" id="{9968EAB3-E256-4132-B768-647002DAC8AC}"/>
              </a:ext>
            </a:extLst>
          </p:cNvPr>
          <p:cNvPicPr>
            <a:picLocks noChangeArrowheads="1"/>
          </p:cNvPicPr>
          <p:nvPr/>
        </p:nvPicPr>
        <p:blipFill>
          <a:blip r:embed="rId4" cstate="print">
            <a:extLst>
              <a:ext uri="{28A0092B-C50C-407E-A947-70E740481C1C}">
                <a14:useLocalDpi xmlns:a14="http://schemas.microsoft.com/office/drawing/2010/main" val="0"/>
              </a:ext>
            </a:extLst>
          </a:blip>
          <a:srcRect l="7614" r="9137"/>
          <a:stretch>
            <a:fillRect/>
          </a:stretch>
        </p:blipFill>
        <p:spPr bwMode="auto">
          <a:xfrm>
            <a:off x="3786182" y="2071678"/>
            <a:ext cx="1512168" cy="1714075"/>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pic>
      <p:pic>
        <p:nvPicPr>
          <p:cNvPr id="11" name="Resim 10">
            <a:extLst>
              <a:ext uri="{FF2B5EF4-FFF2-40B4-BE49-F238E27FC236}">
                <a16:creationId xmlns:a16="http://schemas.microsoft.com/office/drawing/2014/main" id="{5BCFE563-AEC7-42A4-AA7F-4A38E04275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4793275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2535887"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Raif BAYIR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rbayir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1218 </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10" name="Picture 3" descr="Raif BAYIR">
            <a:extLst>
              <a:ext uri="{FF2B5EF4-FFF2-40B4-BE49-F238E27FC236}">
                <a16:creationId xmlns:a16="http://schemas.microsoft.com/office/drawing/2014/main" id="{9968EAB3-E256-4132-B768-647002DAC8AC}"/>
              </a:ext>
            </a:extLst>
          </p:cNvPr>
          <p:cNvPicPr>
            <a:picLocks noChangeArrowheads="1"/>
          </p:cNvPicPr>
          <p:nvPr/>
        </p:nvPicPr>
        <p:blipFill>
          <a:blip r:embed="rId2" cstate="print">
            <a:extLst>
              <a:ext uri="{28A0092B-C50C-407E-A947-70E740481C1C}">
                <a14:useLocalDpi xmlns:a14="http://schemas.microsoft.com/office/drawing/2010/main" val="0"/>
              </a:ext>
            </a:extLst>
          </a:blip>
          <a:srcRect l="7614" r="9137"/>
          <a:stretch>
            <a:fillRect/>
          </a:stretch>
        </p:blipFill>
        <p:spPr bwMode="auto">
          <a:xfrm>
            <a:off x="630940" y="1929239"/>
            <a:ext cx="1512168" cy="1714075"/>
          </a:xfrm>
          <a:prstGeom prst="rect">
            <a:avLst/>
          </a:prstGeom>
          <a:noFill/>
          <a:ln w="57150" cmpd="thickThin">
            <a:noFill/>
            <a:miter lim="800000"/>
            <a:headEnd/>
            <a:tailEnd/>
          </a:ln>
          <a:extLst>
            <a:ext uri="{909E8E84-426E-40DD-AFC4-6F175D3DCCD1}">
              <a14:hiddenFill xmlns:a14="http://schemas.microsoft.com/office/drawing/2010/main">
                <a:solidFill>
                  <a:srgbClr val="FFFFFF"/>
                </a:solidFill>
              </a14:hiddenFill>
            </a:ext>
          </a:extLst>
        </p:spPr>
      </p:pic>
      <p:sp>
        <p:nvSpPr>
          <p:cNvPr id="13" name="12 Dikdörtgen"/>
          <p:cNvSpPr/>
          <p:nvPr/>
        </p:nvSpPr>
        <p:spPr>
          <a:xfrm>
            <a:off x="500034" y="3967467"/>
            <a:ext cx="8072494" cy="461665"/>
          </a:xfrm>
          <a:prstGeom prst="rect">
            <a:avLst/>
          </a:prstGeom>
        </p:spPr>
        <p:txBody>
          <a:bodyPr wrap="square">
            <a:spAutoFit/>
          </a:bodyPr>
          <a:lstStyle/>
          <a:p>
            <a:r>
              <a:rPr lang="tr-TR" sz="1200" dirty="0" err="1">
                <a:latin typeface="Times New Roman" pitchFamily="18" charset="0"/>
                <a:cs typeface="Times New Roman" pitchFamily="18" charset="0"/>
              </a:rPr>
              <a:t>Artificial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Intelligence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Fuzzy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Logic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Robotics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Their</a:t>
            </a:r>
            <a:r>
              <a:rPr lang="tr-TR" sz="1200" dirty="0">
                <a:latin typeface="Times New Roman" pitchFamily="18" charset="0"/>
                <a:cs typeface="Times New Roman" pitchFamily="18" charset="0"/>
              </a:rPr>
              <a:t> Technology, </a:t>
            </a:r>
            <a:r>
              <a:rPr lang="tr-TR" sz="1200" dirty="0" err="1">
                <a:latin typeface="Times New Roman" pitchFamily="18" charset="0"/>
                <a:cs typeface="Times New Roman" pitchFamily="18" charset="0"/>
              </a:rPr>
              <a:t>Unmanned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Air</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Ground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Fault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Detection</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Diagnosis</a:t>
            </a:r>
            <a:r>
              <a:rPr lang="tr-TR" sz="1200" dirty="0">
                <a:latin typeface="Times New Roman" pitchFamily="18" charset="0"/>
                <a:cs typeface="Times New Roman" pitchFamily="18" charset="0"/>
              </a:rPr>
              <a:t> in </a:t>
            </a:r>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Machines</a:t>
            </a:r>
            <a:r>
              <a:rPr lang="tr-TR" sz="1200" dirty="0">
                <a:latin typeface="Times New Roman" pitchFamily="18" charset="0"/>
                <a:cs typeface="Times New Roman" pitchFamily="18" charset="0"/>
              </a:rPr>
              <a:t>, Wireless Sensor Networks</a:t>
            </a:r>
          </a:p>
        </p:txBody>
      </p:sp>
      <p:sp>
        <p:nvSpPr>
          <p:cNvPr id="16" name="15 Dikdörtgen"/>
          <p:cNvSpPr/>
          <p:nvPr/>
        </p:nvSpPr>
        <p:spPr>
          <a:xfrm>
            <a:off x="500034" y="4859736"/>
            <a:ext cx="8143932" cy="1569660"/>
          </a:xfrm>
          <a:prstGeom prst="rect">
            <a:avLst/>
          </a:prstGeom>
        </p:spPr>
        <p:txBody>
          <a:bodyPr wrap="square">
            <a:spAutoFit/>
          </a:bodyPr>
          <a:lstStyle/>
          <a:p>
            <a:pPr marL="354013" lvl="0" indent="-354013" algn="just">
              <a:tabLst>
                <a:tab pos="265113" algn="l"/>
              </a:tabLst>
            </a:pPr>
            <a:r>
              <a:rPr lang="tr-TR" sz="1200" dirty="0">
                <a:solidFill>
                  <a:schemeClr val="dk1"/>
                </a:solidFill>
                <a:latin typeface="Times New Roman" pitchFamily="18" charset="0"/>
                <a:cs typeface="Times New Roman" pitchFamily="18" charset="0"/>
              </a:rPr>
              <a:t>1.</a:t>
            </a:r>
            <a:r>
              <a:rPr lang="tr-TR" sz="1200" b="1" dirty="0">
                <a:solidFill>
                  <a:schemeClr val="dk1"/>
                </a:solidFill>
                <a:latin typeface="Times New Roman" pitchFamily="18" charset="0"/>
                <a:cs typeface="Times New Roman" pitchFamily="18" charset="0"/>
              </a:rPr>
              <a:t>     </a:t>
            </a:r>
            <a:r>
              <a:rPr lang="tr-TR" sz="1200" dirty="0">
                <a:solidFill>
                  <a:schemeClr val="dk1"/>
                </a:solidFill>
                <a:latin typeface="Times New Roman" pitchFamily="18" charset="0"/>
                <a:cs typeface="Times New Roman" pitchFamily="18" charset="0"/>
              </a:rPr>
              <a:t>Albayrak A., Duran, F., </a:t>
            </a:r>
            <a:r>
              <a:rPr lang="tr-TR" sz="1200" b="1" dirty="0">
                <a:solidFill>
                  <a:schemeClr val="dk1"/>
                </a:solidFill>
                <a:latin typeface="Times New Roman" pitchFamily="18" charset="0"/>
                <a:cs typeface="Times New Roman" pitchFamily="18" charset="0"/>
              </a:rPr>
              <a:t>Bayır R.</a:t>
            </a:r>
            <a:r>
              <a:rPr lang="tr-TR" sz="1200" dirty="0">
                <a:solidFill>
                  <a:schemeClr val="dk1"/>
                </a:solidFill>
                <a:latin typeface="Times New Roman" pitchFamily="18" charset="0"/>
                <a:cs typeface="Times New Roman" pitchFamily="18" charset="0"/>
              </a:rPr>
              <a:t>, Albayrak A., “Development of </a:t>
            </a:r>
            <a:r>
              <a:rPr lang="tr-TR" sz="1200" dirty="0" err="1">
                <a:solidFill>
                  <a:schemeClr val="dk1"/>
                </a:solidFill>
                <a:latin typeface="Times New Roman" pitchFamily="18" charset="0"/>
                <a:cs typeface="Times New Roman" pitchFamily="18" charset="0"/>
              </a:rPr>
              <a:t>Intelligent</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Decision</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Support</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System</a:t>
            </a:r>
            <a:r>
              <a:rPr lang="tr-TR" sz="1200" dirty="0">
                <a:solidFill>
                  <a:schemeClr val="dk1"/>
                </a:solidFill>
                <a:latin typeface="Times New Roman" pitchFamily="18" charset="0"/>
                <a:cs typeface="Times New Roman" pitchFamily="18" charset="0"/>
              </a:rPr>
              <a:t> Using </a:t>
            </a:r>
            <a:r>
              <a:rPr lang="tr-TR" sz="1200" dirty="0" err="1">
                <a:solidFill>
                  <a:schemeClr val="dk1"/>
                </a:solidFill>
                <a:latin typeface="Times New Roman" pitchFamily="18" charset="0"/>
                <a:cs typeface="Times New Roman" pitchFamily="18" charset="0"/>
              </a:rPr>
              <a:t>Fuzzy</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Cognitive</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Maps</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for</a:t>
            </a:r>
            <a:r>
              <a:rPr lang="tr-TR" sz="1200" dirty="0">
                <a:solidFill>
                  <a:schemeClr val="dk1"/>
                </a:solidFill>
                <a:latin typeface="Times New Roman" pitchFamily="18" charset="0"/>
                <a:cs typeface="Times New Roman" pitchFamily="18" charset="0"/>
              </a:rPr>
              <a:t> Mobile </a:t>
            </a:r>
            <a:r>
              <a:rPr lang="tr-TR" sz="1200" dirty="0" err="1">
                <a:solidFill>
                  <a:schemeClr val="dk1"/>
                </a:solidFill>
                <a:latin typeface="Times New Roman" pitchFamily="18" charset="0"/>
                <a:cs typeface="Times New Roman" pitchFamily="18" charset="0"/>
              </a:rPr>
              <a:t>Beekeepers</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Turkish</a:t>
            </a:r>
            <a:r>
              <a:rPr lang="tr-TR" sz="1200" dirty="0">
                <a:solidFill>
                  <a:schemeClr val="dk1"/>
                </a:solidFill>
                <a:latin typeface="Times New Roman" pitchFamily="18" charset="0"/>
                <a:cs typeface="Times New Roman" pitchFamily="18" charset="0"/>
              </a:rPr>
              <a:t> J.of </a:t>
            </a:r>
            <a:r>
              <a:rPr lang="tr-TR" sz="1200" dirty="0" err="1">
                <a:solidFill>
                  <a:schemeClr val="dk1"/>
                </a:solidFill>
                <a:latin typeface="Times New Roman" pitchFamily="18" charset="0"/>
                <a:cs typeface="Times New Roman" pitchFamily="18" charset="0"/>
              </a:rPr>
              <a:t>Electrical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Engineering</a:t>
            </a:r>
            <a:r>
              <a:rPr lang="tr-TR" sz="1200" dirty="0">
                <a:solidFill>
                  <a:schemeClr val="dk1"/>
                </a:solidFill>
                <a:latin typeface="Times New Roman" pitchFamily="18" charset="0"/>
                <a:cs typeface="Times New Roman" pitchFamily="18" charset="0"/>
              </a:rPr>
              <a:t> &amp; </a:t>
            </a:r>
            <a:r>
              <a:rPr lang="tr-TR" sz="1200" dirty="0" err="1">
                <a:solidFill>
                  <a:schemeClr val="dk1"/>
                </a:solidFill>
                <a:latin typeface="Times New Roman" pitchFamily="18" charset="0"/>
                <a:cs typeface="Times New Roman" pitchFamily="18" charset="0"/>
              </a:rPr>
              <a:t>Computer</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Sciences</a:t>
            </a:r>
            <a:r>
              <a:rPr lang="tr-TR" sz="1200" dirty="0">
                <a:solidFill>
                  <a:schemeClr val="dk1"/>
                </a:solidFill>
                <a:latin typeface="Times New Roman" pitchFamily="18" charset="0"/>
                <a:cs typeface="Times New Roman" pitchFamily="18" charset="0"/>
              </a:rPr>
              <a:t>, (Baskıda) 2017.</a:t>
            </a:r>
          </a:p>
          <a:p>
            <a:pPr marL="354013" lvl="0" indent="-354013" algn="just">
              <a:tabLst>
                <a:tab pos="265113" algn="l"/>
              </a:tabLst>
            </a:pPr>
            <a:r>
              <a:rPr lang="tr-TR" sz="1200" dirty="0">
                <a:solidFill>
                  <a:schemeClr val="dk1"/>
                </a:solidFill>
                <a:latin typeface="Times New Roman" pitchFamily="18" charset="0"/>
                <a:cs typeface="Times New Roman" pitchFamily="18" charset="0"/>
              </a:rPr>
              <a:t>2.</a:t>
            </a:r>
            <a:r>
              <a:rPr lang="tr-TR" sz="1200" b="1" dirty="0">
                <a:solidFill>
                  <a:schemeClr val="dk1"/>
                </a:solidFill>
                <a:latin typeface="Times New Roman" pitchFamily="18" charset="0"/>
                <a:cs typeface="Times New Roman" pitchFamily="18" charset="0"/>
              </a:rPr>
              <a:t>     </a:t>
            </a:r>
            <a:r>
              <a:rPr lang="tr-TR" sz="1200" dirty="0">
                <a:solidFill>
                  <a:schemeClr val="dk1"/>
                </a:solidFill>
                <a:latin typeface="Times New Roman" pitchFamily="18" charset="0"/>
                <a:cs typeface="Times New Roman" pitchFamily="18" charset="0"/>
              </a:rPr>
              <a:t>Soylu E., Soylu T., </a:t>
            </a:r>
            <a:r>
              <a:rPr lang="tr-TR" sz="1200" b="1" dirty="0">
                <a:solidFill>
                  <a:schemeClr val="dk1"/>
                </a:solidFill>
                <a:latin typeface="Times New Roman" pitchFamily="18" charset="0"/>
                <a:cs typeface="Times New Roman" pitchFamily="18" charset="0"/>
              </a:rPr>
              <a:t>Bayır, R.</a:t>
            </a:r>
            <a:r>
              <a:rPr lang="tr-TR" sz="1200" dirty="0">
                <a:solidFill>
                  <a:schemeClr val="dk1"/>
                </a:solidFill>
                <a:latin typeface="Times New Roman" pitchFamily="18" charset="0"/>
                <a:cs typeface="Times New Roman" pitchFamily="18" charset="0"/>
              </a:rPr>
              <a:t> “Design and </a:t>
            </a:r>
            <a:r>
              <a:rPr lang="tr-TR" sz="1200" dirty="0" err="1">
                <a:solidFill>
                  <a:schemeClr val="dk1"/>
                </a:solidFill>
                <a:latin typeface="Times New Roman" pitchFamily="18" charset="0"/>
                <a:cs typeface="Times New Roman" pitchFamily="18" charset="0"/>
              </a:rPr>
              <a:t>Implementation</a:t>
            </a:r>
            <a:r>
              <a:rPr lang="tr-TR" sz="1200" dirty="0">
                <a:solidFill>
                  <a:schemeClr val="dk1"/>
                </a:solidFill>
                <a:latin typeface="Times New Roman" pitchFamily="18" charset="0"/>
                <a:cs typeface="Times New Roman" pitchFamily="18" charset="0"/>
              </a:rPr>
              <a:t> of SOC </a:t>
            </a:r>
            <a:r>
              <a:rPr lang="tr-TR" sz="1200" dirty="0" err="1">
                <a:solidFill>
                  <a:schemeClr val="dk1"/>
                </a:solidFill>
                <a:latin typeface="Times New Roman" pitchFamily="18" charset="0"/>
                <a:cs typeface="Times New Roman" pitchFamily="18" charset="0"/>
              </a:rPr>
              <a:t>Prediction</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for</a:t>
            </a:r>
            <a:r>
              <a:rPr lang="tr-TR" sz="1200" dirty="0">
                <a:solidFill>
                  <a:schemeClr val="dk1"/>
                </a:solidFill>
                <a:latin typeface="Times New Roman" pitchFamily="18" charset="0"/>
                <a:cs typeface="Times New Roman" pitchFamily="18" charset="0"/>
              </a:rPr>
              <a:t> a </a:t>
            </a:r>
            <a:r>
              <a:rPr lang="tr-TR" sz="1200" dirty="0" err="1">
                <a:solidFill>
                  <a:schemeClr val="dk1"/>
                </a:solidFill>
                <a:latin typeface="Times New Roman" pitchFamily="18" charset="0"/>
                <a:cs typeface="Times New Roman" pitchFamily="18" charset="0"/>
              </a:rPr>
              <a:t>Li-Ion</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Battery</a:t>
            </a:r>
            <a:r>
              <a:rPr lang="tr-TR" sz="1200" dirty="0">
                <a:solidFill>
                  <a:schemeClr val="dk1"/>
                </a:solidFill>
                <a:latin typeface="Times New Roman" pitchFamily="18" charset="0"/>
                <a:cs typeface="Times New Roman" pitchFamily="18" charset="0"/>
              </a:rPr>
              <a:t> Pack in an </a:t>
            </a:r>
            <a:r>
              <a:rPr lang="tr-TR" sz="1200" dirty="0" err="1">
                <a:solidFill>
                  <a:schemeClr val="dk1"/>
                </a:solidFill>
                <a:latin typeface="Times New Roman" pitchFamily="18" charset="0"/>
                <a:cs typeface="Times New Roman" pitchFamily="18" charset="0"/>
              </a:rPr>
              <a:t>Electric</a:t>
            </a:r>
            <a:r>
              <a:rPr lang="tr-TR" sz="1200" dirty="0">
                <a:solidFill>
                  <a:schemeClr val="dk1"/>
                </a:solidFill>
                <a:latin typeface="Times New Roman" pitchFamily="18" charset="0"/>
                <a:cs typeface="Times New Roman" pitchFamily="18" charset="0"/>
              </a:rPr>
              <a:t> Car </a:t>
            </a:r>
            <a:r>
              <a:rPr lang="tr-TR" sz="1200" dirty="0" err="1">
                <a:solidFill>
                  <a:schemeClr val="dk1"/>
                </a:solidFill>
                <a:latin typeface="Times New Roman" pitchFamily="18" charset="0"/>
                <a:cs typeface="Times New Roman" pitchFamily="18" charset="0"/>
              </a:rPr>
              <a:t>with</a:t>
            </a:r>
            <a:r>
              <a:rPr lang="tr-TR" sz="1200" dirty="0">
                <a:solidFill>
                  <a:schemeClr val="dk1"/>
                </a:solidFill>
                <a:latin typeface="Times New Roman" pitchFamily="18" charset="0"/>
                <a:cs typeface="Times New Roman" pitchFamily="18" charset="0"/>
              </a:rPr>
              <a:t> an Embedded </a:t>
            </a:r>
            <a:r>
              <a:rPr lang="tr-TR" sz="1200" dirty="0" err="1">
                <a:solidFill>
                  <a:schemeClr val="dk1"/>
                </a:solidFill>
                <a:latin typeface="Times New Roman" pitchFamily="18" charset="0"/>
                <a:cs typeface="Times New Roman" pitchFamily="18" charset="0"/>
              </a:rPr>
              <a:t>System</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Entropy</a:t>
            </a:r>
            <a:r>
              <a:rPr lang="tr-TR" sz="1200" dirty="0">
                <a:solidFill>
                  <a:schemeClr val="dk1"/>
                </a:solidFill>
                <a:latin typeface="Times New Roman" pitchFamily="18" charset="0"/>
                <a:cs typeface="Times New Roman" pitchFamily="18" charset="0"/>
              </a:rPr>
              <a:t> 19 (4), 146, 2017.</a:t>
            </a:r>
          </a:p>
          <a:p>
            <a:pPr marL="354013" lvl="0" indent="-354013" algn="just">
              <a:buNone/>
              <a:tabLst>
                <a:tab pos="354013" algn="l"/>
              </a:tabLst>
            </a:pPr>
            <a:r>
              <a:rPr lang="tr-TR" sz="1200" dirty="0">
                <a:solidFill>
                  <a:schemeClr val="dk1"/>
                </a:solidFill>
                <a:latin typeface="Times New Roman" pitchFamily="18" charset="0"/>
                <a:cs typeface="Times New Roman" pitchFamily="18" charset="0"/>
              </a:rPr>
              <a:t>3.</a:t>
            </a:r>
            <a:r>
              <a:rPr lang="tr-TR" sz="1200" b="1" dirty="0">
                <a:solidFill>
                  <a:schemeClr val="dk1"/>
                </a:solidFill>
                <a:latin typeface="Times New Roman" pitchFamily="18" charset="0"/>
                <a:cs typeface="Times New Roman" pitchFamily="18" charset="0"/>
              </a:rPr>
              <a:t>     </a:t>
            </a:r>
            <a:r>
              <a:rPr lang="tr-TR" sz="1200" dirty="0">
                <a:solidFill>
                  <a:schemeClr val="dk1"/>
                </a:solidFill>
                <a:latin typeface="Times New Roman" pitchFamily="18" charset="0"/>
                <a:cs typeface="Times New Roman" pitchFamily="18" charset="0"/>
              </a:rPr>
              <a:t>Demir B E., </a:t>
            </a:r>
            <a:r>
              <a:rPr lang="tr-TR" sz="1200" b="1" dirty="0">
                <a:solidFill>
                  <a:schemeClr val="dk1"/>
                </a:solidFill>
                <a:latin typeface="Times New Roman" pitchFamily="18" charset="0"/>
                <a:cs typeface="Times New Roman" pitchFamily="18" charset="0"/>
              </a:rPr>
              <a:t>Bayır R</a:t>
            </a:r>
            <a:r>
              <a:rPr lang="tr-TR" sz="1200" dirty="0">
                <a:solidFill>
                  <a:schemeClr val="dk1"/>
                </a:solidFill>
                <a:latin typeface="Times New Roman" pitchFamily="18" charset="0"/>
                <a:cs typeface="Times New Roman" pitchFamily="18" charset="0"/>
              </a:rPr>
              <a:t>., Duran F. “Real-time </a:t>
            </a:r>
            <a:r>
              <a:rPr lang="tr-TR" sz="1200" dirty="0" err="1">
                <a:solidFill>
                  <a:schemeClr val="dk1"/>
                </a:solidFill>
                <a:latin typeface="Times New Roman" pitchFamily="18" charset="0"/>
                <a:cs typeface="Times New Roman" pitchFamily="18" charset="0"/>
              </a:rPr>
              <a:t>trajectory</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tracking</a:t>
            </a:r>
            <a:r>
              <a:rPr lang="tr-TR" sz="1200" dirty="0">
                <a:solidFill>
                  <a:schemeClr val="dk1"/>
                </a:solidFill>
                <a:latin typeface="Times New Roman" pitchFamily="18" charset="0"/>
                <a:cs typeface="Times New Roman" pitchFamily="18" charset="0"/>
              </a:rPr>
              <a:t> of an </a:t>
            </a:r>
            <a:r>
              <a:rPr lang="tr-TR" sz="1200" dirty="0" err="1">
                <a:solidFill>
                  <a:schemeClr val="dk1"/>
                </a:solidFill>
                <a:latin typeface="Times New Roman" pitchFamily="18" charset="0"/>
                <a:cs typeface="Times New Roman" pitchFamily="18" charset="0"/>
              </a:rPr>
              <a:t>unmanned</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aerial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vehicle</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using</a:t>
            </a:r>
            <a:r>
              <a:rPr lang="tr-TR" sz="1200" dirty="0">
                <a:solidFill>
                  <a:schemeClr val="dk1"/>
                </a:solidFill>
                <a:latin typeface="Times New Roman" pitchFamily="18" charset="0"/>
                <a:cs typeface="Times New Roman" pitchFamily="18" charset="0"/>
              </a:rPr>
              <a:t> a self-</a:t>
            </a:r>
            <a:r>
              <a:rPr lang="tr-TR" sz="1200" dirty="0" err="1">
                <a:solidFill>
                  <a:schemeClr val="dk1"/>
                </a:solidFill>
                <a:latin typeface="Times New Roman" pitchFamily="18" charset="0"/>
                <a:cs typeface="Times New Roman" pitchFamily="18" charset="0"/>
              </a:rPr>
              <a:t>tuning</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fuzzy</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proportional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integral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derivative</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controller</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International</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Journal</a:t>
            </a:r>
            <a:r>
              <a:rPr lang="tr-TR" sz="1200" dirty="0">
                <a:solidFill>
                  <a:schemeClr val="dk1"/>
                </a:solidFill>
                <a:latin typeface="Times New Roman" pitchFamily="18" charset="0"/>
                <a:cs typeface="Times New Roman" pitchFamily="18" charset="0"/>
              </a:rPr>
              <a:t> of </a:t>
            </a:r>
            <a:r>
              <a:rPr lang="tr-TR" sz="1200" dirty="0" err="1">
                <a:solidFill>
                  <a:schemeClr val="dk1"/>
                </a:solidFill>
                <a:latin typeface="Times New Roman" pitchFamily="18" charset="0"/>
                <a:cs typeface="Times New Roman" pitchFamily="18" charset="0"/>
              </a:rPr>
              <a:t>Micro</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Air</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Vehicles</a:t>
            </a:r>
            <a:r>
              <a:rPr lang="tr-TR" sz="1200" dirty="0">
                <a:solidFill>
                  <a:schemeClr val="dk1"/>
                </a:solidFill>
                <a:latin typeface="Times New Roman" pitchFamily="18" charset="0"/>
                <a:cs typeface="Times New Roman" pitchFamily="18" charset="0"/>
              </a:rPr>
              <a:t>, 8 (4), 252-268, 2016.</a:t>
            </a:r>
          </a:p>
          <a:p>
            <a:pPr marL="354013" lvl="0" indent="-354013" algn="just">
              <a:buNone/>
              <a:tabLst>
                <a:tab pos="354013" algn="l"/>
              </a:tabLst>
            </a:pPr>
            <a:r>
              <a:rPr lang="tr-TR" sz="1200" dirty="0">
                <a:solidFill>
                  <a:schemeClr val="dk1"/>
                </a:solidFill>
                <a:latin typeface="Times New Roman" pitchFamily="18" charset="0"/>
                <a:cs typeface="Times New Roman" pitchFamily="18" charset="0"/>
              </a:rPr>
              <a:t>4.</a:t>
            </a:r>
            <a:r>
              <a:rPr lang="tr-TR" sz="1200" b="1"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Çeven</a:t>
            </a:r>
            <a:r>
              <a:rPr lang="tr-TR" sz="1200" dirty="0">
                <a:solidFill>
                  <a:schemeClr val="dk1"/>
                </a:solidFill>
                <a:latin typeface="Times New Roman" pitchFamily="18" charset="0"/>
                <a:cs typeface="Times New Roman" pitchFamily="18" charset="0"/>
              </a:rPr>
              <a:t>, S., </a:t>
            </a:r>
            <a:r>
              <a:rPr lang="tr-TR" sz="1200" b="1" dirty="0">
                <a:solidFill>
                  <a:schemeClr val="dk1"/>
                </a:solidFill>
                <a:latin typeface="Times New Roman" pitchFamily="18" charset="0"/>
                <a:cs typeface="Times New Roman" pitchFamily="18" charset="0"/>
              </a:rPr>
              <a:t>Bayır, R. </a:t>
            </a:r>
            <a:r>
              <a:rPr lang="tr-TR" sz="1200" dirty="0">
                <a:solidFill>
                  <a:schemeClr val="dk1"/>
                </a:solidFill>
                <a:latin typeface="Times New Roman" pitchFamily="18" charset="0"/>
                <a:cs typeface="Times New Roman" pitchFamily="18" charset="0"/>
              </a:rPr>
              <a:t>“</a:t>
            </a:r>
            <a:r>
              <a:rPr lang="tr-TR" sz="1200" dirty="0" err="1">
                <a:solidFill>
                  <a:schemeClr val="dk1"/>
                </a:solidFill>
                <a:latin typeface="Times New Roman" pitchFamily="18" charset="0"/>
                <a:cs typeface="Times New Roman" pitchFamily="18" charset="0"/>
              </a:rPr>
              <a:t>Implementation</a:t>
            </a:r>
            <a:r>
              <a:rPr lang="tr-TR" sz="1200" dirty="0">
                <a:solidFill>
                  <a:schemeClr val="dk1"/>
                </a:solidFill>
                <a:latin typeface="Times New Roman" pitchFamily="18" charset="0"/>
                <a:cs typeface="Times New Roman" pitchFamily="18" charset="0"/>
              </a:rPr>
              <a:t> of </a:t>
            </a:r>
            <a:r>
              <a:rPr lang="tr-TR" sz="1200" dirty="0" err="1">
                <a:solidFill>
                  <a:schemeClr val="dk1"/>
                </a:solidFill>
                <a:latin typeface="Times New Roman" pitchFamily="18" charset="0"/>
                <a:cs typeface="Times New Roman" pitchFamily="18" charset="0"/>
              </a:rPr>
              <a:t>Fuzzy</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Logic</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Based</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Speed</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Control</a:t>
            </a:r>
            <a:r>
              <a:rPr lang="tr-TR" sz="1200" dirty="0">
                <a:solidFill>
                  <a:schemeClr val="dk1"/>
                </a:solidFill>
                <a:latin typeface="Times New Roman" pitchFamily="18" charset="0"/>
                <a:cs typeface="Times New Roman" pitchFamily="18" charset="0"/>
              </a:rPr>
              <a:t> Of </a:t>
            </a:r>
            <a:r>
              <a:rPr lang="tr-TR" sz="1200" dirty="0" err="1">
                <a:solidFill>
                  <a:schemeClr val="dk1"/>
                </a:solidFill>
                <a:latin typeface="Times New Roman" pitchFamily="18" charset="0"/>
                <a:cs typeface="Times New Roman" pitchFamily="18" charset="0"/>
              </a:rPr>
              <a:t>Brushless</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Direct</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Current</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Motors</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Via</a:t>
            </a:r>
            <a:r>
              <a:rPr lang="tr-TR" sz="1200" dirty="0">
                <a:solidFill>
                  <a:schemeClr val="dk1"/>
                </a:solidFill>
                <a:latin typeface="Times New Roman" pitchFamily="18" charset="0"/>
                <a:cs typeface="Times New Roman" pitchFamily="18" charset="0"/>
              </a:rPr>
              <a:t> </a:t>
            </a:r>
            <a:r>
              <a:rPr lang="tr-TR" sz="1200" dirty="0" err="1">
                <a:solidFill>
                  <a:schemeClr val="dk1"/>
                </a:solidFill>
                <a:latin typeface="Times New Roman" pitchFamily="18" charset="0"/>
                <a:cs typeface="Times New Roman" pitchFamily="18" charset="0"/>
              </a:rPr>
              <a:t>Industrial</a:t>
            </a:r>
            <a:r>
              <a:rPr lang="tr-TR" sz="1200" dirty="0">
                <a:solidFill>
                  <a:schemeClr val="dk1"/>
                </a:solidFill>
                <a:latin typeface="Times New Roman" pitchFamily="18" charset="0"/>
                <a:cs typeface="Times New Roman" pitchFamily="18" charset="0"/>
              </a:rPr>
              <a:t> PC”, </a:t>
            </a:r>
            <a:r>
              <a:rPr lang="tr-TR" sz="1200" dirty="0" err="1">
                <a:solidFill>
                  <a:schemeClr val="dk1"/>
                </a:solidFill>
                <a:latin typeface="Times New Roman" pitchFamily="18" charset="0"/>
                <a:cs typeface="Times New Roman" pitchFamily="18" charset="0"/>
              </a:rPr>
              <a:t>Int</a:t>
            </a:r>
            <a:r>
              <a:rPr lang="tr-TR" sz="1200" dirty="0">
                <a:solidFill>
                  <a:schemeClr val="dk1"/>
                </a:solidFill>
                <a:latin typeface="Times New Roman" pitchFamily="18" charset="0"/>
                <a:cs typeface="Times New Roman" pitchFamily="18" charset="0"/>
              </a:rPr>
              <a:t>. Conference on Advanced Technology &amp; </a:t>
            </a:r>
            <a:r>
              <a:rPr lang="tr-TR" sz="1200" dirty="0" err="1">
                <a:solidFill>
                  <a:schemeClr val="dk1"/>
                </a:solidFill>
                <a:latin typeface="Times New Roman" pitchFamily="18" charset="0"/>
                <a:cs typeface="Times New Roman" pitchFamily="18" charset="0"/>
              </a:rPr>
              <a:t>Sciences</a:t>
            </a:r>
            <a:r>
              <a:rPr lang="tr-TR" sz="1200" dirty="0">
                <a:solidFill>
                  <a:schemeClr val="dk1"/>
                </a:solidFill>
                <a:latin typeface="Times New Roman" pitchFamily="18" charset="0"/>
                <a:cs typeface="Times New Roman" pitchFamily="18" charset="0"/>
              </a:rPr>
              <a:t> (ICAT’16), Türkiye Konya, Eylül 1-3, 2016.</a:t>
            </a:r>
          </a:p>
        </p:txBody>
      </p:sp>
      <p:pic>
        <p:nvPicPr>
          <p:cNvPr id="17" name="Resim 16">
            <a:extLst>
              <a:ext uri="{FF2B5EF4-FFF2-40B4-BE49-F238E27FC236}">
                <a16:creationId xmlns:a16="http://schemas.microsoft.com/office/drawing/2014/main" id="{E6594783-F0F2-447D-BAFA-780E8B78D4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70195140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3456395"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Mustafa ANUTGAN</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mustafaanutgan</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1026 </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2 Dikdörtgen"/>
          <p:cNvSpPr/>
          <p:nvPr/>
        </p:nvSpPr>
        <p:spPr>
          <a:xfrm>
            <a:off x="500034" y="3967467"/>
            <a:ext cx="8072494" cy="461665"/>
          </a:xfrm>
          <a:prstGeom prst="rect">
            <a:avLst/>
          </a:prstGeom>
        </p:spPr>
        <p:txBody>
          <a:bodyPr wrap="square">
            <a:spAutoFit/>
          </a:bodyPr>
          <a:lstStyle/>
          <a:p>
            <a:r>
              <a:rPr lang="tr-TR" sz="1200" dirty="0">
                <a:latin typeface="Times New Roman" pitchFamily="18" charset="0"/>
                <a:cs typeface="Times New Roman" pitchFamily="18" charset="0"/>
              </a:rPr>
              <a:t>Technology of </a:t>
            </a:r>
            <a:r>
              <a:rPr lang="tr-TR" sz="1200" dirty="0" err="1">
                <a:latin typeface="Times New Roman" pitchFamily="18" charset="0"/>
                <a:cs typeface="Times New Roman" pitchFamily="18" charset="0"/>
              </a:rPr>
              <a:t>Semiconductor</a:t>
            </a:r>
            <a:r>
              <a:rPr lang="tr-TR" sz="1200" dirty="0">
                <a:latin typeface="Times New Roman" pitchFamily="18" charset="0"/>
                <a:cs typeface="Times New Roman" pitchFamily="18" charset="0"/>
              </a:rPr>
              <a:t> Device, </a:t>
            </a:r>
            <a:r>
              <a:rPr lang="tr-TR" sz="1200" dirty="0" err="1">
                <a:latin typeface="Times New Roman" pitchFamily="18" charset="0"/>
                <a:cs typeface="Times New Roman" pitchFamily="18" charset="0"/>
              </a:rPr>
              <a:t>Energy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Harvesting</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with</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Piezoelectricity</a:t>
            </a:r>
            <a:r>
              <a:rPr lang="tr-TR" sz="1200" dirty="0">
                <a:latin typeface="Times New Roman" pitchFamily="18" charset="0"/>
                <a:cs typeface="Times New Roman" pitchFamily="18" charset="0"/>
              </a:rPr>
              <a:t>, Optical </a:t>
            </a:r>
            <a:r>
              <a:rPr lang="tr-TR" sz="1200" dirty="0" err="1">
                <a:latin typeface="Times New Roman" pitchFamily="18" charset="0"/>
                <a:cs typeface="Times New Roman" pitchFamily="18" charset="0"/>
              </a:rPr>
              <a:t>Diagnosis</a:t>
            </a:r>
            <a:r>
              <a:rPr lang="tr-TR" sz="1200" dirty="0">
                <a:latin typeface="Times New Roman" pitchFamily="18" charset="0"/>
                <a:cs typeface="Times New Roman" pitchFamily="18" charset="0"/>
              </a:rPr>
              <a:t> of Blood </a:t>
            </a:r>
            <a:r>
              <a:rPr lang="tr-TR" sz="1200" dirty="0" err="1">
                <a:latin typeface="Times New Roman" pitchFamily="18" charset="0"/>
                <a:cs typeface="Times New Roman" pitchFamily="18" charset="0"/>
              </a:rPr>
              <a:t>Sugar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Applied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Mathematics</a:t>
            </a:r>
            <a:endParaRPr lang="tr-TR" sz="1200" dirty="0">
              <a:latin typeface="Times New Roman" pitchFamily="18" charset="0"/>
              <a:cs typeface="Times New Roman" pitchFamily="18" charset="0"/>
            </a:endParaRPr>
          </a:p>
        </p:txBody>
      </p:sp>
      <p:sp>
        <p:nvSpPr>
          <p:cNvPr id="16" name="15 Dikdörtgen"/>
          <p:cNvSpPr/>
          <p:nvPr/>
        </p:nvSpPr>
        <p:spPr>
          <a:xfrm>
            <a:off x="500034" y="4859736"/>
            <a:ext cx="8143932" cy="1938992"/>
          </a:xfrm>
          <a:prstGeom prst="rect">
            <a:avLst/>
          </a:prstGeom>
        </p:spPr>
        <p:txBody>
          <a:bodyPr wrap="square">
            <a:spAutoFit/>
          </a:bodyPr>
          <a:lstStyle/>
          <a:p>
            <a:pPr algn="just"/>
            <a:r>
              <a:rPr lang="tr-TR" sz="1200" dirty="0">
                <a:latin typeface="Times New Roman" pitchFamily="18" charset="0"/>
                <a:cs typeface="Times New Roman" pitchFamily="18" charset="0"/>
              </a:rPr>
              <a:t>1. </a:t>
            </a:r>
            <a:r>
              <a:rPr lang="en-GB" sz="1200" dirty="0" err="1">
                <a:latin typeface="Times New Roman" pitchFamily="18" charset="0"/>
                <a:cs typeface="Times New Roman" pitchFamily="18" charset="0"/>
              </a:rPr>
              <a:t>Anutgan</a:t>
            </a:r>
            <a:r>
              <a:rPr lang="en-GB" sz="1200" dirty="0">
                <a:latin typeface="Times New Roman" pitchFamily="18" charset="0"/>
                <a:cs typeface="Times New Roman" pitchFamily="18" charset="0"/>
              </a:rPr>
              <a:t>, T., </a:t>
            </a:r>
            <a:r>
              <a:rPr lang="en-GB" sz="1200" dirty="0" err="1">
                <a:latin typeface="Times New Roman" pitchFamily="18" charset="0"/>
                <a:cs typeface="Times New Roman" pitchFamily="18" charset="0"/>
              </a:rPr>
              <a:t>Anutgan</a:t>
            </a:r>
            <a:r>
              <a:rPr lang="en-GB" sz="1200" dirty="0">
                <a:latin typeface="Times New Roman" pitchFamily="18" charset="0"/>
                <a:cs typeface="Times New Roman" pitchFamily="18" charset="0"/>
              </a:rPr>
              <a:t>, M., </a:t>
            </a:r>
            <a:r>
              <a:rPr lang="en-GB" sz="1200" dirty="0" err="1">
                <a:latin typeface="Times New Roman" pitchFamily="18" charset="0"/>
                <a:cs typeface="Times New Roman" pitchFamily="18" charset="0"/>
              </a:rPr>
              <a:t>Atilgan</a:t>
            </a:r>
            <a:r>
              <a:rPr lang="en-GB" sz="1200" dirty="0">
                <a:latin typeface="Times New Roman" pitchFamily="18" charset="0"/>
                <a:cs typeface="Times New Roman" pitchFamily="18" charset="0"/>
              </a:rPr>
              <a:t>, I., &amp; </a:t>
            </a:r>
            <a:r>
              <a:rPr lang="en-GB" sz="1200" dirty="0" err="1">
                <a:latin typeface="Times New Roman" pitchFamily="18" charset="0"/>
                <a:cs typeface="Times New Roman" pitchFamily="18" charset="0"/>
              </a:rPr>
              <a:t>Katircioglu</a:t>
            </a:r>
            <a:r>
              <a:rPr lang="en-GB" sz="1200" dirty="0">
                <a:latin typeface="Times New Roman" pitchFamily="18" charset="0"/>
                <a:cs typeface="Times New Roman" pitchFamily="18" charset="0"/>
              </a:rPr>
              <a:t>, B. (2017). Electroformed silicon nitride based light emitting memory device. Applied Physics Letters, 111(5), 053502.</a:t>
            </a:r>
            <a:endParaRPr lang="tr-TR" sz="1200" dirty="0">
              <a:latin typeface="Times New Roman" pitchFamily="18" charset="0"/>
              <a:cs typeface="Times New Roman" pitchFamily="18" charset="0"/>
            </a:endParaRPr>
          </a:p>
          <a:p>
            <a:pPr algn="just"/>
            <a:r>
              <a:rPr lang="tr-TR" sz="1200" dirty="0">
                <a:latin typeface="Times New Roman" pitchFamily="18" charset="0"/>
                <a:cs typeface="Times New Roman" pitchFamily="18" charset="0"/>
              </a:rPr>
              <a:t>2. </a:t>
            </a:r>
            <a:r>
              <a:rPr lang="tr-TR" sz="1200" dirty="0" err="1">
                <a:latin typeface="Times New Roman" pitchFamily="18" charset="0"/>
                <a:cs typeface="Times New Roman" pitchFamily="18" charset="0"/>
              </a:rPr>
              <a:t>Amirov</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Sh</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Anutgan</a:t>
            </a:r>
            <a:r>
              <a:rPr lang="tr-TR" sz="1200" dirty="0">
                <a:latin typeface="Times New Roman" pitchFamily="18" charset="0"/>
                <a:cs typeface="Times New Roman" pitchFamily="18" charset="0"/>
              </a:rPr>
              <a:t> M. (2017). </a:t>
            </a:r>
            <a:r>
              <a:rPr lang="en-US" sz="1200" dirty="0">
                <a:latin typeface="Times New Roman" pitchFamily="18" charset="0"/>
                <a:cs typeface="Times New Roman" pitchFamily="18" charset="0"/>
              </a:rPr>
              <a:t>Analytical solitary wave solutions for the nonlinear analogues of the </a:t>
            </a:r>
            <a:r>
              <a:rPr lang="en-US" sz="1200" dirty="0" err="1">
                <a:latin typeface="Times New Roman" pitchFamily="18" charset="0"/>
                <a:cs typeface="Times New Roman" pitchFamily="18" charset="0"/>
              </a:rPr>
              <a:t>Boussinesq</a:t>
            </a:r>
            <a:r>
              <a:rPr lang="en-US" sz="1200" dirty="0">
                <a:latin typeface="Times New Roman" pitchFamily="18" charset="0"/>
                <a:cs typeface="Times New Roman" pitchFamily="18" charset="0"/>
              </a:rPr>
              <a:t> and sixth-order modified </a:t>
            </a:r>
            <a:r>
              <a:rPr lang="en-US" sz="1200" dirty="0" err="1">
                <a:latin typeface="Times New Roman" pitchFamily="18" charset="0"/>
                <a:cs typeface="Times New Roman" pitchFamily="18" charset="0"/>
              </a:rPr>
              <a:t>Boussinesq</a:t>
            </a:r>
            <a:r>
              <a:rPr lang="en-US" sz="1200" dirty="0">
                <a:latin typeface="Times New Roman" pitchFamily="18" charset="0"/>
                <a:cs typeface="Times New Roman" pitchFamily="18" charset="0"/>
              </a:rPr>
              <a:t> equations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Journal</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Applied</a:t>
            </a:r>
            <a:r>
              <a:rPr lang="tr-TR" sz="1200" dirty="0">
                <a:latin typeface="Times New Roman" pitchFamily="18" charset="0"/>
                <a:cs typeface="Times New Roman" pitchFamily="18" charset="0"/>
              </a:rPr>
              <a:t> Analysis and </a:t>
            </a:r>
            <a:r>
              <a:rPr lang="tr-TR" sz="1200" dirty="0" err="1">
                <a:latin typeface="Times New Roman" pitchFamily="18" charset="0"/>
                <a:cs typeface="Times New Roman" pitchFamily="18" charset="0"/>
              </a:rPr>
              <a:t>Computation</a:t>
            </a:r>
            <a:r>
              <a:rPr lang="tr-TR" sz="1200" dirty="0">
                <a:latin typeface="Times New Roman" pitchFamily="18" charset="0"/>
                <a:cs typeface="Times New Roman" pitchFamily="18" charset="0"/>
              </a:rPr>
              <a:t>, 7(4), 1613-1623.</a:t>
            </a:r>
          </a:p>
          <a:p>
            <a:pPr algn="just"/>
            <a:r>
              <a:rPr lang="tr-TR" sz="1200" dirty="0">
                <a:latin typeface="Times New Roman" pitchFamily="18" charset="0"/>
                <a:cs typeface="Times New Roman" pitchFamily="18" charset="0"/>
              </a:rPr>
              <a:t>3. Mustafa ANUTGAN, </a:t>
            </a:r>
            <a:r>
              <a:rPr lang="tr-TR" sz="1200" dirty="0" err="1">
                <a:latin typeface="Times New Roman" pitchFamily="18" charset="0"/>
                <a:cs typeface="Times New Roman" pitchFamily="18" charset="0"/>
              </a:rPr>
              <a:t>Tamila</a:t>
            </a:r>
            <a:r>
              <a:rPr lang="tr-TR" sz="1200" dirty="0">
                <a:latin typeface="Times New Roman" pitchFamily="18" charset="0"/>
                <a:cs typeface="Times New Roman" pitchFamily="18" charset="0"/>
              </a:rPr>
              <a:t> ANUTGAN, İsmail ATILGAN, </a:t>
            </a:r>
            <a:r>
              <a:rPr lang="tr-TR" sz="1200" dirty="0" err="1">
                <a:latin typeface="Times New Roman" pitchFamily="18" charset="0"/>
                <a:cs typeface="Times New Roman" pitchFamily="18" charset="0"/>
              </a:rPr>
              <a:t>Temporary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Sub-band</a:t>
            </a:r>
            <a:r>
              <a:rPr lang="tr-TR" sz="1200" dirty="0">
                <a:latin typeface="Times New Roman" pitchFamily="18" charset="0"/>
                <a:cs typeface="Times New Roman" pitchFamily="18" charset="0"/>
              </a:rPr>
              <a:t> Transport Level in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Silicon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Nitride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Light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Emitting</a:t>
            </a:r>
            <a:r>
              <a:rPr lang="tr-TR" sz="1200" dirty="0">
                <a:latin typeface="Times New Roman" pitchFamily="18" charset="0"/>
                <a:cs typeface="Times New Roman" pitchFamily="18" charset="0"/>
              </a:rPr>
              <a:t> Memory Device, 27th International Conference on </a:t>
            </a:r>
            <a:r>
              <a:rPr lang="tr-TR" sz="1200" dirty="0" err="1">
                <a:latin typeface="Times New Roman" pitchFamily="18" charset="0"/>
                <a:cs typeface="Times New Roman" pitchFamily="18" charset="0"/>
              </a:rPr>
              <a:t>Amorphous</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Semiconductors</a:t>
            </a:r>
            <a:r>
              <a:rPr lang="tr-TR" sz="1200" dirty="0">
                <a:latin typeface="Times New Roman" pitchFamily="18" charset="0"/>
                <a:cs typeface="Times New Roman" pitchFamily="18" charset="0"/>
              </a:rPr>
              <a:t> (ICANS27), 21-25 </a:t>
            </a:r>
            <a:r>
              <a:rPr lang="tr-TR" sz="1200" dirty="0" err="1">
                <a:latin typeface="Times New Roman" pitchFamily="18" charset="0"/>
                <a:cs typeface="Times New Roman" pitchFamily="18" charset="0"/>
              </a:rPr>
              <a:t>August</a:t>
            </a:r>
            <a:r>
              <a:rPr lang="tr-TR" sz="1200" dirty="0">
                <a:latin typeface="Times New Roman" pitchFamily="18" charset="0"/>
                <a:cs typeface="Times New Roman" pitchFamily="18" charset="0"/>
              </a:rPr>
              <a:t> 2017,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National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University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Korea</a:t>
            </a:r>
            <a:r>
              <a:rPr lang="tr-TR" sz="1200" dirty="0">
                <a:latin typeface="Times New Roman" pitchFamily="18" charset="0"/>
                <a:cs typeface="Times New Roman" pitchFamily="18" charset="0"/>
              </a:rPr>
              <a:t>, p. 104.</a:t>
            </a:r>
          </a:p>
          <a:p>
            <a:pPr algn="just"/>
            <a:r>
              <a:rPr lang="tr-TR" sz="1200" dirty="0">
                <a:latin typeface="Times New Roman" pitchFamily="18" charset="0"/>
                <a:cs typeface="Times New Roman" pitchFamily="18" charset="0"/>
              </a:rPr>
              <a:t>4. </a:t>
            </a:r>
            <a:r>
              <a:rPr lang="tr-TR" sz="1200" dirty="0" err="1">
                <a:latin typeface="Times New Roman" pitchFamily="18" charset="0"/>
                <a:cs typeface="Times New Roman" pitchFamily="18" charset="0"/>
              </a:rPr>
              <a:t>Tamila</a:t>
            </a:r>
            <a:r>
              <a:rPr lang="tr-TR" sz="1200" dirty="0">
                <a:latin typeface="Times New Roman" pitchFamily="18" charset="0"/>
                <a:cs typeface="Times New Roman" pitchFamily="18" charset="0"/>
              </a:rPr>
              <a:t> ANUTGAN, Mustafa ANUTGAN, İsmail ATILGAN, </a:t>
            </a:r>
            <a:r>
              <a:rPr lang="tr-TR" sz="1200" dirty="0" err="1">
                <a:latin typeface="Times New Roman" pitchFamily="18" charset="0"/>
                <a:cs typeface="Times New Roman" pitchFamily="18" charset="0"/>
              </a:rPr>
              <a:t>Two-stage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Instability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Mechanism</a:t>
            </a:r>
            <a:r>
              <a:rPr lang="tr-TR" sz="1200" dirty="0">
                <a:latin typeface="Times New Roman" pitchFamily="18" charset="0"/>
                <a:cs typeface="Times New Roman" pitchFamily="18" charset="0"/>
              </a:rPr>
              <a:t> in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Silicon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TFTs</a:t>
            </a:r>
            <a:r>
              <a:rPr lang="tr-TR" sz="1200" dirty="0">
                <a:latin typeface="Times New Roman" pitchFamily="18" charset="0"/>
                <a:cs typeface="Times New Roman" pitchFamily="18" charset="0"/>
              </a:rPr>
              <a:t> Under </a:t>
            </a:r>
            <a:r>
              <a:rPr lang="tr-TR" sz="1200" dirty="0" err="1">
                <a:latin typeface="Times New Roman" pitchFamily="18" charset="0"/>
                <a:cs typeface="Times New Roman" pitchFamily="18" charset="0"/>
              </a:rPr>
              <a:t>Prolonged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Gate-bias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Stress</a:t>
            </a:r>
            <a:r>
              <a:rPr lang="tr-TR" sz="1200" dirty="0">
                <a:latin typeface="Times New Roman" pitchFamily="18" charset="0"/>
                <a:cs typeface="Times New Roman" pitchFamily="18" charset="0"/>
              </a:rPr>
              <a:t>, 27th International Conference on </a:t>
            </a:r>
            <a:r>
              <a:rPr lang="tr-TR" sz="1200" dirty="0" err="1">
                <a:latin typeface="Times New Roman" pitchFamily="18" charset="0"/>
                <a:cs typeface="Times New Roman" pitchFamily="18" charset="0"/>
              </a:rPr>
              <a:t>Amorphous</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Nanocrystalline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Semiconductors</a:t>
            </a:r>
            <a:r>
              <a:rPr lang="tr-TR" sz="1200" dirty="0">
                <a:latin typeface="Times New Roman" pitchFamily="18" charset="0"/>
                <a:cs typeface="Times New Roman" pitchFamily="18" charset="0"/>
              </a:rPr>
              <a:t> (ICANS27), 21-25 </a:t>
            </a:r>
            <a:r>
              <a:rPr lang="tr-TR" sz="1200" dirty="0" err="1">
                <a:latin typeface="Times New Roman" pitchFamily="18" charset="0"/>
                <a:cs typeface="Times New Roman" pitchFamily="18" charset="0"/>
              </a:rPr>
              <a:t>August</a:t>
            </a:r>
            <a:r>
              <a:rPr lang="tr-TR" sz="1200" dirty="0">
                <a:latin typeface="Times New Roman" pitchFamily="18" charset="0"/>
                <a:cs typeface="Times New Roman" pitchFamily="18" charset="0"/>
              </a:rPr>
              <a:t> 2017,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National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University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Seoul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Korea</a:t>
            </a:r>
            <a:r>
              <a:rPr lang="tr-TR" sz="1200" dirty="0">
                <a:latin typeface="Times New Roman" pitchFamily="18" charset="0"/>
                <a:cs typeface="Times New Roman" pitchFamily="18" charset="0"/>
              </a:rPr>
              <a:t>, p. 48-49</a:t>
            </a:r>
            <a:r>
              <a:rPr lang="tr-TR" sz="1200" dirty="0"/>
              <a:t>.</a:t>
            </a:r>
          </a:p>
        </p:txBody>
      </p:sp>
      <p:pic>
        <p:nvPicPr>
          <p:cNvPr id="17" name="Resim 9">
            <a:extLst>
              <a:ext uri="{FF2B5EF4-FFF2-40B4-BE49-F238E27FC236}">
                <a16:creationId xmlns:a16="http://schemas.microsoft.com/office/drawing/2014/main" id="{F3625405-EDE6-43E4-AC4B-AD500F5596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10" y="1866932"/>
            <a:ext cx="1357322" cy="1745128"/>
          </a:xfrm>
          <a:prstGeom prst="rect">
            <a:avLst/>
          </a:prstGeom>
        </p:spPr>
      </p:pic>
      <p:pic>
        <p:nvPicPr>
          <p:cNvPr id="18" name="Resim 17">
            <a:extLst>
              <a:ext uri="{FF2B5EF4-FFF2-40B4-BE49-F238E27FC236}">
                <a16:creationId xmlns:a16="http://schemas.microsoft.com/office/drawing/2014/main" id="{488BDAAD-B459-4BE7-9568-34CA9B8C7C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647083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3840218"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Prof. Dr. Metin ZEYVELİ</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mzeyveli</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1108</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2 Dikdörtgen"/>
          <p:cNvSpPr/>
          <p:nvPr/>
        </p:nvSpPr>
        <p:spPr>
          <a:xfrm>
            <a:off x="500034" y="3967467"/>
            <a:ext cx="8072494" cy="461665"/>
          </a:xfrm>
          <a:prstGeom prst="rect">
            <a:avLst/>
          </a:prstGeom>
        </p:spPr>
        <p:txBody>
          <a:bodyPr wrap="square">
            <a:spAutoFit/>
          </a:bodyPr>
          <a:lstStyle/>
          <a:p>
            <a:r>
              <a:rPr lang="tr-TR" sz="1200" dirty="0" err="1">
                <a:latin typeface="Times New Roman" pitchFamily="18" charset="0"/>
                <a:cs typeface="Times New Roman" pitchFamily="18" charset="0"/>
              </a:rPr>
              <a:t>Mechanics</a:t>
            </a:r>
            <a:r>
              <a:rPr lang="tr-TR" sz="1200" dirty="0">
                <a:latin typeface="Times New Roman" pitchFamily="18" charset="0"/>
                <a:cs typeface="Times New Roman" pitchFamily="18" charset="0"/>
              </a:rPr>
              <a:t> and Machine </a:t>
            </a:r>
            <a:r>
              <a:rPr lang="tr-TR" sz="1200" dirty="0" err="1">
                <a:latin typeface="Times New Roman" pitchFamily="18" charset="0"/>
                <a:cs typeface="Times New Roman" pitchFamily="18" charset="0"/>
              </a:rPr>
              <a:t>Elements</a:t>
            </a:r>
            <a:r>
              <a:rPr lang="tr-TR" sz="1200" dirty="0">
                <a:latin typeface="Times New Roman" pitchFamily="18" charset="0"/>
                <a:cs typeface="Times New Roman" pitchFamily="18" charset="0"/>
              </a:rPr>
              <a:t>, Machine Design, </a:t>
            </a:r>
            <a:r>
              <a:rPr lang="tr-TR" sz="1200" dirty="0" err="1">
                <a:latin typeface="Times New Roman" pitchFamily="18" charset="0"/>
                <a:cs typeface="Times New Roman" pitchFamily="18" charset="0"/>
              </a:rPr>
              <a:t>Manufacturing</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Machinability</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Mechanics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Tests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Artificial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Intelligence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Optimization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Genetic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Algorithms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Clinching</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Rivet</a:t>
            </a:r>
            <a:r>
              <a:rPr lang="tr-TR" sz="1200" dirty="0">
                <a:latin typeface="Times New Roman" pitchFamily="18" charset="0"/>
                <a:cs typeface="Times New Roman" pitchFamily="18" charset="0"/>
              </a:rPr>
              <a:t>.</a:t>
            </a:r>
          </a:p>
        </p:txBody>
      </p:sp>
      <p:sp>
        <p:nvSpPr>
          <p:cNvPr id="16" name="15 Dikdörtgen"/>
          <p:cNvSpPr/>
          <p:nvPr/>
        </p:nvSpPr>
        <p:spPr>
          <a:xfrm>
            <a:off x="500034" y="4859736"/>
            <a:ext cx="8143932" cy="1569660"/>
          </a:xfrm>
          <a:prstGeom prst="rect">
            <a:avLst/>
          </a:prstGeom>
        </p:spPr>
        <p:txBody>
          <a:bodyPr wrap="square">
            <a:spAutoFit/>
          </a:bodyPr>
          <a:lstStyle/>
          <a:p>
            <a:r>
              <a:rPr lang="tr-TR" sz="1200" dirty="0">
                <a:latin typeface="Times New Roman" pitchFamily="18" charset="0"/>
                <a:cs typeface="Times New Roman" pitchFamily="18" charset="0"/>
              </a:rPr>
              <a:t>1.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Karaoğlan K. M. (2015). </a:t>
            </a:r>
            <a:r>
              <a:rPr lang="en-GB" sz="1200" dirty="0" err="1">
                <a:latin typeface="Times New Roman" pitchFamily="18" charset="0"/>
                <a:cs typeface="Times New Roman" pitchFamily="18" charset="0"/>
              </a:rPr>
              <a:t>İmalat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Endüstrisinde</a:t>
            </a:r>
            <a:r>
              <a:rPr lang="tr-TR" sz="1200" dirty="0">
                <a:latin typeface="Times New Roman" pitchFamily="18" charset="0"/>
                <a:cs typeface="Times New Roman" pitchFamily="18" charset="0"/>
              </a:rPr>
              <a:t> </a:t>
            </a:r>
            <a:r>
              <a:rPr lang="en-GB" sz="1200" dirty="0">
                <a:latin typeface="Times New Roman" pitchFamily="18" charset="0"/>
                <a:cs typeface="Times New Roman" pitchFamily="18" charset="0"/>
              </a:rPr>
              <a:t>Durum</a:t>
            </a:r>
            <a:r>
              <a:rPr lang="tr-TR"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İzleme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Sistemlerinin</a:t>
            </a:r>
            <a:r>
              <a:rPr lang="tr-TR" sz="1200" dirty="0">
                <a:latin typeface="Times New Roman" pitchFamily="18" charset="0"/>
                <a:cs typeface="Times New Roman" pitchFamily="18" charset="0"/>
              </a:rPr>
              <a:t> G</a:t>
            </a:r>
            <a:r>
              <a:rPr lang="en-GB" sz="1200" dirty="0" err="1">
                <a:latin typeface="Times New Roman" pitchFamily="18" charset="0"/>
                <a:cs typeface="Times New Roman" pitchFamily="18" charset="0"/>
              </a:rPr>
              <a:t>eliştirilmesi</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v</a:t>
            </a:r>
            <a:r>
              <a:rPr lang="en-GB" sz="1200" dirty="0">
                <a:latin typeface="Times New Roman" pitchFamily="18" charset="0"/>
                <a:cs typeface="Times New Roman" pitchFamily="18" charset="0"/>
              </a:rPr>
              <a:t>e </a:t>
            </a:r>
            <a:r>
              <a:rPr lang="en-GB" sz="1200" dirty="0" err="1">
                <a:latin typeface="Times New Roman" pitchFamily="18" charset="0"/>
                <a:cs typeface="Times New Roman" pitchFamily="18" charset="0"/>
              </a:rPr>
              <a:t>Zeki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Denetimli</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Kullan</a:t>
            </a:r>
            <a:r>
              <a:rPr lang="tr-TR" sz="1200" dirty="0" err="1">
                <a:latin typeface="Times New Roman" pitchFamily="18" charset="0"/>
                <a:cs typeface="Times New Roman" pitchFamily="18" charset="0"/>
              </a:rPr>
              <a:t>ımı</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Güç</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Aktarım</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ve</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Hareket</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Kontrol</a:t>
            </a:r>
            <a:r>
              <a:rPr lang="en-GB" sz="1200" dirty="0">
                <a:latin typeface="Times New Roman" pitchFamily="18" charset="0"/>
                <a:cs typeface="Times New Roman" pitchFamily="18" charset="0"/>
              </a:rPr>
              <a:t> </a:t>
            </a:r>
            <a:r>
              <a:rPr lang="en-GB" sz="1200" dirty="0" err="1">
                <a:latin typeface="Times New Roman" pitchFamily="18" charset="0"/>
                <a:cs typeface="Times New Roman" pitchFamily="18" charset="0"/>
              </a:rPr>
              <a:t>Dergisi</a:t>
            </a:r>
            <a:r>
              <a:rPr lang="tr-TR" sz="1200" dirty="0">
                <a:latin typeface="Times New Roman" pitchFamily="18" charset="0"/>
                <a:cs typeface="Times New Roman" pitchFamily="18" charset="0"/>
              </a:rPr>
              <a:t>, 5 (7), Temmuz 2015.</a:t>
            </a:r>
          </a:p>
          <a:p>
            <a:r>
              <a:rPr lang="tr-TR" sz="1200" dirty="0">
                <a:latin typeface="Times New Roman" pitchFamily="18" charset="0"/>
                <a:cs typeface="Times New Roman" pitchFamily="18" charset="0"/>
              </a:rPr>
              <a:t>2.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(20</a:t>
            </a:r>
            <a:r>
              <a:rPr lang="tr-TR" sz="1200" dirty="0">
                <a:latin typeface="Times New Roman" pitchFamily="18" charset="0"/>
                <a:cs typeface="Times New Roman" pitchFamily="18" charset="0"/>
              </a:rPr>
              <a:t>09</a:t>
            </a:r>
            <a:r>
              <a:rPr lang="en-GB" sz="1200" dirty="0">
                <a:latin typeface="Times New Roman" pitchFamily="18" charset="0"/>
                <a:cs typeface="Times New Roman" pitchFamily="18" charset="0"/>
              </a:rPr>
              <a:t>). </a:t>
            </a:r>
            <a:r>
              <a:rPr lang="en-US" sz="1200" dirty="0">
                <a:latin typeface="Times New Roman" pitchFamily="18" charset="0"/>
                <a:cs typeface="Times New Roman" pitchFamily="18" charset="0"/>
              </a:rPr>
              <a:t>A Genetic Approach to Automate Preliminary Design of Gear Drives</a:t>
            </a:r>
            <a:r>
              <a:rPr lang="en-GB" sz="1200" dirty="0">
                <a:latin typeface="Times New Roman" pitchFamily="18" charset="0"/>
                <a:cs typeface="Times New Roman" pitchFamily="18" charset="0"/>
              </a:rPr>
              <a:t>. Computers &amp; Industrial Engineering</a:t>
            </a:r>
            <a:r>
              <a:rPr lang="tr-TR" sz="1200" dirty="0">
                <a:latin typeface="Times New Roman" pitchFamily="18" charset="0"/>
                <a:cs typeface="Times New Roman" pitchFamily="18" charset="0"/>
              </a:rPr>
              <a:t>, 57(3), 1043-1051, 2009</a:t>
            </a:r>
            <a:r>
              <a:rPr lang="en-GB" sz="1200" dirty="0">
                <a:latin typeface="Times New Roman" pitchFamily="18" charset="0"/>
                <a:cs typeface="Times New Roman" pitchFamily="18" charset="0"/>
              </a:rPr>
              <a:t> </a:t>
            </a:r>
            <a:r>
              <a:rPr lang="tr-TR" sz="1200" dirty="0">
                <a:latin typeface="Times New Roman" pitchFamily="18" charset="0"/>
                <a:cs typeface="Times New Roman" pitchFamily="18" charset="0"/>
              </a:rPr>
              <a:t>.</a:t>
            </a:r>
          </a:p>
          <a:p>
            <a:r>
              <a:rPr lang="tr-TR" sz="1200" dirty="0">
                <a:latin typeface="Times New Roman" pitchFamily="18" charset="0"/>
                <a:cs typeface="Times New Roman" pitchFamily="18" charset="0"/>
              </a:rPr>
              <a:t>3.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a:t>
            </a:r>
            <a:r>
              <a:rPr lang="en-US" sz="1200" dirty="0">
                <a:latin typeface="Times New Roman" pitchFamily="18" charset="0"/>
                <a:cs typeface="Times New Roman" pitchFamily="18" charset="0"/>
              </a:rPr>
              <a:t>, </a:t>
            </a:r>
            <a:r>
              <a:rPr lang="tr-TR" sz="1200" dirty="0">
                <a:latin typeface="Times New Roman" pitchFamily="18" charset="0"/>
                <a:cs typeface="Times New Roman" pitchFamily="18" charset="0"/>
              </a:rPr>
              <a:t>Sur G.</a:t>
            </a:r>
            <a:r>
              <a:rPr lang="en-US" sz="1200" dirty="0">
                <a:latin typeface="Times New Roman" pitchFamily="18" charset="0"/>
                <a:cs typeface="Times New Roman" pitchFamily="18" charset="0"/>
              </a:rPr>
              <a:t> (2</a:t>
            </a:r>
            <a:r>
              <a:rPr lang="tr-TR" sz="1200" dirty="0">
                <a:latin typeface="Times New Roman" pitchFamily="18" charset="0"/>
                <a:cs typeface="Times New Roman" pitchFamily="18" charset="0"/>
              </a:rPr>
              <a:t>017</a:t>
            </a:r>
            <a:r>
              <a:rPr lang="en-US" sz="1200" dirty="0">
                <a:latin typeface="Times New Roman" pitchFamily="18" charset="0"/>
                <a:cs typeface="Times New Roman" pitchFamily="18" charset="0"/>
              </a:rPr>
              <a:t>). Investigation of the </a:t>
            </a:r>
            <a:r>
              <a:rPr lang="en-US" sz="1200" dirty="0" err="1">
                <a:latin typeface="Times New Roman" pitchFamily="18" charset="0"/>
                <a:cs typeface="Times New Roman" pitchFamily="18" charset="0"/>
              </a:rPr>
              <a:t>Machinability</a:t>
            </a:r>
            <a:r>
              <a:rPr lang="en-US" sz="1200" dirty="0">
                <a:latin typeface="Times New Roman" pitchFamily="18" charset="0"/>
                <a:cs typeface="Times New Roman" pitchFamily="18" charset="0"/>
              </a:rPr>
              <a:t> of </a:t>
            </a:r>
            <a:r>
              <a:rPr lang="en-US" sz="1200" dirty="0" err="1">
                <a:latin typeface="Times New Roman" pitchFamily="18" charset="0"/>
                <a:cs typeface="Times New Roman" pitchFamily="18" charset="0"/>
              </a:rPr>
              <a:t>Vanadis</a:t>
            </a:r>
            <a:r>
              <a:rPr lang="en-US" sz="1200" dirty="0">
                <a:latin typeface="Times New Roman" pitchFamily="18" charset="0"/>
                <a:cs typeface="Times New Roman" pitchFamily="18" charset="0"/>
              </a:rPr>
              <a:t> 30 Powder Metallurgical Steel with Taguchi Method</a:t>
            </a:r>
            <a:r>
              <a:rPr lang="tr-TR" sz="1200" dirty="0">
                <a:latin typeface="Times New Roman" pitchFamily="18" charset="0"/>
                <a:cs typeface="Times New Roman" pitchFamily="18" charset="0"/>
              </a:rPr>
              <a:t>, The IRES International Conference, </a:t>
            </a:r>
            <a:r>
              <a:rPr lang="tr-TR" sz="1200" dirty="0" err="1">
                <a:latin typeface="Times New Roman" pitchFamily="18" charset="0"/>
                <a:cs typeface="Times New Roman" pitchFamily="18" charset="0"/>
              </a:rPr>
              <a:t>Lisbon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Portucal</a:t>
            </a:r>
            <a:r>
              <a:rPr lang="tr-TR" sz="1200" dirty="0">
                <a:latin typeface="Times New Roman" pitchFamily="18" charset="0"/>
                <a:cs typeface="Times New Roman" pitchFamily="18" charset="0"/>
              </a:rPr>
              <a:t>, 11-12 May 2017, pp35-38.</a:t>
            </a:r>
          </a:p>
          <a:p>
            <a:r>
              <a:rPr lang="tr-TR" sz="1200" dirty="0">
                <a:latin typeface="Times New Roman" pitchFamily="18" charset="0"/>
                <a:cs typeface="Times New Roman" pitchFamily="18" charset="0"/>
              </a:rPr>
              <a:t>4. Karaoğlan K. M., </a:t>
            </a:r>
            <a:r>
              <a:rPr lang="tr-TR" sz="1200" dirty="0" err="1">
                <a:latin typeface="Times New Roman" pitchFamily="18" charset="0"/>
                <a:cs typeface="Times New Roman" pitchFamily="18" charset="0"/>
              </a:rPr>
              <a:t>Zeyveli</a:t>
            </a:r>
            <a:r>
              <a:rPr lang="tr-TR" sz="1200" dirty="0">
                <a:latin typeface="Times New Roman" pitchFamily="18" charset="0"/>
                <a:cs typeface="Times New Roman" pitchFamily="18" charset="0"/>
              </a:rPr>
              <a:t> M. (2016). Talaşlı İmalatta İş Mili Motorunun PID İle Hız Denetiminin Yüzey Pürüzlülüğüne Etkisi. </a:t>
            </a:r>
            <a:r>
              <a:rPr lang="en-US" sz="1200" dirty="0">
                <a:latin typeface="Times New Roman" pitchFamily="18" charset="0"/>
                <a:cs typeface="Times New Roman" pitchFamily="18" charset="0"/>
              </a:rPr>
              <a:t>7th International Symposium On Machining, November 3-5, 2016, Marmara University, Istanbul</a:t>
            </a:r>
            <a:r>
              <a:rPr lang="tr-TR" sz="1200" dirty="0">
                <a:latin typeface="Times New Roman" pitchFamily="18" charset="0"/>
                <a:cs typeface="Times New Roman" pitchFamily="18" charset="0"/>
              </a:rPr>
              <a:t>.</a:t>
            </a:r>
          </a:p>
        </p:txBody>
      </p:sp>
      <p:pic>
        <p:nvPicPr>
          <p:cNvPr id="18" name="Resim 5">
            <a:extLst>
              <a:ext uri="{FF2B5EF4-FFF2-40B4-BE49-F238E27FC236}">
                <a16:creationId xmlns:a16="http://schemas.microsoft.com/office/drawing/2014/main" id="{8C3F5844-2055-4BA3-8974-4F02F07370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96"/>
          <a:stretch/>
        </p:blipFill>
        <p:spPr>
          <a:xfrm>
            <a:off x="571472" y="1928802"/>
            <a:ext cx="1558586" cy="1710777"/>
          </a:xfrm>
          <a:prstGeom prst="rect">
            <a:avLst/>
          </a:prstGeom>
        </p:spPr>
      </p:pic>
      <p:pic>
        <p:nvPicPr>
          <p:cNvPr id="17" name="Resim 16">
            <a:extLst>
              <a:ext uri="{FF2B5EF4-FFF2-40B4-BE49-F238E27FC236}">
                <a16:creationId xmlns:a16="http://schemas.microsoft.com/office/drawing/2014/main" id="{7586A84F-6F48-469B-89F7-DAED0FF3C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792512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414818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Assoc</a:t>
            </a:r>
            <a:r>
              <a:rPr lang="tr-TR" sz="2000" b="1" dirty="0">
                <a:latin typeface="Times New Roman" pitchFamily="18" charset="0"/>
                <a:cs typeface="Times New Roman" pitchFamily="18" charset="0"/>
              </a:rPr>
              <a:t>. Prof. Dr. Hüseyin TECİMER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huseyintecimer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1167</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2 Dikdörtgen"/>
          <p:cNvSpPr/>
          <p:nvPr/>
        </p:nvSpPr>
        <p:spPr>
          <a:xfrm>
            <a:off x="500034" y="3967467"/>
            <a:ext cx="8072494" cy="276999"/>
          </a:xfrm>
          <a:prstGeom prst="rect">
            <a:avLst/>
          </a:prstGeom>
        </p:spPr>
        <p:txBody>
          <a:bodyPr wrap="square">
            <a:spAutoFit/>
          </a:bodyPr>
          <a:lstStyle/>
          <a:p>
            <a:r>
              <a:rPr lang="tr-TR" sz="1200" dirty="0" err="1">
                <a:latin typeface="Times New Roman" pitchFamily="18" charset="0"/>
                <a:cs typeface="Times New Roman" pitchFamily="18" charset="0"/>
              </a:rPr>
              <a:t>Physics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Electronics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Semiconductor</a:t>
            </a:r>
            <a:r>
              <a:rPr lang="tr-TR" sz="1200" dirty="0">
                <a:latin typeface="Times New Roman" pitchFamily="18" charset="0"/>
                <a:cs typeface="Times New Roman" pitchFamily="18" charset="0"/>
              </a:rPr>
              <a:t> Device, </a:t>
            </a:r>
            <a:r>
              <a:rPr lang="tr-TR" sz="1200" dirty="0" err="1">
                <a:latin typeface="Times New Roman" pitchFamily="18" charset="0"/>
                <a:cs typeface="Times New Roman" pitchFamily="18" charset="0"/>
              </a:rPr>
              <a:t>Survey</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a:t>
            </a:r>
            <a:r>
              <a:rPr lang="tr-TR" sz="1200" dirty="0" err="1">
                <a:latin typeface="Times New Roman" pitchFamily="18" charset="0"/>
                <a:cs typeface="Times New Roman" pitchFamily="18" charset="0"/>
              </a:rPr>
              <a:t>Dielectric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Characteristics</a:t>
            </a:r>
            <a:r>
              <a:rPr lang="tr-TR" sz="1200" dirty="0">
                <a:latin typeface="Times New Roman" pitchFamily="18" charset="0"/>
                <a:cs typeface="Times New Roman" pitchFamily="18" charset="0"/>
              </a:rPr>
              <a:t>  </a:t>
            </a:r>
          </a:p>
        </p:txBody>
      </p:sp>
      <p:sp>
        <p:nvSpPr>
          <p:cNvPr id="16" name="15 Dikdörtgen"/>
          <p:cNvSpPr/>
          <p:nvPr/>
        </p:nvSpPr>
        <p:spPr>
          <a:xfrm>
            <a:off x="500034" y="4859736"/>
            <a:ext cx="8143932" cy="2139047"/>
          </a:xfrm>
          <a:prstGeom prst="rect">
            <a:avLst/>
          </a:prstGeom>
        </p:spPr>
        <p:txBody>
          <a:bodyPr wrap="square">
            <a:spAutoFit/>
          </a:bodyPr>
          <a:lstStyle/>
          <a:p>
            <a:pPr algn="just"/>
            <a:r>
              <a:rPr lang="tr-TR" sz="1100" dirty="0">
                <a:latin typeface="Times New Roman" pitchFamily="18" charset="0"/>
                <a:cs typeface="Times New Roman" pitchFamily="18" charset="0"/>
              </a:rPr>
              <a:t>1. H.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Ş. </a:t>
            </a:r>
            <a:r>
              <a:rPr lang="tr-TR"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S. Aksu, Y. </a:t>
            </a:r>
            <a:r>
              <a:rPr lang="tr-TR" sz="1100" dirty="0" err="1">
                <a:latin typeface="Times New Roman" pitchFamily="18" charset="0"/>
                <a:cs typeface="Times New Roman" pitchFamily="18" charset="0"/>
              </a:rPr>
              <a:t>Atasoy</a:t>
            </a:r>
            <a:r>
              <a:rPr lang="tr-TR" sz="1100" dirty="0">
                <a:latin typeface="Times New Roman" pitchFamily="18" charset="0"/>
                <a:cs typeface="Times New Roman" pitchFamily="18" charset="0"/>
              </a:rPr>
              <a:t>, E. Bacaksız. </a:t>
            </a:r>
            <a:r>
              <a:rPr lang="en-US" sz="1100" dirty="0">
                <a:latin typeface="Times New Roman" pitchFamily="18" charset="0"/>
                <a:cs typeface="Times New Roman" pitchFamily="18" charset="0"/>
              </a:rPr>
              <a:t>Interpretation of barrier height </a:t>
            </a:r>
            <a:r>
              <a:rPr lang="en-US" sz="1100" dirty="0" err="1">
                <a:latin typeface="Times New Roman" pitchFamily="18" charset="0"/>
                <a:cs typeface="Times New Roman" pitchFamily="18" charset="0"/>
              </a:rPr>
              <a:t>inhomogeneities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in Au/In2S3/</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SnO2/(In-</a:t>
            </a:r>
            <a:r>
              <a:rPr lang="en-US" sz="1100" dirty="0" err="1">
                <a:latin typeface="Times New Roman" pitchFamily="18" charset="0"/>
                <a:cs typeface="Times New Roman" pitchFamily="18" charset="0"/>
              </a:rPr>
              <a:t>Ga</a:t>
            </a:r>
            <a:r>
              <a:rPr lang="en-US" sz="1100" dirty="0">
                <a:latin typeface="Times New Roman" pitchFamily="18" charset="0"/>
                <a:cs typeface="Times New Roman" pitchFamily="18" charset="0"/>
              </a:rPr>
              <a:t>) structures at low temperatures</a:t>
            </a:r>
            <a:r>
              <a:rPr lang="tr-TR" sz="1100" dirty="0">
                <a:latin typeface="Times New Roman" pitchFamily="18" charset="0"/>
                <a:cs typeface="Times New Roman" pitchFamily="18" charset="0"/>
              </a:rPr>
              <a:t>. J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Sci</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a:t>
            </a:r>
            <a:r>
              <a:rPr lang="tr-TR" sz="1100" dirty="0">
                <a:latin typeface="Times New Roman" pitchFamily="18" charset="0"/>
                <a:cs typeface="Times New Roman" pitchFamily="18" charset="0"/>
              </a:rPr>
              <a:t> (2017) 28:7501–7508</a:t>
            </a:r>
          </a:p>
          <a:p>
            <a:pPr algn="just"/>
            <a:r>
              <a:rPr lang="tr-TR" sz="1100" dirty="0">
                <a:latin typeface="Times New Roman" pitchFamily="18" charset="0"/>
                <a:cs typeface="Times New Roman" pitchFamily="18" charset="0"/>
              </a:rPr>
              <a:t>2.</a:t>
            </a:r>
            <a:r>
              <a:rPr lang="en-US" sz="1100" dirty="0">
                <a:latin typeface="Times New Roman" pitchFamily="18" charset="0"/>
                <a:cs typeface="Times New Roman" pitchFamily="18" charset="0"/>
              </a:rPr>
              <a:t> O. </a:t>
            </a:r>
            <a:r>
              <a:rPr lang="en-US" sz="1100" dirty="0" err="1">
                <a:latin typeface="Times New Roman" pitchFamily="18" charset="0"/>
                <a:cs typeface="Times New Roman" pitchFamily="18" charset="0"/>
              </a:rPr>
              <a:t>Çiçek</a:t>
            </a:r>
            <a:r>
              <a:rPr lang="en-US" sz="1100" dirty="0">
                <a:latin typeface="Times New Roman" pitchFamily="18" charset="0"/>
                <a:cs typeface="Times New Roman" pitchFamily="18" charset="0"/>
              </a:rPr>
              <a:t> </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Uslu</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S.O. Tan</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H. </a:t>
            </a:r>
            <a:r>
              <a:rPr lang="en-US" sz="1100" dirty="0" err="1">
                <a:latin typeface="Times New Roman" pitchFamily="18" charset="0"/>
                <a:cs typeface="Times New Roman" pitchFamily="18" charset="0"/>
              </a:rPr>
              <a:t>Tecimer</a:t>
            </a:r>
            <a:r>
              <a:rPr lang="en-US" sz="1100" dirty="0">
                <a:latin typeface="Times New Roman" pitchFamily="18" charset="0"/>
                <a:cs typeface="Times New Roman" pitchFamily="18" charset="0"/>
              </a:rPr>
              <a:t>,</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I. </a:t>
            </a:r>
            <a:r>
              <a:rPr lang="en-US" sz="1100" dirty="0" err="1">
                <a:latin typeface="Times New Roman" pitchFamily="18" charset="0"/>
                <a:cs typeface="Times New Roman" pitchFamily="18" charset="0"/>
              </a:rPr>
              <a:t>Orak</a:t>
            </a:r>
            <a:r>
              <a:rPr lang="en-US" sz="1100" dirty="0">
                <a:latin typeface="Times New Roman" pitchFamily="18" charset="0"/>
                <a:cs typeface="Times New Roman" pitchFamily="18" charset="0"/>
              </a:rPr>
              <a:t>, S. </a:t>
            </a:r>
            <a:r>
              <a:rPr lang="en-US" sz="1100" dirty="0" err="1">
                <a:latin typeface="Times New Roman" pitchFamily="18" charset="0"/>
                <a:cs typeface="Times New Roman" pitchFamily="18" charset="0"/>
              </a:rPr>
              <a:t>Altındal</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Synthesis and characterization of pure and </a:t>
            </a:r>
            <a:r>
              <a:rPr lang="en-US" sz="1100" dirty="0" err="1">
                <a:latin typeface="Times New Roman" pitchFamily="18" charset="0"/>
                <a:cs typeface="Times New Roman" pitchFamily="18" charset="0"/>
              </a:rPr>
              <a:t>graphene</a:t>
            </a:r>
            <a:r>
              <a:rPr lang="en-US" sz="1100" dirty="0">
                <a:latin typeface="Times New Roman" pitchFamily="18" charset="0"/>
                <a:cs typeface="Times New Roman" pitchFamily="18" charset="0"/>
              </a:rPr>
              <a:t> (</a:t>
            </a:r>
            <a:r>
              <a:rPr lang="en-US" sz="1100" dirty="0" err="1">
                <a:latin typeface="Times New Roman" pitchFamily="18" charset="0"/>
                <a:cs typeface="Times New Roman" pitchFamily="18" charset="0"/>
              </a:rPr>
              <a:t>Gr</a:t>
            </a:r>
            <a:r>
              <a:rPr lang="en-US" sz="1100" dirty="0">
                <a:latin typeface="Times New Roman" pitchFamily="18" charset="0"/>
                <a:cs typeface="Times New Roman" pitchFamily="18" charset="0"/>
              </a:rPr>
              <a:t>)-doped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organic/polymer </a:t>
            </a:r>
            <a:r>
              <a:rPr lang="en-US" sz="1100" dirty="0" err="1">
                <a:latin typeface="Times New Roman" pitchFamily="18" charset="0"/>
                <a:cs typeface="Times New Roman" pitchFamily="18" charset="0"/>
              </a:rPr>
              <a:t>nanocomposites</a:t>
            </a:r>
            <a:r>
              <a:rPr lang="en-US" sz="1100" dirty="0">
                <a:latin typeface="Times New Roman" pitchFamily="18" charset="0"/>
                <a:cs typeface="Times New Roman" pitchFamily="18" charset="0"/>
              </a:rPr>
              <a:t> to investigate the electrical and</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photoconductivity properties of Au/n-</a:t>
            </a:r>
            <a:r>
              <a:rPr lang="en-US" sz="1100" dirty="0" err="1">
                <a:latin typeface="Times New Roman" pitchFamily="18" charset="0"/>
                <a:cs typeface="Times New Roman" pitchFamily="18" charset="0"/>
              </a:rPr>
              <a:t>GaAs</a:t>
            </a:r>
            <a:r>
              <a:rPr lang="en-US" sz="1100" dirty="0">
                <a:latin typeface="Times New Roman" pitchFamily="18" charset="0"/>
                <a:cs typeface="Times New Roman" pitchFamily="18" charset="0"/>
              </a:rPr>
              <a:t> structures</a:t>
            </a:r>
            <a:r>
              <a:rPr lang="tr-TR" sz="1100" dirty="0">
                <a:latin typeface="Times New Roman" pitchFamily="18" charset="0"/>
                <a:cs typeface="Times New Roman" pitchFamily="18" charset="0"/>
              </a:rPr>
              <a:t>. </a:t>
            </a:r>
            <a:r>
              <a:rPr lang="en-US" sz="1100" dirty="0">
                <a:latin typeface="Times New Roman" pitchFamily="18" charset="0"/>
                <a:cs typeface="Times New Roman" pitchFamily="18" charset="0"/>
              </a:rPr>
              <a:t>Composites Part B 113 (2017) 14</a:t>
            </a:r>
            <a:r>
              <a:rPr lang="tr-TR" sz="1100" dirty="0">
                <a:latin typeface="Times New Roman" pitchFamily="18" charset="0"/>
                <a:cs typeface="Times New Roman" pitchFamily="18" charset="0"/>
              </a:rPr>
              <a:t>‒</a:t>
            </a:r>
            <a:r>
              <a:rPr lang="en-US" sz="1100" dirty="0">
                <a:latin typeface="Times New Roman" pitchFamily="18" charset="0"/>
                <a:cs typeface="Times New Roman" pitchFamily="18" charset="0"/>
              </a:rPr>
              <a:t>23</a:t>
            </a:r>
            <a:endParaRPr lang="tr-TR" sz="1100" dirty="0">
              <a:latin typeface="Times New Roman" pitchFamily="18" charset="0"/>
              <a:cs typeface="Times New Roman" pitchFamily="18" charset="0"/>
            </a:endParaRPr>
          </a:p>
          <a:p>
            <a:pPr lvl="0" algn="just">
              <a:defRPr/>
            </a:pPr>
            <a:r>
              <a:rPr lang="tr-TR" sz="1100" dirty="0">
                <a:latin typeface="Times New Roman" pitchFamily="18" charset="0"/>
                <a:cs typeface="Times New Roman" pitchFamily="18" charset="0"/>
              </a:rPr>
              <a:t>3. Özerden </a:t>
            </a:r>
            <a:r>
              <a:rPr lang="tr-TR" sz="1100" dirty="0" err="1">
                <a:latin typeface="Times New Roman" pitchFamily="18" charset="0"/>
                <a:cs typeface="Times New Roman" pitchFamily="18" charset="0"/>
              </a:rPr>
              <a:t>Enise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Kiliçoglu</a:t>
            </a:r>
            <a:r>
              <a:rPr lang="tr-TR" sz="1100" dirty="0">
                <a:latin typeface="Times New Roman" pitchFamily="18" charset="0"/>
                <a:cs typeface="Times New Roman" pitchFamily="18" charset="0"/>
              </a:rPr>
              <a:t> Tahsin, </a:t>
            </a:r>
            <a:r>
              <a:rPr lang="tr-TR" sz="1100" dirty="0" err="1">
                <a:latin typeface="Times New Roman" pitchFamily="18" charset="0"/>
                <a:cs typeface="Times New Roman" pitchFamily="18" charset="0"/>
              </a:rPr>
              <a:t>Turut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Abdulmecit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Ocak Yusuf Selim, Tombak Ahmet (2015). </a:t>
            </a:r>
            <a:r>
              <a:rPr lang="tr-TR" sz="1100" dirty="0" err="1">
                <a:latin typeface="Times New Roman" pitchFamily="18" charset="0"/>
                <a:cs typeface="Times New Roman" pitchFamily="18" charset="0"/>
              </a:rPr>
              <a:t>Temperature</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effects</a:t>
            </a:r>
            <a:r>
              <a:rPr lang="tr-TR" sz="1100" dirty="0">
                <a:latin typeface="Times New Roman" pitchFamily="18" charset="0"/>
                <a:cs typeface="Times New Roman" pitchFamily="18" charset="0"/>
              </a:rPr>
              <a:t> on the </a:t>
            </a:r>
            <a:r>
              <a:rPr lang="tr-TR" sz="1100" dirty="0" err="1">
                <a:latin typeface="Times New Roman" pitchFamily="18" charset="0"/>
                <a:cs typeface="Times New Roman" pitchFamily="18" charset="0"/>
              </a:rPr>
              <a:t>electrical</a:t>
            </a:r>
            <a:r>
              <a:rPr lang="tr-TR" sz="1100" dirty="0">
                <a:latin typeface="Times New Roman" pitchFamily="18" charset="0"/>
                <a:cs typeface="Times New Roman" pitchFamily="18" charset="0"/>
              </a:rPr>
              <a:t> and </a:t>
            </a:r>
            <a:r>
              <a:rPr lang="tr-TR" sz="1100" dirty="0" err="1">
                <a:latin typeface="Times New Roman" pitchFamily="18" charset="0"/>
                <a:cs typeface="Times New Roman" pitchFamily="18" charset="0"/>
              </a:rPr>
              <a:t>dielectric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properties</a:t>
            </a:r>
            <a:r>
              <a:rPr lang="tr-TR" sz="1100" dirty="0">
                <a:latin typeface="Times New Roman" pitchFamily="18" charset="0"/>
                <a:cs typeface="Times New Roman" pitchFamily="18" charset="0"/>
              </a:rPr>
              <a:t> of the </a:t>
            </a:r>
            <a:r>
              <a:rPr lang="tr-TR" sz="1100" dirty="0" err="1">
                <a:latin typeface="Times New Roman" pitchFamily="18" charset="0"/>
                <a:cs typeface="Times New Roman" pitchFamily="18" charset="0"/>
              </a:rPr>
              <a:t>Ag</a:t>
            </a:r>
            <a:r>
              <a:rPr lang="tr-TR" sz="1100" dirty="0">
                <a:latin typeface="Times New Roman" pitchFamily="18" charset="0"/>
                <a:cs typeface="Times New Roman" pitchFamily="18" charset="0"/>
              </a:rPr>
              <a:t> 9 10 H2BaP n Si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Sb MIS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structure</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 2015) (Özet Bildiri/)(Yayın No:2362289)</a:t>
            </a:r>
          </a:p>
          <a:p>
            <a:pPr lvl="0" algn="just">
              <a:defRPr/>
            </a:pPr>
            <a:r>
              <a:rPr lang="tr-TR" sz="1100" dirty="0">
                <a:latin typeface="Times New Roman" pitchFamily="18" charset="0"/>
                <a:cs typeface="Times New Roman" pitchFamily="18" charset="0"/>
              </a:rPr>
              <a:t>4. Orak </a:t>
            </a:r>
            <a:r>
              <a:rPr lang="tr-TR" sz="1100" dirty="0" err="1">
                <a:latin typeface="Times New Roman" pitchFamily="18" charset="0"/>
                <a:cs typeface="Times New Roman" pitchFamily="18" charset="0"/>
              </a:rPr>
              <a:t>Ikram</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Akin</a:t>
            </a:r>
            <a:r>
              <a:rPr lang="tr-TR" sz="1100" dirty="0">
                <a:latin typeface="Times New Roman" pitchFamily="18" charset="0"/>
                <a:cs typeface="Times New Roman" pitchFamily="18" charset="0"/>
              </a:rPr>
              <a:t> Buket, </a:t>
            </a:r>
            <a:r>
              <a:rPr lang="tr-TR" sz="1100" dirty="0" err="1">
                <a:latin typeface="Times New Roman" pitchFamily="18" charset="0"/>
                <a:cs typeface="Times New Roman" pitchFamily="18" charset="0"/>
              </a:rPr>
              <a:t>Tecimer</a:t>
            </a:r>
            <a:r>
              <a:rPr lang="tr-TR" sz="1100" dirty="0">
                <a:latin typeface="Times New Roman" pitchFamily="18" charset="0"/>
                <a:cs typeface="Times New Roman" pitchFamily="18" charset="0"/>
              </a:rPr>
              <a:t> Hüseyin, Uslu Habibe, </a:t>
            </a:r>
            <a:r>
              <a:rPr lang="tr-TR" sz="1100" dirty="0" err="1">
                <a:latin typeface="Times New Roman" pitchFamily="18" charset="0"/>
                <a:cs typeface="Times New Roman" pitchFamily="18" charset="0"/>
              </a:rPr>
              <a:t>Altindal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Semsettin</a:t>
            </a:r>
            <a:r>
              <a:rPr lang="tr-TR" sz="1100" dirty="0">
                <a:latin typeface="Times New Roman" pitchFamily="18" charset="0"/>
                <a:cs typeface="Times New Roman" pitchFamily="18" charset="0"/>
              </a:rPr>
              <a:t> (2015). The </a:t>
            </a:r>
            <a:r>
              <a:rPr lang="tr-TR" sz="1100" dirty="0" err="1">
                <a:latin typeface="Times New Roman" pitchFamily="18" charset="0"/>
                <a:cs typeface="Times New Roman" pitchFamily="18" charset="0"/>
              </a:rPr>
              <a:t>Frequency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Dependent</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Admittance</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Measurements</a:t>
            </a:r>
            <a:r>
              <a:rPr lang="tr-TR" sz="1100" dirty="0">
                <a:latin typeface="Times New Roman" pitchFamily="18" charset="0"/>
                <a:cs typeface="Times New Roman" pitchFamily="18" charset="0"/>
              </a:rPr>
              <a:t> of </a:t>
            </a:r>
            <a:r>
              <a:rPr lang="tr-TR" sz="1100" dirty="0" err="1">
                <a:latin typeface="Times New Roman" pitchFamily="18" charset="0"/>
                <a:cs typeface="Times New Roman" pitchFamily="18" charset="0"/>
              </a:rPr>
              <a:t>Au</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ZnO</a:t>
            </a:r>
            <a:r>
              <a:rPr lang="tr-TR" sz="1100" dirty="0">
                <a:latin typeface="Times New Roman" pitchFamily="18" charset="0"/>
                <a:cs typeface="Times New Roman" pitchFamily="18" charset="0"/>
              </a:rPr>
              <a:t> n </a:t>
            </a:r>
            <a:r>
              <a:rPr lang="tr-TR" sz="1100" dirty="0" err="1">
                <a:latin typeface="Times New Roman" pitchFamily="18" charset="0"/>
                <a:cs typeface="Times New Roman" pitchFamily="18" charset="0"/>
              </a:rPr>
              <a:t>GaAs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Schottky</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Barrier</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Diodes</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SBDs</a:t>
            </a:r>
            <a:r>
              <a:rPr lang="tr-TR" sz="1100" dirty="0">
                <a:latin typeface="Times New Roman" pitchFamily="18" charset="0"/>
                <a:cs typeface="Times New Roman" pitchFamily="18" charset="0"/>
              </a:rPr>
              <a:t>. 1st </a:t>
            </a:r>
            <a:r>
              <a:rPr lang="tr-TR" sz="1100" dirty="0" err="1">
                <a:latin typeface="Times New Roman" pitchFamily="18" charset="0"/>
                <a:cs typeface="Times New Roman" pitchFamily="18" charset="0"/>
              </a:rPr>
              <a:t>International</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Conference</a:t>
            </a:r>
            <a:r>
              <a:rPr lang="tr-TR" sz="1100" dirty="0">
                <a:latin typeface="Times New Roman" pitchFamily="18" charset="0"/>
                <a:cs typeface="Times New Roman" pitchFamily="18" charset="0"/>
              </a:rPr>
              <a:t> on </a:t>
            </a:r>
            <a:r>
              <a:rPr lang="tr-TR" sz="1100" dirty="0" err="1">
                <a:latin typeface="Times New Roman" pitchFamily="18" charset="0"/>
                <a:cs typeface="Times New Roman" pitchFamily="18" charset="0"/>
              </a:rPr>
              <a:t>Organic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Electronic</a:t>
            </a:r>
            <a:r>
              <a:rPr lang="tr-TR" sz="1100" dirty="0">
                <a:latin typeface="Times New Roman" pitchFamily="18" charset="0"/>
                <a:cs typeface="Times New Roman" pitchFamily="18" charset="0"/>
              </a:rPr>
              <a:t> </a:t>
            </a:r>
            <a:r>
              <a:rPr lang="tr-TR" sz="1100" dirty="0" err="1">
                <a:latin typeface="Times New Roman" pitchFamily="18" charset="0"/>
                <a:cs typeface="Times New Roman" pitchFamily="18" charset="0"/>
              </a:rPr>
              <a:t>Material</a:t>
            </a:r>
            <a:r>
              <a:rPr lang="tr-TR" sz="1100" dirty="0">
                <a:latin typeface="Times New Roman" pitchFamily="18" charset="0"/>
                <a:cs typeface="Times New Roman" pitchFamily="18" charset="0"/>
              </a:rPr>
              <a:t> Technologies (OEMT’2015) (Özet Bildiri/)(</a:t>
            </a:r>
            <a:r>
              <a:rPr lang="tr-TR" sz="1100" dirty="0" err="1">
                <a:latin typeface="Times New Roman" pitchFamily="18" charset="0"/>
                <a:cs typeface="Times New Roman" pitchFamily="18" charset="0"/>
              </a:rPr>
              <a:t>Yayin</a:t>
            </a:r>
            <a:r>
              <a:rPr lang="tr-TR" sz="1100" dirty="0">
                <a:latin typeface="Times New Roman" pitchFamily="18" charset="0"/>
                <a:cs typeface="Times New Roman" pitchFamily="18" charset="0"/>
              </a:rPr>
              <a:t> No:2362797)</a:t>
            </a:r>
          </a:p>
          <a:p>
            <a:pPr algn="just"/>
            <a:endParaRPr lang="tr-TR" sz="1200" dirty="0">
              <a:cs typeface="Times New Roman" panose="02020603050405020304" pitchFamily="18"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48" y="1948091"/>
            <a:ext cx="1500198" cy="169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Resim 17">
            <a:extLst>
              <a:ext uri="{FF2B5EF4-FFF2-40B4-BE49-F238E27FC236}">
                <a16:creationId xmlns:a16="http://schemas.microsoft.com/office/drawing/2014/main" id="{4392C0DD-8756-4E63-92CE-52059E418F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16362961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857364"/>
            <a:ext cx="3851439"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Prof. Dr. Mehmet ŞİMŞİR</a:t>
            </a:r>
          </a:p>
        </p:txBody>
      </p:sp>
      <p:sp>
        <p:nvSpPr>
          <p:cNvPr id="12" name="11 Metin kutusu"/>
          <p:cNvSpPr txBox="1"/>
          <p:nvPr/>
        </p:nvSpPr>
        <p:spPr>
          <a:xfrm>
            <a:off x="2500298" y="2246178"/>
            <a:ext cx="5572164"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err="1">
                <a:latin typeface="Times New Roman" pitchFamily="18" charset="0"/>
                <a:cs typeface="Times New Roman" pitchFamily="18" charset="0"/>
              </a:rPr>
              <a:t>msimsir</a:t>
            </a:r>
            <a:r>
              <a:rPr lang="tr-TR" dirty="0">
                <a:latin typeface="Times New Roman" pitchFamily="18" charset="0"/>
                <a:cs typeface="Times New Roman" pitchFamily="18" charset="0"/>
              </a:rPr>
              <a:t>@</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.edu.tr</a:t>
            </a:r>
          </a:p>
          <a:p>
            <a:r>
              <a:rPr lang="tr-TR" dirty="0" err="1">
                <a:latin typeface="Times New Roman" pitchFamily="18" charset="0"/>
                <a:cs typeface="Times New Roman" pitchFamily="18" charset="0"/>
              </a:rPr>
              <a:t>Phone</a:t>
            </a:r>
            <a:r>
              <a:rPr lang="tr-TR" dirty="0">
                <a:latin typeface="Times New Roman" pitchFamily="18" charset="0"/>
                <a:cs typeface="Times New Roman" pitchFamily="18" charset="0"/>
              </a:rPr>
              <a:t>: +90 370 418 71 00 / 1310</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a:p>
            <a:endParaRPr lang="tr-TR" dirty="0"/>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2 Dikdörtgen"/>
          <p:cNvSpPr/>
          <p:nvPr/>
        </p:nvSpPr>
        <p:spPr>
          <a:xfrm>
            <a:off x="500034" y="3967467"/>
            <a:ext cx="8072494" cy="276999"/>
          </a:xfrm>
          <a:prstGeom prst="rect">
            <a:avLst/>
          </a:prstGeom>
        </p:spPr>
        <p:txBody>
          <a:bodyPr wrap="square">
            <a:spAutoFit/>
          </a:bodyPr>
          <a:lstStyle/>
          <a:p>
            <a:r>
              <a:rPr lang="tr-TR" sz="1200" dirty="0" err="1">
                <a:latin typeface="Times New Roman" pitchFamily="18" charset="0"/>
                <a:cs typeface="Times New Roman" pitchFamily="18" charset="0"/>
              </a:rPr>
              <a:t>Electric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Machines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Artificial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Intelligence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Fault</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Detection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Chaotic</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Systems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Power</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Optimization</a:t>
            </a:r>
            <a:r>
              <a:rPr lang="tr-TR" sz="1200" dirty="0">
                <a:latin typeface="Times New Roman" pitchFamily="18" charset="0"/>
                <a:cs typeface="Times New Roman" pitchFamily="18" charset="0"/>
              </a:rPr>
              <a:t> </a:t>
            </a:r>
          </a:p>
        </p:txBody>
      </p:sp>
      <p:sp>
        <p:nvSpPr>
          <p:cNvPr id="16" name="15 Dikdörtgen"/>
          <p:cNvSpPr/>
          <p:nvPr/>
        </p:nvSpPr>
        <p:spPr>
          <a:xfrm>
            <a:off x="500034" y="4859736"/>
            <a:ext cx="8143932" cy="1754326"/>
          </a:xfrm>
          <a:prstGeom prst="rect">
            <a:avLst/>
          </a:prstGeom>
        </p:spPr>
        <p:txBody>
          <a:bodyPr wrap="square">
            <a:spAutoFit/>
          </a:bodyPr>
          <a:lstStyle/>
          <a:p>
            <a:pPr algn="just"/>
            <a:r>
              <a:rPr lang="tr-TR" sz="1200" dirty="0">
                <a:latin typeface="Times New Roman" pitchFamily="18" charset="0"/>
                <a:cs typeface="Times New Roman" pitchFamily="18" charset="0"/>
              </a:rPr>
              <a:t>1. </a:t>
            </a:r>
            <a:r>
              <a:rPr lang="en-GB" sz="1200" dirty="0">
                <a:latin typeface="Times New Roman" pitchFamily="18" charset="0"/>
                <a:cs typeface="Times New Roman" pitchFamily="18" charset="0"/>
              </a:rPr>
              <a:t>Ş</a:t>
            </a:r>
            <a:r>
              <a:rPr lang="tr-TR" sz="1200" dirty="0" err="1">
                <a:latin typeface="Times New Roman" pitchFamily="18" charset="0"/>
                <a:cs typeface="Times New Roman" pitchFamily="18" charset="0"/>
              </a:rPr>
              <a:t>imşir</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B</a:t>
            </a:r>
            <a:r>
              <a:rPr lang="tr-TR" sz="1200" dirty="0">
                <a:latin typeface="Times New Roman" pitchFamily="18" charset="0"/>
                <a:cs typeface="Times New Roman" pitchFamily="18" charset="0"/>
              </a:rPr>
              <a:t>ayır</a:t>
            </a:r>
            <a:r>
              <a:rPr lang="en-GB" sz="1200" dirty="0">
                <a:latin typeface="Times New Roman" pitchFamily="18" charset="0"/>
                <a:cs typeface="Times New Roman" pitchFamily="18" charset="0"/>
              </a:rPr>
              <a:t> R</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U</a:t>
            </a:r>
            <a:r>
              <a:rPr lang="tr-TR" sz="1200" dirty="0" err="1">
                <a:latin typeface="Times New Roman" pitchFamily="18" charset="0"/>
                <a:cs typeface="Times New Roman" pitchFamily="18" charset="0"/>
              </a:rPr>
              <a:t>yaroğlu</a:t>
            </a:r>
            <a:r>
              <a:rPr lang="en-GB" sz="1200" dirty="0">
                <a:latin typeface="Times New Roman" pitchFamily="18" charset="0"/>
                <a:cs typeface="Times New Roman" pitchFamily="18" charset="0"/>
              </a:rPr>
              <a:t> Y</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(2016). Real-Time Fault Diagnosis of Hub Motors Using a Fuzzy Logic Controller. Electronics World, (3), 18-20</a:t>
            </a:r>
            <a:r>
              <a:rPr lang="tr-TR" sz="1200" dirty="0">
                <a:latin typeface="Times New Roman" pitchFamily="18" charset="0"/>
                <a:cs typeface="Times New Roman" pitchFamily="18" charset="0"/>
              </a:rPr>
              <a:t>.</a:t>
            </a:r>
          </a:p>
          <a:p>
            <a:pPr algn="just"/>
            <a:r>
              <a:rPr lang="tr-TR" sz="1200" dirty="0">
                <a:latin typeface="Times New Roman" pitchFamily="18" charset="0"/>
                <a:cs typeface="Times New Roman" pitchFamily="18" charset="0"/>
              </a:rPr>
              <a:t>2. </a:t>
            </a:r>
            <a:r>
              <a:rPr lang="en-GB" sz="1200" dirty="0">
                <a:latin typeface="Times New Roman" pitchFamily="18" charset="0"/>
                <a:cs typeface="Times New Roman" pitchFamily="18" charset="0"/>
              </a:rPr>
              <a:t>Ş</a:t>
            </a:r>
            <a:r>
              <a:rPr lang="tr-TR" sz="1200" dirty="0" err="1">
                <a:latin typeface="Times New Roman" pitchFamily="18" charset="0"/>
                <a:cs typeface="Times New Roman" pitchFamily="18" charset="0"/>
              </a:rPr>
              <a:t>imşir</a:t>
            </a:r>
            <a:r>
              <a:rPr lang="tr-TR" sz="1200" dirty="0">
                <a:latin typeface="Times New Roman" pitchFamily="18" charset="0"/>
                <a:cs typeface="Times New Roman" pitchFamily="18" charset="0"/>
              </a:rPr>
              <a:t> M.</a:t>
            </a:r>
            <a:r>
              <a:rPr lang="en-GB" sz="1200" dirty="0">
                <a:latin typeface="Times New Roman" pitchFamily="18" charset="0"/>
                <a:cs typeface="Times New Roman" pitchFamily="18" charset="0"/>
              </a:rPr>
              <a:t>, B</a:t>
            </a:r>
            <a:r>
              <a:rPr lang="tr-TR" sz="1200" dirty="0">
                <a:latin typeface="Times New Roman" pitchFamily="18" charset="0"/>
                <a:cs typeface="Times New Roman" pitchFamily="18" charset="0"/>
              </a:rPr>
              <a:t>ayır</a:t>
            </a:r>
            <a:r>
              <a:rPr lang="en-GB" sz="1200" dirty="0">
                <a:latin typeface="Times New Roman" pitchFamily="18" charset="0"/>
                <a:cs typeface="Times New Roman" pitchFamily="18" charset="0"/>
              </a:rPr>
              <a:t> R</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U</a:t>
            </a:r>
            <a:r>
              <a:rPr lang="tr-TR" sz="1200" dirty="0" err="1">
                <a:latin typeface="Times New Roman" pitchFamily="18" charset="0"/>
                <a:cs typeface="Times New Roman" pitchFamily="18" charset="0"/>
              </a:rPr>
              <a:t>yaroğlu</a:t>
            </a:r>
            <a:r>
              <a:rPr lang="en-GB" sz="1200" dirty="0">
                <a:latin typeface="Times New Roman" pitchFamily="18" charset="0"/>
                <a:cs typeface="Times New Roman" pitchFamily="18" charset="0"/>
              </a:rPr>
              <a:t> Y</a:t>
            </a:r>
            <a:r>
              <a:rPr lang="tr-TR" sz="1200" dirty="0">
                <a:latin typeface="Times New Roman" pitchFamily="18" charset="0"/>
                <a:cs typeface="Times New Roman" pitchFamily="18" charset="0"/>
              </a:rPr>
              <a:t>.</a:t>
            </a:r>
            <a:r>
              <a:rPr lang="en-GB" sz="1200" dirty="0">
                <a:latin typeface="Times New Roman" pitchFamily="18" charset="0"/>
                <a:cs typeface="Times New Roman" pitchFamily="18" charset="0"/>
              </a:rPr>
              <a:t> (2016). Real-Time Monitoring and Fault Diagnosis of a Low Power Hub Motor Using </a:t>
            </a:r>
            <a:r>
              <a:rPr lang="en-GB" sz="1200" dirty="0" err="1">
                <a:latin typeface="Times New Roman" pitchFamily="18" charset="0"/>
                <a:cs typeface="Times New Roman" pitchFamily="18" charset="0"/>
              </a:rPr>
              <a:t>Feedforward</a:t>
            </a:r>
            <a:r>
              <a:rPr lang="en-GB" sz="1200" dirty="0">
                <a:latin typeface="Times New Roman" pitchFamily="18" charset="0"/>
                <a:cs typeface="Times New Roman" pitchFamily="18" charset="0"/>
              </a:rPr>
              <a:t> Neural Network. Computational Intelligence and Neuroscience (2016), 36. </a:t>
            </a:r>
            <a:endParaRPr lang="tr-TR" sz="1200" dirty="0">
              <a:latin typeface="Times New Roman" pitchFamily="18" charset="0"/>
              <a:cs typeface="Times New Roman" pitchFamily="18" charset="0"/>
            </a:endParaRPr>
          </a:p>
          <a:p>
            <a:pPr algn="just"/>
            <a:r>
              <a:rPr lang="tr-TR" sz="1200" dirty="0">
                <a:latin typeface="Times New Roman" pitchFamily="18" charset="0"/>
                <a:cs typeface="Times New Roman" pitchFamily="18" charset="0"/>
              </a:rPr>
              <a:t>3. Şimşir M.</a:t>
            </a:r>
            <a:r>
              <a:rPr lang="en-US" sz="1200" dirty="0">
                <a:latin typeface="Times New Roman" pitchFamily="18" charset="0"/>
                <a:cs typeface="Times New Roman" pitchFamily="18" charset="0"/>
              </a:rPr>
              <a:t>, T</a:t>
            </a:r>
            <a:r>
              <a:rPr lang="tr-TR" sz="1200" dirty="0">
                <a:latin typeface="Times New Roman" pitchFamily="18" charset="0"/>
                <a:cs typeface="Times New Roman" pitchFamily="18" charset="0"/>
              </a:rPr>
              <a:t>utkun N.</a:t>
            </a:r>
            <a:r>
              <a:rPr lang="en-US" sz="1200" dirty="0">
                <a:latin typeface="Times New Roman" pitchFamily="18" charset="0"/>
                <a:cs typeface="Times New Roman" pitchFamily="18" charset="0"/>
              </a:rPr>
              <a:t> (2009). Improved Core Geometry of a Low Power Modular Wind Generator Using The Real Coded Genetic Optimization Technique. IATS 2009, p.293-297.</a:t>
            </a:r>
            <a:endParaRPr lang="tr-TR" sz="1200" dirty="0">
              <a:latin typeface="Times New Roman" pitchFamily="18" charset="0"/>
              <a:cs typeface="Times New Roman" pitchFamily="18" charset="0"/>
            </a:endParaRPr>
          </a:p>
          <a:p>
            <a:pPr algn="just"/>
            <a:r>
              <a:rPr lang="tr-TR" sz="1200" dirty="0">
                <a:latin typeface="Times New Roman" pitchFamily="18" charset="0"/>
                <a:cs typeface="Times New Roman" pitchFamily="18" charset="0"/>
              </a:rPr>
              <a:t>4. Tutkun N., Şimşir M. (2007). Sinüzoidal Darbe Genişlik Modülasyonlu Gerilim Dalga Şeklinde Toplam </a:t>
            </a:r>
            <a:r>
              <a:rPr lang="tr-TR" sz="1200" dirty="0" err="1">
                <a:latin typeface="Times New Roman" pitchFamily="18" charset="0"/>
                <a:cs typeface="Times New Roman" pitchFamily="18" charset="0"/>
              </a:rPr>
              <a:t>Harmonik</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Distorsiyon</a:t>
            </a:r>
            <a:r>
              <a:rPr lang="tr-TR" sz="1200" dirty="0">
                <a:latin typeface="Times New Roman" pitchFamily="18" charset="0"/>
                <a:cs typeface="Times New Roman" pitchFamily="18" charset="0"/>
              </a:rPr>
              <a:t> Miktarının Genetik Optimizasyon Tekniği ile Azaltılması. Enerji Verimliliği ve Kalitesi Sempozyumu p.10-14.</a:t>
            </a:r>
          </a:p>
          <a:p>
            <a:pPr algn="just"/>
            <a:endParaRPr lang="tr-TR" sz="1200" dirty="0">
              <a:cs typeface="Times New Roman" panose="02020603050405020304" pitchFamily="18" charset="0"/>
            </a:endParaRPr>
          </a:p>
        </p:txBody>
      </p:sp>
      <p:pic>
        <p:nvPicPr>
          <p:cNvPr id="17" name="Picture 2" descr="C:\Users\Mehmet\Desktop\MehmetSIMSIRfoto.jpg">
            <a:extLst>
              <a:ext uri="{FF2B5EF4-FFF2-40B4-BE49-F238E27FC236}">
                <a16:creationId xmlns:a16="http://schemas.microsoft.com/office/drawing/2014/main" id="{D0315782-A97E-43BD-8324-0412F788B1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10" y="2000240"/>
            <a:ext cx="1313345" cy="1745908"/>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265CA170-98A5-4EEE-A583-80488674E5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2470681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601644" cy="400110"/>
          </a:xfrm>
          <a:prstGeom prst="rect">
            <a:avLst/>
          </a:prstGeom>
          <a:noFill/>
        </p:spPr>
        <p:txBody>
          <a:bodyPr wrap="none" rtlCol="0">
            <a:spAutoFit/>
          </a:bodyPr>
          <a:lstStyle/>
          <a:p>
            <a:r>
              <a:rPr lang="tr-TR" sz="2000" b="1" dirty="0">
                <a:latin typeface="Times New Roman" pitchFamily="18" charset="0"/>
                <a:cs typeface="Times New Roman" pitchFamily="18" charset="0"/>
              </a:rPr>
              <a:t>Assist. Prof. Dr. Batıkan Erdem DEMİR</a:t>
            </a:r>
          </a:p>
        </p:txBody>
      </p:sp>
      <p:sp>
        <p:nvSpPr>
          <p:cNvPr id="12" name="11 Metin kutusu"/>
          <p:cNvSpPr txBox="1"/>
          <p:nvPr/>
        </p:nvSpPr>
        <p:spPr>
          <a:xfrm>
            <a:off x="2500298" y="2214554"/>
            <a:ext cx="6320174" cy="1477328"/>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t>bedemir@karabuk.edu.tr</a:t>
            </a:r>
          </a:p>
          <a:p>
            <a:r>
              <a:rPr lang="tr-TR" dirty="0">
                <a:latin typeface="Times New Roman" pitchFamily="18" charset="0"/>
                <a:cs typeface="Times New Roman" pitchFamily="18" charset="0"/>
              </a:rPr>
              <a:t>Phone   :3704187100 / 1234</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0100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19" name="Resim 18" descr="kişi, kravat, gök, kıyafet içeren bir resim&#10;&#10;Çok yüksek güvenilirlikle oluşturulmuş açıklama">
            <a:extLst>
              <a:ext uri="{FF2B5EF4-FFF2-40B4-BE49-F238E27FC236}">
                <a16:creationId xmlns:a16="http://schemas.microsoft.com/office/drawing/2014/main" id="{22F625C2-021B-45D1-AFE8-8B2075354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786" y="2029788"/>
            <a:ext cx="1270957" cy="1512000"/>
          </a:xfrm>
          <a:prstGeom prst="rect">
            <a:avLst/>
          </a:prstGeom>
        </p:spPr>
      </p:pic>
      <p:sp>
        <p:nvSpPr>
          <p:cNvPr id="10" name="Dikdörtgen 2">
            <a:extLst>
              <a:ext uri="{FF2B5EF4-FFF2-40B4-BE49-F238E27FC236}">
                <a16:creationId xmlns:a16="http://schemas.microsoft.com/office/drawing/2014/main" id="{31BD463F-39D0-44E4-BC79-3182AEF5CDC6}"/>
              </a:ext>
            </a:extLst>
          </p:cNvPr>
          <p:cNvSpPr/>
          <p:nvPr/>
        </p:nvSpPr>
        <p:spPr>
          <a:xfrm>
            <a:off x="714348" y="3979511"/>
            <a:ext cx="7715304" cy="461665"/>
          </a:xfrm>
          <a:prstGeom prst="rect">
            <a:avLst/>
          </a:prstGeom>
        </p:spPr>
        <p:txBody>
          <a:bodyPr wrap="square">
            <a:spAutoFit/>
          </a:bodyPr>
          <a:lstStyle/>
          <a:p>
            <a:pPr algn="just"/>
            <a:r>
              <a:rPr lang="tr-TR" sz="1200" dirty="0" err="1">
                <a:latin typeface="Times New Roman" pitchFamily="18" charset="0"/>
                <a:cs typeface="Times New Roman" pitchFamily="18" charset="0"/>
              </a:rPr>
              <a:t>Computer-assisted</a:t>
            </a:r>
            <a:r>
              <a:rPr lang="tr-TR" sz="1200" dirty="0">
                <a:latin typeface="Times New Roman" pitchFamily="18" charset="0"/>
                <a:cs typeface="Times New Roman" pitchFamily="18" charset="0"/>
              </a:rPr>
              <a:t> Control, </a:t>
            </a:r>
            <a:r>
              <a:rPr lang="tr-TR" sz="1200" dirty="0" err="1">
                <a:latin typeface="Times New Roman" pitchFamily="18" charset="0"/>
                <a:cs typeface="Times New Roman" pitchFamily="18" charset="0"/>
              </a:rPr>
              <a:t>Artificial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intelligence</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Unmanned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Aerial</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Mathematical </a:t>
            </a:r>
            <a:r>
              <a:rPr lang="tr-TR" sz="1200" dirty="0" err="1">
                <a:latin typeface="Times New Roman" pitchFamily="18" charset="0"/>
                <a:cs typeface="Times New Roman" pitchFamily="18" charset="0"/>
              </a:rPr>
              <a:t>Modelling</a:t>
            </a:r>
            <a:r>
              <a:rPr lang="tr-TR" sz="1200" dirty="0">
                <a:latin typeface="Times New Roman" pitchFamily="18" charset="0"/>
                <a:cs typeface="Times New Roman" pitchFamily="18" charset="0"/>
              </a:rPr>
              <a:t> of </a:t>
            </a:r>
            <a:r>
              <a:rPr lang="tr-TR" sz="1200" dirty="0" err="1">
                <a:latin typeface="Times New Roman" pitchFamily="18" charset="0"/>
                <a:cs typeface="Times New Roman" pitchFamily="18" charset="0"/>
              </a:rPr>
              <a:t>Unmanned</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Vehicles</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Autopilot</a:t>
            </a:r>
            <a:r>
              <a:rPr lang="tr-TR" sz="1200" dirty="0">
                <a:latin typeface="Times New Roman" pitchFamily="18" charset="0"/>
                <a:cs typeface="Times New Roman" pitchFamily="18" charset="0"/>
              </a:rPr>
              <a:t> and </a:t>
            </a:r>
            <a:r>
              <a:rPr lang="tr-TR" sz="1200" dirty="0" err="1">
                <a:latin typeface="Times New Roman" pitchFamily="18" charset="0"/>
                <a:cs typeface="Times New Roman" pitchFamily="18" charset="0"/>
              </a:rPr>
              <a:t>Guidance</a:t>
            </a:r>
            <a:r>
              <a:rPr lang="tr-TR" sz="1200" dirty="0">
                <a:latin typeface="Times New Roman" pitchFamily="18" charset="0"/>
                <a:cs typeface="Times New Roman" pitchFamily="18" charset="0"/>
              </a:rPr>
              <a:t> Design, </a:t>
            </a:r>
            <a:r>
              <a:rPr lang="tr-TR" sz="1200" dirty="0" err="1">
                <a:latin typeface="Times New Roman" pitchFamily="18" charset="0"/>
                <a:cs typeface="Times New Roman" pitchFamily="18" charset="0"/>
              </a:rPr>
              <a:t>System</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Identification</a:t>
            </a:r>
            <a:r>
              <a:rPr lang="tr-TR" sz="1200" dirty="0">
                <a:latin typeface="Times New Roman" pitchFamily="18" charset="0"/>
                <a:cs typeface="Times New Roman" pitchFamily="18" charset="0"/>
              </a:rPr>
              <a:t>, </a:t>
            </a:r>
            <a:r>
              <a:rPr lang="tr-TR" sz="1200" dirty="0" err="1">
                <a:latin typeface="Times New Roman" pitchFamily="18" charset="0"/>
                <a:cs typeface="Times New Roman" pitchFamily="18" charset="0"/>
              </a:rPr>
              <a:t>Robotics</a:t>
            </a:r>
            <a:endParaRPr lang="tr-TR" sz="1200" dirty="0">
              <a:latin typeface="Times New Roman" pitchFamily="18" charset="0"/>
              <a:cs typeface="Times New Roman" pitchFamily="18" charset="0"/>
            </a:endParaRPr>
          </a:p>
        </p:txBody>
      </p:sp>
      <p:sp>
        <p:nvSpPr>
          <p:cNvPr id="13" name="Dikdörtgen 6">
            <a:extLst>
              <a:ext uri="{FF2B5EF4-FFF2-40B4-BE49-F238E27FC236}">
                <a16:creationId xmlns:a16="http://schemas.microsoft.com/office/drawing/2014/main" id="{AFF9CBBB-9725-42DA-A65C-F2B4AE581546}"/>
              </a:ext>
            </a:extLst>
          </p:cNvPr>
          <p:cNvSpPr/>
          <p:nvPr/>
        </p:nvSpPr>
        <p:spPr>
          <a:xfrm>
            <a:off x="642910" y="4829242"/>
            <a:ext cx="7967579" cy="2031325"/>
          </a:xfrm>
          <a:prstGeom prst="rect">
            <a:avLst/>
          </a:prstGeom>
        </p:spPr>
        <p:txBody>
          <a:bodyPr wrap="square">
            <a:spAutoFit/>
          </a:bodyPr>
          <a:lstStyle/>
          <a:p>
            <a:pPr marL="342900" indent="-342900" algn="just">
              <a:buFont typeface="+mj-lt"/>
              <a:buAutoNum type="arabicPeriod"/>
            </a:pPr>
            <a:r>
              <a:rPr lang="en-US" sz="1200" dirty="0"/>
              <a:t>B. E. Demir, R. </a:t>
            </a:r>
            <a:r>
              <a:rPr lang="en-US" sz="1200" dirty="0" err="1"/>
              <a:t>Bayır</a:t>
            </a:r>
            <a:r>
              <a:rPr lang="en-US" sz="1200" dirty="0"/>
              <a:t>, F. Duran, “Real-Time Trajectory Tracking of an Unmanned Aerial Vehicle Using a Self-Tuning Fuzzy PID Controller”, International Journal of Micro Air Vehicles, vol. (8) 4, pp. 252-268, 2016.</a:t>
            </a:r>
            <a:endParaRPr lang="tr-TR" sz="1200" dirty="0"/>
          </a:p>
          <a:p>
            <a:pPr marL="342900" indent="-342900" algn="just">
              <a:buFont typeface="+mj-lt"/>
              <a:buAutoNum type="arabicPeriod"/>
            </a:pPr>
            <a:r>
              <a:rPr lang="en-US" sz="1200" dirty="0"/>
              <a:t>İ. </a:t>
            </a:r>
            <a:r>
              <a:rPr lang="en-US" sz="1200" dirty="0" err="1"/>
              <a:t>Çayıroğlu</a:t>
            </a:r>
            <a:r>
              <a:rPr lang="en-US" sz="1200" dirty="0"/>
              <a:t> and B. E. Demir, “Computer assisted glass mosaic tiling automation”, Robotics and Computer-Integrated Manufacturing, vol. (28) 5, pp. 583-591, 2012.</a:t>
            </a:r>
            <a:r>
              <a:rPr lang="tr-TR" sz="1200" dirty="0"/>
              <a:t> </a:t>
            </a:r>
          </a:p>
          <a:p>
            <a:pPr marL="342900" indent="-342900" algn="just">
              <a:buFont typeface="+mj-lt"/>
              <a:buAutoNum type="arabicPeriod"/>
            </a:pPr>
            <a:r>
              <a:rPr lang="en-US" sz="1200" dirty="0"/>
              <a:t>F. Demir, B. E. Demir, “Internet Controlled Electronic Scoreboard </a:t>
            </a:r>
            <a:r>
              <a:rPr lang="en-US" sz="1200" dirty="0" err="1"/>
              <a:t>Desing</a:t>
            </a:r>
            <a:r>
              <a:rPr lang="en-US" sz="1200" dirty="0"/>
              <a:t>”, 6th International Conference on</a:t>
            </a:r>
            <a:r>
              <a:rPr lang="tr-TR" sz="1200" dirty="0"/>
              <a:t> </a:t>
            </a:r>
            <a:r>
              <a:rPr lang="en-US" sz="1200" dirty="0"/>
              <a:t>Advanced Technology &amp; Sciences (</a:t>
            </a:r>
            <a:r>
              <a:rPr lang="en-US" sz="1200" dirty="0" err="1"/>
              <a:t>ICAT'Riga</a:t>
            </a:r>
            <a:r>
              <a:rPr lang="en-US" sz="1200" dirty="0"/>
              <a:t>), 2017.</a:t>
            </a:r>
            <a:endParaRPr lang="tr-TR" sz="1200" dirty="0"/>
          </a:p>
          <a:p>
            <a:pPr marL="342900" indent="-342900" algn="just">
              <a:buFont typeface="+mj-lt"/>
              <a:buAutoNum type="arabicPeriod"/>
            </a:pPr>
            <a:r>
              <a:rPr lang="en-US" sz="1200" dirty="0"/>
              <a:t>B. E. Demir, R. </a:t>
            </a:r>
            <a:r>
              <a:rPr lang="en-US" sz="1200" dirty="0" err="1"/>
              <a:t>Bayır</a:t>
            </a:r>
            <a:r>
              <a:rPr lang="en-US" sz="1200" dirty="0"/>
              <a:t>, “Modeling and Control of an Unmanned”, 4th International Conference on Advanced</a:t>
            </a:r>
            <a:r>
              <a:rPr lang="tr-TR" sz="1200" dirty="0"/>
              <a:t> </a:t>
            </a:r>
            <a:r>
              <a:rPr lang="en-US" sz="1200" dirty="0"/>
              <a:t>Technology &amp; Sciences (</a:t>
            </a:r>
            <a:r>
              <a:rPr lang="en-US" sz="1200" dirty="0" err="1"/>
              <a:t>ICAT'Rome</a:t>
            </a:r>
            <a:r>
              <a:rPr lang="en-US" sz="1200" dirty="0"/>
              <a:t>), 2016.</a:t>
            </a:r>
            <a:endParaRPr lang="tr-TR" sz="1200" dirty="0"/>
          </a:p>
          <a:p>
            <a:pPr marL="342900" indent="-342900" algn="just">
              <a:buFont typeface="+mj-lt"/>
              <a:buAutoNum type="arabicPeriod"/>
            </a:pPr>
            <a:endParaRPr lang="tr-TR" sz="1200" dirty="0"/>
          </a:p>
          <a:p>
            <a:r>
              <a:rPr lang="tr-TR" dirty="0"/>
              <a:t> </a:t>
            </a:r>
          </a:p>
        </p:txBody>
      </p:sp>
      <p:pic>
        <p:nvPicPr>
          <p:cNvPr id="16" name="Resim 15">
            <a:extLst>
              <a:ext uri="{FF2B5EF4-FFF2-40B4-BE49-F238E27FC236}">
                <a16:creationId xmlns:a16="http://schemas.microsoft.com/office/drawing/2014/main" id="{1E504BD7-A77B-4574-868B-7F67BDBB2E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6461347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96215"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Kadriye</a:t>
            </a:r>
            <a:r>
              <a:rPr lang="tr-TR" sz="2000" b="1" dirty="0">
                <a:latin typeface="Times New Roman" pitchFamily="18" charset="0"/>
                <a:cs typeface="Times New Roman" pitchFamily="18" charset="0"/>
              </a:rPr>
              <a:t> ÖZ</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dirty="0">
                <a:latin typeface="Times New Roman" pitchFamily="18" charset="0"/>
                <a:cs typeface="Times New Roman" pitchFamily="18" charset="0"/>
              </a:rPr>
              <a:t>E-mail  :kadriyeoz@karabuk.edu.tr</a:t>
            </a:r>
          </a:p>
          <a:p>
            <a:r>
              <a:rPr lang="tr-TR" dirty="0">
                <a:latin typeface="Times New Roman" pitchFamily="18" charset="0"/>
                <a:cs typeface="Times New Roman" pitchFamily="18" charset="0"/>
              </a:rPr>
              <a:t>Phone   :3704187100 / 1122</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2913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en-US" sz="1200" dirty="0"/>
              <a:t>Image Processing, Machine Learning, Parallel Programming</a:t>
            </a:r>
            <a:endParaRPr lang="tr-TR" sz="1200" dirty="0"/>
          </a:p>
        </p:txBody>
      </p:sp>
      <p:pic>
        <p:nvPicPr>
          <p:cNvPr id="6" name="Resim 5" descr="kıyafet, kişi, atkı, iç mekan içeren bir resim&#10;&#10;Çok yüksek güvenilirlikle oluşturulmuş açıklama">
            <a:extLst>
              <a:ext uri="{FF2B5EF4-FFF2-40B4-BE49-F238E27FC236}">
                <a16:creationId xmlns:a16="http://schemas.microsoft.com/office/drawing/2014/main" id="{09676D4C-8562-4A5E-AFD3-2B0DCE4AA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842" y="2057750"/>
            <a:ext cx="1229868" cy="1517904"/>
          </a:xfrm>
          <a:prstGeom prst="rect">
            <a:avLst/>
          </a:prstGeom>
        </p:spPr>
      </p:pic>
      <p:sp>
        <p:nvSpPr>
          <p:cNvPr id="13" name="Dikdörtgen 6">
            <a:extLst>
              <a:ext uri="{FF2B5EF4-FFF2-40B4-BE49-F238E27FC236}">
                <a16:creationId xmlns:a16="http://schemas.microsoft.com/office/drawing/2014/main" id="{AFF9CBBB-9725-42DA-A65C-F2B4AE581546}"/>
              </a:ext>
            </a:extLst>
          </p:cNvPr>
          <p:cNvSpPr/>
          <p:nvPr/>
        </p:nvSpPr>
        <p:spPr>
          <a:xfrm>
            <a:off x="785786" y="4790101"/>
            <a:ext cx="7962678" cy="1815882"/>
          </a:xfrm>
          <a:prstGeom prst="rect">
            <a:avLst/>
          </a:prstGeom>
        </p:spPr>
        <p:txBody>
          <a:bodyPr wrap="square">
            <a:spAutoFit/>
          </a:bodyPr>
          <a:lstStyle/>
          <a:p>
            <a:pPr marL="342900" indent="-342900" algn="just">
              <a:buAutoNum type="arabicPeriod"/>
            </a:pPr>
            <a:r>
              <a:rPr lang="tr-TR" sz="1200" dirty="0"/>
              <a:t>Öz, K. , GÖRGÜNOĞLU, S., 2016. Video Gözetim Sistemlerinde Anomali Tespiti Üzerine Bir Derleme. El-</a:t>
            </a:r>
            <a:r>
              <a:rPr lang="tr-TR" sz="1200" dirty="0" err="1"/>
              <a:t>Cezeri</a:t>
            </a:r>
            <a:r>
              <a:rPr lang="tr-TR" sz="1200" dirty="0"/>
              <a:t> Fen ve Mühendislik Dergisi, 3 (3), 0-0. </a:t>
            </a:r>
          </a:p>
          <a:p>
            <a:pPr marL="342900" indent="-342900" algn="just">
              <a:buFontTx/>
              <a:buAutoNum type="arabicPeriod"/>
            </a:pPr>
            <a:r>
              <a:rPr lang="tr-TR" sz="1200" dirty="0" err="1"/>
              <a:t>Görgünoğlu</a:t>
            </a:r>
            <a:r>
              <a:rPr lang="tr-TR" sz="1200" dirty="0"/>
              <a:t>, S., Öz, K., Çavuşoğlu, A., 2016. CUDA </a:t>
            </a:r>
            <a:r>
              <a:rPr lang="tr-TR" sz="1200" dirty="0" err="1"/>
              <a:t>Based</a:t>
            </a:r>
            <a:r>
              <a:rPr lang="tr-TR" sz="1200" dirty="0"/>
              <a:t> </a:t>
            </a:r>
            <a:r>
              <a:rPr lang="tr-TR" sz="1200" dirty="0" err="1"/>
              <a:t>Speed</a:t>
            </a:r>
            <a:r>
              <a:rPr lang="tr-TR" sz="1200" dirty="0"/>
              <a:t> </a:t>
            </a:r>
            <a:r>
              <a:rPr lang="tr-TR" sz="1200" dirty="0" err="1"/>
              <a:t>Optimization</a:t>
            </a:r>
            <a:r>
              <a:rPr lang="tr-TR" sz="1200" dirty="0"/>
              <a:t> of the PCA </a:t>
            </a:r>
            <a:r>
              <a:rPr lang="tr-TR" sz="1200" dirty="0" err="1"/>
              <a:t>Algorithm</a:t>
            </a:r>
            <a:r>
              <a:rPr lang="tr-TR" sz="1200" dirty="0"/>
              <a:t>. TEM J. 5, 152–159. doi:10.18421/TEM52-05</a:t>
            </a:r>
          </a:p>
          <a:p>
            <a:pPr marL="342900" indent="-342900" algn="just">
              <a:buFontTx/>
              <a:buAutoNum type="arabicPeriod"/>
            </a:pPr>
            <a:r>
              <a:rPr lang="tr-TR" sz="1200" dirty="0"/>
              <a:t>Öz, K., </a:t>
            </a:r>
            <a:r>
              <a:rPr lang="tr-TR" sz="1200" dirty="0" err="1"/>
              <a:t>Görgünoğlu</a:t>
            </a:r>
            <a:r>
              <a:rPr lang="tr-TR" sz="1200" dirty="0"/>
              <a:t>, S., 2016. </a:t>
            </a:r>
            <a:r>
              <a:rPr lang="tr-TR" sz="1200" dirty="0" err="1"/>
              <a:t>Anomaly</a:t>
            </a:r>
            <a:r>
              <a:rPr lang="tr-TR" sz="1200" dirty="0"/>
              <a:t> </a:t>
            </a:r>
            <a:r>
              <a:rPr lang="tr-TR" sz="1200" dirty="0" err="1"/>
              <a:t>Detection</a:t>
            </a:r>
            <a:r>
              <a:rPr lang="tr-TR" sz="1200" dirty="0"/>
              <a:t> </a:t>
            </a:r>
            <a:r>
              <a:rPr lang="tr-TR" sz="1200" dirty="0" err="1"/>
              <a:t>System</a:t>
            </a:r>
            <a:r>
              <a:rPr lang="tr-TR" sz="1200" dirty="0"/>
              <a:t> With Optical </a:t>
            </a:r>
            <a:r>
              <a:rPr lang="tr-TR" sz="1200" dirty="0" err="1"/>
              <a:t>Flow</a:t>
            </a:r>
            <a:r>
              <a:rPr lang="tr-TR" sz="1200" dirty="0"/>
              <a:t> </a:t>
            </a:r>
            <a:r>
              <a:rPr lang="tr-TR" sz="1200" dirty="0" err="1"/>
              <a:t>Method</a:t>
            </a:r>
            <a:r>
              <a:rPr lang="tr-TR" sz="1200" dirty="0"/>
              <a:t>, in: 2nd International Conference on </a:t>
            </a:r>
            <a:r>
              <a:rPr lang="tr-TR" sz="1200" dirty="0" err="1"/>
              <a:t>Science</a:t>
            </a:r>
            <a:r>
              <a:rPr lang="tr-TR" sz="1200" dirty="0"/>
              <a:t>, </a:t>
            </a:r>
            <a:r>
              <a:rPr lang="tr-TR" sz="1200" dirty="0" err="1"/>
              <a:t>Ecology</a:t>
            </a:r>
            <a:r>
              <a:rPr lang="tr-TR" sz="1200" dirty="0"/>
              <a:t> and Technology-2016 (ICONSETE’2016). p. 490.</a:t>
            </a:r>
          </a:p>
          <a:p>
            <a:pPr marL="342900" indent="-342900" algn="just">
              <a:buFontTx/>
              <a:buAutoNum type="arabicPeriod"/>
            </a:pPr>
            <a:r>
              <a:rPr lang="tr-TR" sz="1200" dirty="0"/>
              <a:t>Öz, K., </a:t>
            </a:r>
            <a:r>
              <a:rPr lang="tr-TR" sz="1200" dirty="0" err="1"/>
              <a:t>Karaş</a:t>
            </a:r>
            <a:r>
              <a:rPr lang="tr-TR" sz="1200" dirty="0"/>
              <a:t>, İ. R., 2017. </a:t>
            </a:r>
            <a:r>
              <a:rPr lang="en-US" sz="1200" dirty="0"/>
              <a:t>Anomaly Detection with Structural Similarity and Optical</a:t>
            </a:r>
            <a:r>
              <a:rPr lang="tr-TR" sz="1200" dirty="0"/>
              <a:t> </a:t>
            </a:r>
            <a:r>
              <a:rPr lang="en-US" sz="1200" dirty="0"/>
              <a:t>Flow Histogram</a:t>
            </a:r>
            <a:r>
              <a:rPr lang="tr-TR" sz="1200" dirty="0"/>
              <a:t>. </a:t>
            </a:r>
            <a:r>
              <a:rPr lang="tr-TR" sz="1200" dirty="0" err="1"/>
              <a:t>in:Akıllı</a:t>
            </a:r>
            <a:r>
              <a:rPr lang="tr-TR" sz="1200" dirty="0"/>
              <a:t> Sistemlerde Yenilikler ve Uygulamalar (ASYU) Konferansı ASYU 2017, Alanya. p.53.</a:t>
            </a:r>
          </a:p>
          <a:p>
            <a:pPr marL="342900" indent="-342900">
              <a:buAutoNum type="arabicPeriod"/>
            </a:pPr>
            <a:endParaRPr lang="tr-TR" sz="1600" dirty="0"/>
          </a:p>
        </p:txBody>
      </p:sp>
      <p:pic>
        <p:nvPicPr>
          <p:cNvPr id="16" name="Resim 15">
            <a:extLst>
              <a:ext uri="{FF2B5EF4-FFF2-40B4-BE49-F238E27FC236}">
                <a16:creationId xmlns:a16="http://schemas.microsoft.com/office/drawing/2014/main" id="{59876DAC-1932-450B-A65D-1619B4B1EE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27841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Graduate</a:t>
            </a:r>
            <a:r>
              <a:rPr lang="tr-TR" dirty="0"/>
              <a:t> Programs</a:t>
            </a:r>
          </a:p>
        </p:txBody>
      </p:sp>
      <p:sp>
        <p:nvSpPr>
          <p:cNvPr id="3" name="Content Placeholder 2"/>
          <p:cNvSpPr>
            <a:spLocks noGrp="1"/>
          </p:cNvSpPr>
          <p:nvPr>
            <p:ph idx="1"/>
          </p:nvPr>
        </p:nvSpPr>
        <p:spPr>
          <a:xfrm>
            <a:off x="107504" y="2128224"/>
            <a:ext cx="9036496" cy="4325112"/>
          </a:xfrm>
        </p:spPr>
        <p:txBody>
          <a:bodyPr>
            <a:normAutofit fontScale="85000" lnSpcReduction="20000"/>
          </a:bodyPr>
          <a:lstStyle/>
          <a:p>
            <a:r>
              <a:rPr lang="tr-TR" b="1" dirty="0" err="1"/>
              <a:t>Doctorate</a:t>
            </a:r>
            <a:r>
              <a:rPr lang="tr-TR" b="1" dirty="0"/>
              <a:t> (</a:t>
            </a:r>
            <a:r>
              <a:rPr lang="tr-TR" b="1" dirty="0" err="1"/>
              <a:t>Ph.D</a:t>
            </a:r>
            <a:r>
              <a:rPr lang="tr-TR" b="1" dirty="0"/>
              <a:t>.) </a:t>
            </a:r>
            <a:r>
              <a:rPr lang="tr-TR" b="1" dirty="0" err="1"/>
              <a:t>Degree</a:t>
            </a:r>
            <a:r>
              <a:rPr lang="tr-TR" b="1" dirty="0"/>
              <a:t> </a:t>
            </a:r>
          </a:p>
          <a:p>
            <a:pPr marL="109728" indent="0">
              <a:buNone/>
            </a:pPr>
            <a:r>
              <a:rPr lang="tr-TR" b="1" dirty="0"/>
              <a:t>   </a:t>
            </a:r>
            <a:r>
              <a:rPr lang="tr-TR" b="1" dirty="0" err="1"/>
              <a:t>Admission</a:t>
            </a:r>
            <a:r>
              <a:rPr lang="tr-TR" b="1" dirty="0"/>
              <a:t> </a:t>
            </a:r>
            <a:r>
              <a:rPr lang="tr-TR" b="1" dirty="0" err="1"/>
              <a:t>and</a:t>
            </a:r>
            <a:r>
              <a:rPr lang="tr-TR" b="1" dirty="0"/>
              <a:t> </a:t>
            </a:r>
            <a:r>
              <a:rPr lang="tr-TR" b="1" dirty="0" err="1"/>
              <a:t>graduation</a:t>
            </a:r>
            <a:r>
              <a:rPr lang="tr-TR" b="1" dirty="0"/>
              <a:t> </a:t>
            </a:r>
            <a:r>
              <a:rPr lang="tr-TR" b="1" dirty="0" err="1"/>
              <a:t>requirements</a:t>
            </a:r>
            <a:endParaRPr lang="tr-TR" b="1" dirty="0"/>
          </a:p>
          <a:p>
            <a:pPr marL="82296" indent="0">
              <a:buNone/>
            </a:pPr>
            <a:r>
              <a:rPr lang="tr-TR" dirty="0"/>
              <a:t>	</a:t>
            </a:r>
            <a:r>
              <a:rPr lang="tr-TR" dirty="0" err="1"/>
              <a:t>To</a:t>
            </a:r>
            <a:r>
              <a:rPr lang="tr-TR" dirty="0"/>
              <a:t> h</a:t>
            </a:r>
            <a:r>
              <a:rPr lang="en-US" dirty="0" err="1"/>
              <a:t>ave</a:t>
            </a:r>
            <a:r>
              <a:rPr lang="en-US" dirty="0"/>
              <a:t> Bachelor’s Degree or M.Sc. Degree</a:t>
            </a:r>
          </a:p>
          <a:p>
            <a:pPr marL="82296" indent="0">
              <a:buNone/>
            </a:pPr>
            <a:r>
              <a:rPr lang="en-US" dirty="0"/>
              <a:t>	</a:t>
            </a:r>
            <a:r>
              <a:rPr lang="tr-TR" dirty="0" err="1"/>
              <a:t>To</a:t>
            </a:r>
            <a:r>
              <a:rPr lang="tr-TR" dirty="0"/>
              <a:t> h</a:t>
            </a:r>
            <a:r>
              <a:rPr lang="en-US" dirty="0" err="1"/>
              <a:t>ave</a:t>
            </a:r>
            <a:r>
              <a:rPr lang="en-US" dirty="0"/>
              <a:t> English Score</a:t>
            </a:r>
            <a:r>
              <a:rPr lang="tr-TR" dirty="0"/>
              <a:t> </a:t>
            </a:r>
            <a:r>
              <a:rPr lang="en-US" dirty="0"/>
              <a:t>(TOEFL/YDS</a:t>
            </a:r>
            <a:r>
              <a:rPr lang="tr-TR" dirty="0"/>
              <a:t> (</a:t>
            </a:r>
            <a:r>
              <a:rPr lang="en-US" dirty="0"/>
              <a:t>min.55</a:t>
            </a:r>
            <a:r>
              <a:rPr lang="tr-TR" dirty="0"/>
              <a:t>)</a:t>
            </a:r>
            <a:r>
              <a:rPr lang="en-US" dirty="0"/>
              <a:t> </a:t>
            </a:r>
            <a:r>
              <a:rPr lang="tr-TR" dirty="0"/>
              <a:t>	</a:t>
            </a:r>
            <a:r>
              <a:rPr lang="en-US" dirty="0"/>
              <a:t>score)</a:t>
            </a:r>
            <a:endParaRPr lang="tr-TR" dirty="0"/>
          </a:p>
          <a:p>
            <a:pPr marL="82296" indent="0">
              <a:buNone/>
            </a:pPr>
            <a:r>
              <a:rPr lang="tr-TR" dirty="0"/>
              <a:t>	</a:t>
            </a:r>
            <a:r>
              <a:rPr lang="tr-TR" dirty="0" err="1"/>
              <a:t>To</a:t>
            </a:r>
            <a:r>
              <a:rPr lang="tr-TR" dirty="0"/>
              <a:t> </a:t>
            </a:r>
            <a:r>
              <a:rPr lang="tr-TR" dirty="0" err="1"/>
              <a:t>pass</a:t>
            </a:r>
            <a:r>
              <a:rPr lang="tr-TR" dirty="0"/>
              <a:t> </a:t>
            </a:r>
            <a:r>
              <a:rPr lang="tr-TR" dirty="0" err="1"/>
              <a:t>science</a:t>
            </a:r>
            <a:r>
              <a:rPr lang="tr-TR" dirty="0"/>
              <a:t> </a:t>
            </a:r>
            <a:r>
              <a:rPr lang="tr-TR" dirty="0" err="1"/>
              <a:t>exam</a:t>
            </a:r>
            <a:r>
              <a:rPr lang="tr-TR" dirty="0"/>
              <a:t> </a:t>
            </a:r>
            <a:r>
              <a:rPr lang="tr-TR" dirty="0" err="1"/>
              <a:t>given</a:t>
            </a:r>
            <a:r>
              <a:rPr lang="tr-TR" dirty="0"/>
              <a:t> </a:t>
            </a:r>
            <a:r>
              <a:rPr lang="tr-TR" dirty="0" err="1"/>
              <a:t>by</a:t>
            </a:r>
            <a:r>
              <a:rPr lang="tr-TR" dirty="0"/>
              <a:t> </a:t>
            </a:r>
            <a:r>
              <a:rPr lang="tr-TR" dirty="0" err="1"/>
              <a:t>the</a:t>
            </a:r>
            <a:r>
              <a:rPr lang="tr-TR" dirty="0"/>
              <a:t> </a:t>
            </a:r>
            <a:r>
              <a:rPr lang="tr-TR" dirty="0" err="1"/>
              <a:t>department</a:t>
            </a:r>
            <a:endParaRPr lang="tr-TR" dirty="0"/>
          </a:p>
          <a:p>
            <a:pPr marL="82296" indent="0">
              <a:buNone/>
            </a:pPr>
            <a:r>
              <a:rPr lang="en-US" dirty="0"/>
              <a:t>	</a:t>
            </a:r>
            <a:r>
              <a:rPr lang="tr-TR" dirty="0" err="1"/>
              <a:t>To</a:t>
            </a:r>
            <a:r>
              <a:rPr lang="en-US" dirty="0"/>
              <a:t> take </a:t>
            </a:r>
            <a:r>
              <a:rPr lang="tr-TR" dirty="0"/>
              <a:t>21</a:t>
            </a:r>
            <a:r>
              <a:rPr lang="en-US" dirty="0"/>
              <a:t> Credits (60 ECTS) courses</a:t>
            </a:r>
            <a:r>
              <a:rPr lang="tr-TR" dirty="0"/>
              <a:t> </a:t>
            </a:r>
            <a:r>
              <a:rPr lang="tr-TR" dirty="0" err="1"/>
              <a:t>and</a:t>
            </a:r>
            <a:r>
              <a:rPr lang="tr-TR" dirty="0"/>
              <a:t> </a:t>
            </a:r>
            <a:r>
              <a:rPr lang="tr-TR" dirty="0" err="1"/>
              <a:t>complete</a:t>
            </a:r>
            <a:r>
              <a:rPr lang="tr-TR" dirty="0"/>
              <a:t> 	</a:t>
            </a:r>
            <a:r>
              <a:rPr lang="tr-TR" dirty="0" err="1"/>
              <a:t>them</a:t>
            </a:r>
            <a:r>
              <a:rPr lang="tr-TR" dirty="0"/>
              <a:t> </a:t>
            </a:r>
            <a:r>
              <a:rPr lang="tr-TR" dirty="0" err="1"/>
              <a:t>successfully</a:t>
            </a:r>
            <a:endParaRPr lang="tr-TR" dirty="0"/>
          </a:p>
          <a:p>
            <a:pPr marL="82296" indent="0">
              <a:buNone/>
            </a:pPr>
            <a:r>
              <a:rPr lang="tr-TR" dirty="0"/>
              <a:t>	</a:t>
            </a:r>
            <a:r>
              <a:rPr lang="tr-TR" dirty="0" err="1"/>
              <a:t>To</a:t>
            </a:r>
            <a:r>
              <a:rPr lang="tr-TR" dirty="0"/>
              <a:t> p</a:t>
            </a:r>
            <a:r>
              <a:rPr lang="en-US" dirty="0"/>
              <a:t>ass </a:t>
            </a:r>
            <a:r>
              <a:rPr lang="tr-TR" dirty="0" err="1"/>
              <a:t>Ph.D</a:t>
            </a:r>
            <a:r>
              <a:rPr lang="tr-TR" dirty="0"/>
              <a:t>.</a:t>
            </a:r>
            <a:r>
              <a:rPr lang="en-US" dirty="0"/>
              <a:t> Proficiency Exam</a:t>
            </a:r>
            <a:endParaRPr lang="tr-TR" dirty="0"/>
          </a:p>
          <a:p>
            <a:pPr marL="82296" indent="0">
              <a:buNone/>
            </a:pPr>
            <a:r>
              <a:rPr lang="en-US" dirty="0"/>
              <a:t>	</a:t>
            </a:r>
            <a:r>
              <a:rPr lang="tr-TR" dirty="0" err="1"/>
              <a:t>To</a:t>
            </a:r>
            <a:r>
              <a:rPr lang="tr-TR" dirty="0"/>
              <a:t> </a:t>
            </a:r>
            <a:r>
              <a:rPr lang="tr-TR" dirty="0" err="1"/>
              <a:t>publish</a:t>
            </a:r>
            <a:r>
              <a:rPr lang="tr-TR" dirty="0"/>
              <a:t> a </a:t>
            </a:r>
            <a:r>
              <a:rPr lang="tr-TR" dirty="0" err="1"/>
              <a:t>paper</a:t>
            </a:r>
            <a:r>
              <a:rPr lang="tr-TR" dirty="0"/>
              <a:t> in a </a:t>
            </a:r>
            <a:r>
              <a:rPr lang="tr-TR" dirty="0" err="1"/>
              <a:t>journal</a:t>
            </a:r>
            <a:r>
              <a:rPr lang="tr-TR" dirty="0"/>
              <a:t> </a:t>
            </a:r>
            <a:r>
              <a:rPr lang="tr-TR" dirty="0" err="1"/>
              <a:t>covered</a:t>
            </a:r>
            <a:r>
              <a:rPr lang="tr-TR" dirty="0"/>
              <a:t> </a:t>
            </a:r>
            <a:r>
              <a:rPr lang="tr-TR" dirty="0" err="1"/>
              <a:t>by</a:t>
            </a:r>
            <a:r>
              <a:rPr lang="tr-TR" dirty="0"/>
              <a:t> SCI/SCI-</a:t>
            </a:r>
            <a:r>
              <a:rPr lang="tr-TR" dirty="0" err="1"/>
              <a:t>Exp</a:t>
            </a:r>
            <a:r>
              <a:rPr lang="tr-TR" dirty="0"/>
              <a:t>. 	</a:t>
            </a:r>
            <a:r>
              <a:rPr lang="tr-TR" dirty="0" err="1"/>
              <a:t>index</a:t>
            </a:r>
            <a:endParaRPr lang="tr-TR" dirty="0"/>
          </a:p>
          <a:p>
            <a:pPr marL="82296" indent="0">
              <a:buNone/>
            </a:pPr>
            <a:r>
              <a:rPr lang="tr-TR" dirty="0"/>
              <a:t>	</a:t>
            </a:r>
            <a:r>
              <a:rPr lang="tr-TR" dirty="0" err="1"/>
              <a:t>To</a:t>
            </a:r>
            <a:r>
              <a:rPr lang="tr-TR" dirty="0"/>
              <a:t> </a:t>
            </a:r>
            <a:r>
              <a:rPr lang="tr-TR" dirty="0" err="1"/>
              <a:t>prepare</a:t>
            </a:r>
            <a:r>
              <a:rPr lang="tr-TR" dirty="0"/>
              <a:t> </a:t>
            </a:r>
            <a:r>
              <a:rPr lang="tr-TR" dirty="0" err="1"/>
              <a:t>Ph.D</a:t>
            </a:r>
            <a:r>
              <a:rPr lang="tr-TR" dirty="0"/>
              <a:t>. </a:t>
            </a:r>
            <a:r>
              <a:rPr lang="tr-TR" dirty="0" err="1"/>
              <a:t>thesis</a:t>
            </a:r>
            <a:endParaRPr lang="en-US" dirty="0"/>
          </a:p>
          <a:p>
            <a:pPr marL="82296" indent="0">
              <a:buNone/>
            </a:pPr>
            <a:r>
              <a:rPr lang="en-US" dirty="0"/>
              <a:t>	</a:t>
            </a:r>
            <a:r>
              <a:rPr lang="tr-TR" dirty="0" err="1"/>
              <a:t>To</a:t>
            </a:r>
            <a:r>
              <a:rPr lang="tr-TR" dirty="0"/>
              <a:t> be </a:t>
            </a:r>
            <a:r>
              <a:rPr lang="tr-TR" dirty="0" err="1"/>
              <a:t>successful</a:t>
            </a:r>
            <a:r>
              <a:rPr lang="tr-TR" dirty="0"/>
              <a:t> </a:t>
            </a:r>
            <a:r>
              <a:rPr lang="tr-TR" dirty="0" err="1"/>
              <a:t>from</a:t>
            </a:r>
            <a:r>
              <a:rPr lang="tr-TR" dirty="0"/>
              <a:t> </a:t>
            </a:r>
            <a:r>
              <a:rPr lang="tr-TR" dirty="0" err="1"/>
              <a:t>thesis</a:t>
            </a:r>
            <a:r>
              <a:rPr lang="tr-TR" dirty="0"/>
              <a:t> </a:t>
            </a:r>
            <a:r>
              <a:rPr lang="tr-TR" dirty="0" err="1"/>
              <a:t>defence</a:t>
            </a:r>
            <a:endParaRPr lang="tr-TR" dirty="0"/>
          </a:p>
          <a:p>
            <a:pPr marL="82296" indent="0">
              <a:buNone/>
            </a:pPr>
            <a:endParaRPr lang="en-US" dirty="0"/>
          </a:p>
        </p:txBody>
      </p:sp>
      <p:pic>
        <p:nvPicPr>
          <p:cNvPr id="5" name="Resim 4">
            <a:extLst>
              <a:ext uri="{FF2B5EF4-FFF2-40B4-BE49-F238E27FC236}">
                <a16:creationId xmlns:a16="http://schemas.microsoft.com/office/drawing/2014/main" id="{CCF4C87B-BD93-48EF-942A-FC22032554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769510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011483"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Mustafa Feyzi TEMEL</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dirty="0">
                <a:latin typeface="Times New Roman" pitchFamily="18" charset="0"/>
                <a:cs typeface="Times New Roman" pitchFamily="18" charset="0"/>
              </a:rPr>
              <a:t>E-mail  :feyzitemel@karabuk.edu.tr</a:t>
            </a:r>
          </a:p>
          <a:p>
            <a:r>
              <a:rPr lang="tr-TR" dirty="0">
                <a:latin typeface="Times New Roman" pitchFamily="18" charset="0"/>
                <a:cs typeface="Times New Roman" pitchFamily="18" charset="0"/>
              </a:rPr>
              <a:t>Phone   :3704187100 / 1035</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en-US" sz="1200" dirty="0"/>
              <a:t>Artificial Intelligence, Deep Learning, Robotics, Electric Vehicles and Technologies</a:t>
            </a:r>
            <a:endParaRPr lang="tr-TR" sz="1200" dirty="0"/>
          </a:p>
        </p:txBody>
      </p:sp>
      <p:pic>
        <p:nvPicPr>
          <p:cNvPr id="6" name="Resim 5" descr="kişi, adam, duvar, iç mekan içeren bir resim&#10;&#10;Çok yüksek güvenilirlikle oluşturulmuş açıklama">
            <a:extLst>
              <a:ext uri="{FF2B5EF4-FFF2-40B4-BE49-F238E27FC236}">
                <a16:creationId xmlns:a16="http://schemas.microsoft.com/office/drawing/2014/main" id="{B58B31C5-9F07-4A14-B945-EEF9F3B606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24" y="2091448"/>
            <a:ext cx="1267331" cy="1623304"/>
          </a:xfrm>
          <a:prstGeom prst="rect">
            <a:avLst/>
          </a:prstGeom>
        </p:spPr>
      </p:pic>
      <p:pic>
        <p:nvPicPr>
          <p:cNvPr id="10" name="Resim 9">
            <a:extLst>
              <a:ext uri="{FF2B5EF4-FFF2-40B4-BE49-F238E27FC236}">
                <a16:creationId xmlns:a16="http://schemas.microsoft.com/office/drawing/2014/main" id="{E2055F2B-56B9-4C8E-9D08-30C0BC4138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096967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35492"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Res</a:t>
            </a:r>
            <a:r>
              <a:rPr lang="tr-TR" sz="2000" b="1" dirty="0">
                <a:latin typeface="Times New Roman" pitchFamily="18" charset="0"/>
                <a:cs typeface="Times New Roman" pitchFamily="18" charset="0"/>
              </a:rPr>
              <a:t>. </a:t>
            </a:r>
            <a:r>
              <a:rPr lang="tr-TR" sz="2000" b="1" dirty="0" err="1">
                <a:latin typeface="Times New Roman" pitchFamily="18" charset="0"/>
                <a:cs typeface="Times New Roman" pitchFamily="18" charset="0"/>
              </a:rPr>
              <a:t>Assist</a:t>
            </a:r>
            <a:r>
              <a:rPr lang="tr-TR" sz="2000" b="1" dirty="0">
                <a:latin typeface="Times New Roman" pitchFamily="18" charset="0"/>
                <a:cs typeface="Times New Roman" pitchFamily="18" charset="0"/>
              </a:rPr>
              <a:t>. Semih PAK</a:t>
            </a:r>
          </a:p>
        </p:txBody>
      </p:sp>
      <p:sp>
        <p:nvSpPr>
          <p:cNvPr id="12" name="11 Metin kutusu"/>
          <p:cNvSpPr txBox="1"/>
          <p:nvPr/>
        </p:nvSpPr>
        <p:spPr>
          <a:xfrm>
            <a:off x="2500298" y="2285992"/>
            <a:ext cx="6320174" cy="1477328"/>
          </a:xfrm>
          <a:prstGeom prst="rect">
            <a:avLst/>
          </a:prstGeom>
          <a:noFill/>
        </p:spPr>
        <p:txBody>
          <a:bodyPr wrap="square" rtlCol="0">
            <a:spAutoFit/>
          </a:bodyPr>
          <a:lstStyle/>
          <a:p>
            <a:r>
              <a:rPr lang="tr-TR" dirty="0">
                <a:latin typeface="Times New Roman" pitchFamily="18" charset="0"/>
                <a:cs typeface="Times New Roman" pitchFamily="18" charset="0"/>
              </a:rPr>
              <a:t>E-mail  :semihpak@karabuk.edu.tr</a:t>
            </a:r>
          </a:p>
          <a:p>
            <a:r>
              <a:rPr lang="tr-TR" dirty="0">
                <a:latin typeface="Times New Roman" pitchFamily="18" charset="0"/>
                <a:cs typeface="Times New Roman" pitchFamily="18" charset="0"/>
              </a:rPr>
              <a:t>Phone   :3704187100 / 1297</a:t>
            </a:r>
          </a:p>
          <a:p>
            <a:r>
              <a:rPr lang="tr-TR" dirty="0" err="1">
                <a:latin typeface="Times New Roman" pitchFamily="18" charset="0"/>
                <a:cs typeface="Times New Roman" pitchFamily="18" charset="0"/>
              </a:rPr>
              <a:t>Address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Karabuk</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University</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Faculty</a:t>
            </a:r>
            <a:r>
              <a:rPr lang="tr-TR" dirty="0">
                <a:latin typeface="Times New Roman" pitchFamily="18" charset="0"/>
                <a:cs typeface="Times New Roman" pitchFamily="18" charset="0"/>
              </a:rPr>
              <a:t> of Technology,</a:t>
            </a:r>
          </a:p>
          <a:p>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Mechatronics</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Eng</a:t>
            </a:r>
            <a:r>
              <a:rPr lang="tr-TR" dirty="0">
                <a:latin typeface="Times New Roman" pitchFamily="18" charset="0"/>
                <a:cs typeface="Times New Roman" pitchFamily="18" charset="0"/>
              </a:rPr>
              <a:t>. Demir Çelik </a:t>
            </a:r>
            <a:r>
              <a:rPr lang="tr-TR" dirty="0" err="1">
                <a:latin typeface="Times New Roman" pitchFamily="18" charset="0"/>
                <a:cs typeface="Times New Roman" pitchFamily="18" charset="0"/>
              </a:rPr>
              <a:t>Campus</a:t>
            </a:r>
            <a:r>
              <a:rPr lang="tr-TR" dirty="0">
                <a:latin typeface="Times New Roman" pitchFamily="18" charset="0"/>
                <a:cs typeface="Times New Roman" pitchFamily="18" charset="0"/>
              </a:rPr>
              <a:t>,</a:t>
            </a:r>
          </a:p>
          <a:p>
            <a:r>
              <a:rPr lang="tr-TR" dirty="0">
                <a:latin typeface="Times New Roman" pitchFamily="18" charset="0"/>
                <a:cs typeface="Times New Roman" pitchFamily="18" charset="0"/>
              </a:rPr>
              <a:t>78050, Karabük</a:t>
            </a:r>
          </a:p>
        </p:txBody>
      </p:sp>
      <p:sp>
        <p:nvSpPr>
          <p:cNvPr id="14" name="13 Metin kutusu"/>
          <p:cNvSpPr txBox="1"/>
          <p:nvPr/>
        </p:nvSpPr>
        <p:spPr>
          <a:xfrm>
            <a:off x="857224" y="3571876"/>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3" name="Dikdörtgen 2">
            <a:extLst>
              <a:ext uri="{FF2B5EF4-FFF2-40B4-BE49-F238E27FC236}">
                <a16:creationId xmlns:a16="http://schemas.microsoft.com/office/drawing/2014/main" id="{120800BF-4D22-492A-89A2-4EE4F3BA5700}"/>
              </a:ext>
            </a:extLst>
          </p:cNvPr>
          <p:cNvSpPr/>
          <p:nvPr/>
        </p:nvSpPr>
        <p:spPr>
          <a:xfrm>
            <a:off x="757210" y="4067780"/>
            <a:ext cx="7815318" cy="276999"/>
          </a:xfrm>
          <a:prstGeom prst="rect">
            <a:avLst/>
          </a:prstGeom>
        </p:spPr>
        <p:txBody>
          <a:bodyPr wrap="square">
            <a:spAutoFit/>
          </a:bodyPr>
          <a:lstStyle/>
          <a:p>
            <a:r>
              <a:rPr lang="en-US" sz="1200" dirty="0"/>
              <a:t>Artificial Intelligence, Embedded Systems, Optimization</a:t>
            </a:r>
            <a:endParaRPr lang="tr-TR" sz="1200" dirty="0"/>
          </a:p>
        </p:txBody>
      </p:sp>
      <p:pic>
        <p:nvPicPr>
          <p:cNvPr id="10" name="Resim 9" descr="kişi, adam, açık hava, ağaç içeren bir resim&#10;&#10;Çok yüksek güvenilirlikle oluşturulmuş açıklama">
            <a:extLst>
              <a:ext uri="{FF2B5EF4-FFF2-40B4-BE49-F238E27FC236}">
                <a16:creationId xmlns:a16="http://schemas.microsoft.com/office/drawing/2014/main" id="{58591770-2098-4E76-88B9-92A40C75BF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5068" y="2104101"/>
            <a:ext cx="1214846" cy="1610651"/>
          </a:xfrm>
          <a:prstGeom prst="rect">
            <a:avLst/>
          </a:prstGeom>
        </p:spPr>
      </p:pic>
      <p:pic>
        <p:nvPicPr>
          <p:cNvPr id="13" name="Resim 12">
            <a:extLst>
              <a:ext uri="{FF2B5EF4-FFF2-40B4-BE49-F238E27FC236}">
                <a16:creationId xmlns:a16="http://schemas.microsoft.com/office/drawing/2014/main" id="{DB064C65-868C-4E38-86E7-CD7DE400CF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4082540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a:xfrm>
            <a:off x="457200" y="2204864"/>
            <a:ext cx="8507288" cy="4325112"/>
          </a:xfrm>
        </p:spPr>
        <p:txBody>
          <a:bodyPr>
            <a:normAutofit fontScale="47500" lnSpcReduction="20000"/>
          </a:bodyPr>
          <a:lstStyle/>
          <a:p>
            <a:r>
              <a:rPr lang="tr-TR" sz="5100" b="1" dirty="0" err="1"/>
              <a:t>Laboratories</a:t>
            </a:r>
            <a:endParaRPr lang="tr-TR" sz="5100" b="1" dirty="0"/>
          </a:p>
          <a:p>
            <a:endParaRPr lang="tr-TR" sz="4200" dirty="0"/>
          </a:p>
          <a:p>
            <a:pPr lvl="0"/>
            <a:r>
              <a:rPr lang="tr-TR" sz="5100" dirty="0" err="1"/>
              <a:t>Electrical</a:t>
            </a:r>
            <a:r>
              <a:rPr lang="tr-TR" sz="5100" dirty="0"/>
              <a:t>-</a:t>
            </a:r>
            <a:r>
              <a:rPr lang="tr-TR" sz="5100" dirty="0" err="1"/>
              <a:t>Electronics</a:t>
            </a:r>
            <a:r>
              <a:rPr lang="tr-TR" sz="5100" dirty="0"/>
              <a:t> </a:t>
            </a:r>
            <a:r>
              <a:rPr lang="tr-TR" sz="5100" dirty="0" err="1"/>
              <a:t>Laboratory</a:t>
            </a:r>
            <a:endParaRPr lang="tr-TR" sz="5100" dirty="0"/>
          </a:p>
          <a:p>
            <a:pPr lvl="0"/>
            <a:r>
              <a:rPr lang="tr-TR" sz="5100" dirty="0" err="1"/>
              <a:t>Technical</a:t>
            </a:r>
            <a:r>
              <a:rPr lang="tr-TR" sz="5100" dirty="0"/>
              <a:t> </a:t>
            </a:r>
            <a:r>
              <a:rPr lang="tr-TR" sz="5100" dirty="0" err="1"/>
              <a:t>Drawing</a:t>
            </a:r>
            <a:r>
              <a:rPr lang="tr-TR" sz="5100" dirty="0"/>
              <a:t> </a:t>
            </a:r>
            <a:r>
              <a:rPr lang="tr-TR" sz="5100" dirty="0" err="1"/>
              <a:t>Laboratory</a:t>
            </a:r>
            <a:endParaRPr lang="tr-TR" sz="5100" dirty="0"/>
          </a:p>
          <a:p>
            <a:pPr lvl="0"/>
            <a:r>
              <a:rPr lang="tr-TR" sz="5100" dirty="0" err="1"/>
              <a:t>Programmable</a:t>
            </a:r>
            <a:r>
              <a:rPr lang="tr-TR" sz="5100" dirty="0"/>
              <a:t> </a:t>
            </a:r>
            <a:r>
              <a:rPr lang="tr-TR" sz="5100" dirty="0" err="1"/>
              <a:t>Logic</a:t>
            </a:r>
            <a:r>
              <a:rPr lang="tr-TR" sz="5100" dirty="0"/>
              <a:t> </a:t>
            </a:r>
            <a:r>
              <a:rPr lang="tr-TR" sz="5100" dirty="0" err="1"/>
              <a:t>Controllers</a:t>
            </a:r>
            <a:r>
              <a:rPr lang="tr-TR" sz="5100" dirty="0"/>
              <a:t> </a:t>
            </a:r>
            <a:r>
              <a:rPr lang="tr-TR" sz="5100" dirty="0" err="1"/>
              <a:t>and</a:t>
            </a:r>
            <a:r>
              <a:rPr lang="tr-TR" sz="5100" dirty="0"/>
              <a:t> </a:t>
            </a:r>
            <a:r>
              <a:rPr lang="tr-TR" sz="5100" dirty="0" err="1"/>
              <a:t>Industrial</a:t>
            </a:r>
            <a:r>
              <a:rPr lang="tr-TR" sz="5100" dirty="0"/>
              <a:t> </a:t>
            </a:r>
            <a:r>
              <a:rPr lang="tr-TR" sz="5100" dirty="0" err="1"/>
              <a:t>Automation</a:t>
            </a:r>
            <a:r>
              <a:rPr lang="tr-TR" sz="5100" dirty="0"/>
              <a:t> </a:t>
            </a:r>
            <a:r>
              <a:rPr lang="tr-TR" sz="5100" dirty="0" err="1"/>
              <a:t>Laboratory</a:t>
            </a:r>
            <a:endParaRPr lang="tr-TR" sz="5100" dirty="0"/>
          </a:p>
          <a:p>
            <a:pPr lvl="0"/>
            <a:r>
              <a:rPr lang="tr-TR" sz="5100" dirty="0"/>
              <a:t>Motion Control </a:t>
            </a:r>
            <a:r>
              <a:rPr lang="tr-TR" sz="5100" dirty="0" err="1"/>
              <a:t>Laboratory</a:t>
            </a:r>
            <a:endParaRPr lang="tr-TR" sz="5100" dirty="0"/>
          </a:p>
          <a:p>
            <a:pPr lvl="0"/>
            <a:r>
              <a:rPr lang="tr-TR" sz="5100" dirty="0" err="1"/>
              <a:t>Microprocessors</a:t>
            </a:r>
            <a:r>
              <a:rPr lang="tr-TR" sz="5100" dirty="0"/>
              <a:t> and </a:t>
            </a:r>
            <a:r>
              <a:rPr lang="tr-TR" sz="5100" dirty="0" err="1"/>
              <a:t>Microcontrollers</a:t>
            </a:r>
            <a:r>
              <a:rPr lang="tr-TR" sz="5100" dirty="0"/>
              <a:t> </a:t>
            </a:r>
            <a:r>
              <a:rPr lang="tr-TR" sz="5100" dirty="0" err="1"/>
              <a:t>Laboratory</a:t>
            </a:r>
            <a:endParaRPr lang="tr-TR" sz="5100" dirty="0"/>
          </a:p>
          <a:p>
            <a:pPr lvl="0"/>
            <a:r>
              <a:rPr lang="tr-TR" sz="5100" dirty="0" err="1"/>
              <a:t>Robotic</a:t>
            </a:r>
            <a:r>
              <a:rPr lang="tr-TR" sz="5100" dirty="0"/>
              <a:t> </a:t>
            </a:r>
            <a:r>
              <a:rPr lang="tr-TR" sz="5100" dirty="0" err="1"/>
              <a:t>Laboratory</a:t>
            </a:r>
            <a:endParaRPr lang="tr-TR" sz="5100" dirty="0"/>
          </a:p>
          <a:p>
            <a:pPr lvl="0"/>
            <a:r>
              <a:rPr lang="tr-TR" sz="5100" dirty="0" err="1"/>
              <a:t>Pneumatic</a:t>
            </a:r>
            <a:r>
              <a:rPr lang="tr-TR" sz="5100" dirty="0"/>
              <a:t>-</a:t>
            </a:r>
            <a:r>
              <a:rPr lang="tr-TR" sz="5100" dirty="0" err="1"/>
              <a:t>Electropneumatic</a:t>
            </a:r>
            <a:r>
              <a:rPr lang="tr-TR" sz="5100" dirty="0"/>
              <a:t> </a:t>
            </a:r>
            <a:r>
              <a:rPr lang="tr-TR" sz="5100" dirty="0" err="1"/>
              <a:t>Laboratory</a:t>
            </a:r>
            <a:endParaRPr lang="tr-TR" sz="5100" dirty="0"/>
          </a:p>
          <a:p>
            <a:pPr lvl="0"/>
            <a:r>
              <a:rPr lang="tr-TR" sz="5100" dirty="0" err="1"/>
              <a:t>Electric</a:t>
            </a:r>
            <a:r>
              <a:rPr lang="tr-TR" sz="5100" dirty="0"/>
              <a:t> </a:t>
            </a:r>
            <a:r>
              <a:rPr lang="tr-TR" sz="5100" dirty="0" err="1"/>
              <a:t>Machines</a:t>
            </a:r>
            <a:r>
              <a:rPr lang="tr-TR" sz="5100" dirty="0"/>
              <a:t> </a:t>
            </a:r>
            <a:r>
              <a:rPr lang="tr-TR" sz="5100" dirty="0" err="1"/>
              <a:t>Laboratory</a:t>
            </a:r>
            <a:endParaRPr lang="tr-TR" sz="5100" dirty="0"/>
          </a:p>
          <a:p>
            <a:pPr lvl="0"/>
            <a:r>
              <a:rPr lang="tr-TR" sz="5100" dirty="0" err="1"/>
              <a:t>Computer</a:t>
            </a:r>
            <a:r>
              <a:rPr lang="tr-TR" sz="5100" dirty="0"/>
              <a:t> </a:t>
            </a:r>
            <a:r>
              <a:rPr lang="tr-TR" sz="5100" dirty="0" err="1"/>
              <a:t>Laboratories</a:t>
            </a:r>
            <a:r>
              <a:rPr lang="tr-TR" dirty="0"/>
              <a:t>	</a:t>
            </a:r>
          </a:p>
          <a:p>
            <a:pPr lvl="0"/>
            <a:r>
              <a:rPr lang="tr-TR" sz="5100" dirty="0" err="1"/>
              <a:t>Robotic</a:t>
            </a:r>
            <a:r>
              <a:rPr lang="tr-TR" sz="5100" dirty="0"/>
              <a:t> </a:t>
            </a:r>
            <a:r>
              <a:rPr lang="tr-TR" sz="5100" dirty="0" err="1"/>
              <a:t>Welding</a:t>
            </a:r>
            <a:r>
              <a:rPr lang="tr-TR" sz="5100" dirty="0"/>
              <a:t> Cell </a:t>
            </a:r>
            <a:r>
              <a:rPr lang="tr-TR" sz="5100" dirty="0" err="1"/>
              <a:t>Laboratory</a:t>
            </a:r>
            <a:endParaRPr lang="tr-TR" sz="5100" dirty="0"/>
          </a:p>
          <a:p>
            <a:endParaRPr lang="tr-TR" dirty="0"/>
          </a:p>
          <a:p>
            <a:endParaRPr lang="tr-TR" dirty="0"/>
          </a:p>
          <a:p>
            <a:endParaRPr lang="tr-TR" dirty="0"/>
          </a:p>
        </p:txBody>
      </p:sp>
      <p:pic>
        <p:nvPicPr>
          <p:cNvPr id="5" name="Resim 4">
            <a:extLst>
              <a:ext uri="{FF2B5EF4-FFF2-40B4-BE49-F238E27FC236}">
                <a16:creationId xmlns:a16="http://schemas.microsoft.com/office/drawing/2014/main" id="{4AAFA7C5-3465-40D6-A479-3DD8A48BA4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897767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Electrical-Electronics</a:t>
            </a:r>
            <a:r>
              <a:rPr lang="tr-TR" dirty="0"/>
              <a:t> </a:t>
            </a:r>
            <a:r>
              <a:rPr lang="tr-TR" dirty="0" err="1"/>
              <a:t>Laboratory</a:t>
            </a: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7" name="Resim 6" descr="yer, iç mekan, duvar, oda içeren bir resim&#10;&#10;Çok yüksek güvenilirlikle oluşturulmuş açıklama">
            <a:extLst>
              <a:ext uri="{FF2B5EF4-FFF2-40B4-BE49-F238E27FC236}">
                <a16:creationId xmlns:a16="http://schemas.microsoft.com/office/drawing/2014/main" id="{8EBADF7A-E1C1-471F-83E2-6195BE3A8D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346" y="2928934"/>
            <a:ext cx="6624736" cy="3726414"/>
          </a:xfrm>
          <a:prstGeom prst="rect">
            <a:avLst/>
          </a:prstGeom>
          <a:ln w="28575">
            <a:solidFill>
              <a:schemeClr val="accent2"/>
            </a:solidFill>
          </a:ln>
        </p:spPr>
      </p:pic>
      <p:pic>
        <p:nvPicPr>
          <p:cNvPr id="6" name="Resim 5">
            <a:extLst>
              <a:ext uri="{FF2B5EF4-FFF2-40B4-BE49-F238E27FC236}">
                <a16:creationId xmlns:a16="http://schemas.microsoft.com/office/drawing/2014/main" id="{02D18F86-1416-42CC-BD7F-9BBE9BC5B9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4796350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a:t>Technical </a:t>
            </a:r>
            <a:r>
              <a:rPr lang="tr-TR" dirty="0" err="1"/>
              <a:t>Drawing</a:t>
            </a:r>
            <a:r>
              <a:rPr lang="tr-TR" dirty="0"/>
              <a:t> </a:t>
            </a:r>
            <a:r>
              <a:rPr lang="tr-TR" dirty="0" err="1"/>
              <a:t>Laboratory</a:t>
            </a:r>
            <a:endParaRPr lang="tr-TR" dirty="0"/>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4 Resim" descr="b29.jpg"/>
          <p:cNvPicPr>
            <a:picLocks noChangeAspect="1"/>
          </p:cNvPicPr>
          <p:nvPr/>
        </p:nvPicPr>
        <p:blipFill>
          <a:blip r:embed="rId3" cstate="print"/>
          <a:stretch>
            <a:fillRect/>
          </a:stretch>
        </p:blipFill>
        <p:spPr>
          <a:xfrm>
            <a:off x="714380" y="2862806"/>
            <a:ext cx="6858016" cy="3852342"/>
          </a:xfrm>
          <a:prstGeom prst="rect">
            <a:avLst/>
          </a:prstGeom>
          <a:ln w="28575">
            <a:solidFill>
              <a:schemeClr val="accent2"/>
            </a:solidFill>
          </a:ln>
        </p:spPr>
      </p:pic>
      <p:pic>
        <p:nvPicPr>
          <p:cNvPr id="6" name="Resim 5">
            <a:extLst>
              <a:ext uri="{FF2B5EF4-FFF2-40B4-BE49-F238E27FC236}">
                <a16:creationId xmlns:a16="http://schemas.microsoft.com/office/drawing/2014/main" id="{EC83541E-492A-4841-9A71-BE5D41B8C3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6999298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a:xfrm>
            <a:off x="457200" y="1988840"/>
            <a:ext cx="8229600" cy="4325112"/>
          </a:xfrm>
        </p:spPr>
        <p:txBody>
          <a:bodyPr/>
          <a:lstStyle/>
          <a:p>
            <a:pPr lvl="0"/>
            <a:r>
              <a:rPr lang="tr-TR" dirty="0" err="1"/>
              <a:t>Programmable</a:t>
            </a:r>
            <a:r>
              <a:rPr lang="tr-TR" dirty="0"/>
              <a:t> </a:t>
            </a:r>
            <a:r>
              <a:rPr lang="tr-TR" dirty="0" err="1"/>
              <a:t>Logic</a:t>
            </a:r>
            <a:r>
              <a:rPr lang="tr-TR" dirty="0"/>
              <a:t> </a:t>
            </a:r>
            <a:r>
              <a:rPr lang="tr-TR" dirty="0" err="1"/>
              <a:t>Controllers</a:t>
            </a:r>
            <a:r>
              <a:rPr lang="tr-TR" dirty="0"/>
              <a:t> </a:t>
            </a:r>
            <a:r>
              <a:rPr lang="tr-TR" dirty="0" err="1"/>
              <a:t>and</a:t>
            </a:r>
            <a:r>
              <a:rPr lang="tr-TR" dirty="0"/>
              <a:t> </a:t>
            </a:r>
            <a:r>
              <a:rPr lang="tr-TR" dirty="0" err="1"/>
              <a:t>Industrial</a:t>
            </a:r>
            <a:r>
              <a:rPr lang="tr-TR" dirty="0"/>
              <a:t> </a:t>
            </a:r>
            <a:r>
              <a:rPr lang="tr-TR" dirty="0" err="1"/>
              <a:t>Automation</a:t>
            </a:r>
            <a:r>
              <a:rPr lang="tr-TR" dirty="0"/>
              <a:t> </a:t>
            </a:r>
            <a:r>
              <a:rPr lang="tr-TR" dirty="0" err="1"/>
              <a:t>Laboratory</a:t>
            </a:r>
            <a:endParaRPr lang="tr-TR" dirty="0"/>
          </a:p>
          <a:p>
            <a:pPr marL="109728" indent="0">
              <a:buNone/>
            </a:pPr>
            <a:endParaRPr lang="tr-TR" dirty="0"/>
          </a:p>
          <a:p>
            <a:endParaRPr lang="tr-TR" dirty="0"/>
          </a:p>
          <a:p>
            <a:pPr marL="109728" indent="0">
              <a:buNone/>
            </a:pPr>
            <a:endParaRPr lang="tr-TR" dirty="0"/>
          </a:p>
          <a:p>
            <a:pPr marL="82296" indent="0">
              <a:buNone/>
            </a:pPr>
            <a:r>
              <a:rPr lang="tr-TR" dirty="0"/>
              <a:t>	</a:t>
            </a:r>
          </a:p>
          <a:p>
            <a:endParaRPr lang="tr-TR" dirty="0"/>
          </a:p>
          <a:p>
            <a:endParaRPr lang="tr-TR" dirty="0"/>
          </a:p>
          <a:p>
            <a:endParaRPr lang="tr-TR" dirty="0"/>
          </a:p>
        </p:txBody>
      </p:sp>
      <p:pic>
        <p:nvPicPr>
          <p:cNvPr id="7" name="Resim 6">
            <a:extLst>
              <a:ext uri="{FF2B5EF4-FFF2-40B4-BE49-F238E27FC236}">
                <a16:creationId xmlns:a16="http://schemas.microsoft.com/office/drawing/2014/main" id="{A1FFCA2F-BBBA-457A-B217-997A3B9C2202}"/>
              </a:ext>
            </a:extLst>
          </p:cNvPr>
          <p:cNvPicPr>
            <a:picLocks noChangeAspect="1"/>
          </p:cNvPicPr>
          <p:nvPr/>
        </p:nvPicPr>
        <p:blipFill>
          <a:blip r:embed="rId3"/>
          <a:stretch>
            <a:fillRect/>
          </a:stretch>
        </p:blipFill>
        <p:spPr>
          <a:xfrm>
            <a:off x="1475656" y="2891381"/>
            <a:ext cx="5544616" cy="3966619"/>
          </a:xfrm>
          <a:prstGeom prst="rect">
            <a:avLst/>
          </a:prstGeom>
        </p:spPr>
      </p:pic>
      <p:pic>
        <p:nvPicPr>
          <p:cNvPr id="6" name="Resim 5">
            <a:extLst>
              <a:ext uri="{FF2B5EF4-FFF2-40B4-BE49-F238E27FC236}">
                <a16:creationId xmlns:a16="http://schemas.microsoft.com/office/drawing/2014/main" id="{DD2ADBAD-61CE-48CF-852A-69240BFE36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63803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lvl="0"/>
            <a:r>
              <a:rPr lang="tr-TR" dirty="0"/>
              <a:t>Motion Control </a:t>
            </a:r>
            <a:r>
              <a:rPr lang="tr-TR" dirty="0" err="1"/>
              <a:t>Laboratory</a:t>
            </a:r>
            <a:endParaRPr lang="tr-TR" dirty="0"/>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51886835-1F55-4D67-8607-2F1A76520B70}"/>
              </a:ext>
            </a:extLst>
          </p:cNvPr>
          <p:cNvPicPr>
            <a:picLocks noChangeAspect="1"/>
          </p:cNvPicPr>
          <p:nvPr/>
        </p:nvPicPr>
        <p:blipFill>
          <a:blip r:embed="rId3"/>
          <a:stretch>
            <a:fillRect/>
          </a:stretch>
        </p:blipFill>
        <p:spPr>
          <a:xfrm>
            <a:off x="1241346" y="2721411"/>
            <a:ext cx="6102821" cy="4116446"/>
          </a:xfrm>
          <a:prstGeom prst="rect">
            <a:avLst/>
          </a:prstGeom>
        </p:spPr>
      </p:pic>
      <p:pic>
        <p:nvPicPr>
          <p:cNvPr id="6" name="Resim 5">
            <a:extLst>
              <a:ext uri="{FF2B5EF4-FFF2-40B4-BE49-F238E27FC236}">
                <a16:creationId xmlns:a16="http://schemas.microsoft.com/office/drawing/2014/main" id="{8C29E484-893A-4CE3-887F-28F24FE4D2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6383527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a:xfrm>
            <a:off x="454523" y="1941214"/>
            <a:ext cx="8229600" cy="4325112"/>
          </a:xfrm>
        </p:spPr>
        <p:txBody>
          <a:bodyPr/>
          <a:lstStyle/>
          <a:p>
            <a:r>
              <a:rPr lang="tr-TR" dirty="0" err="1"/>
              <a:t>Microprocessors</a:t>
            </a:r>
            <a:r>
              <a:rPr lang="tr-TR" dirty="0"/>
              <a:t> and </a:t>
            </a:r>
            <a:r>
              <a:rPr lang="tr-TR" dirty="0" err="1"/>
              <a:t>Microcontrollers</a:t>
            </a:r>
            <a:r>
              <a:rPr lang="tr-TR" dirty="0"/>
              <a:t> </a:t>
            </a:r>
            <a:r>
              <a:rPr lang="tr-TR" dirty="0" err="1"/>
              <a:t>Laboratory</a:t>
            </a:r>
            <a:endParaRPr lang="tr-TR" dirty="0"/>
          </a:p>
          <a:p>
            <a:endParaRPr lang="tr-TR" dirty="0"/>
          </a:p>
          <a:p>
            <a:endParaRPr lang="tr-TR" dirty="0"/>
          </a:p>
          <a:p>
            <a:endParaRPr lang="tr-TR" dirty="0"/>
          </a:p>
        </p:txBody>
      </p:sp>
      <p:pic>
        <p:nvPicPr>
          <p:cNvPr id="7" name="Resim 6" descr="pencere, iç mekan, bina, tablo içeren bir resim&#10;&#10;Açıklama otomatik olarak oluşturuldu">
            <a:extLst>
              <a:ext uri="{FF2B5EF4-FFF2-40B4-BE49-F238E27FC236}">
                <a16:creationId xmlns:a16="http://schemas.microsoft.com/office/drawing/2014/main" id="{E9A5A893-64FD-4A3A-AC26-CBC7FD264D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2890265"/>
            <a:ext cx="6192688" cy="3886877"/>
          </a:xfrm>
          <a:prstGeom prst="rect">
            <a:avLst/>
          </a:prstGeom>
        </p:spPr>
      </p:pic>
      <p:pic>
        <p:nvPicPr>
          <p:cNvPr id="6" name="Resim 5">
            <a:extLst>
              <a:ext uri="{FF2B5EF4-FFF2-40B4-BE49-F238E27FC236}">
                <a16:creationId xmlns:a16="http://schemas.microsoft.com/office/drawing/2014/main" id="{C217DD05-93B9-4C7F-BDC4-978AA6EBD0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0490032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Robotic</a:t>
            </a:r>
            <a:r>
              <a:rPr lang="tr-TR" dirty="0"/>
              <a:t> </a:t>
            </a:r>
            <a:r>
              <a:rPr lang="tr-TR" dirty="0" err="1"/>
              <a:t>Laboratory</a:t>
            </a: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yer, duvar, oda içeren bir resim&#10;&#10;Çok yüksek güvenilirlikle oluşturulmuş açıklama">
            <a:extLst>
              <a:ext uri="{FF2B5EF4-FFF2-40B4-BE49-F238E27FC236}">
                <a16:creationId xmlns:a16="http://schemas.microsoft.com/office/drawing/2014/main" id="{1CAA8038-1E34-43C3-8F0E-C12C8EFDB6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48" y="2851719"/>
            <a:ext cx="7325866" cy="3762441"/>
          </a:xfrm>
          <a:prstGeom prst="rect">
            <a:avLst/>
          </a:prstGeom>
          <a:ln w="28575">
            <a:solidFill>
              <a:schemeClr val="accent2"/>
            </a:solidFill>
          </a:ln>
        </p:spPr>
      </p:pic>
      <p:pic>
        <p:nvPicPr>
          <p:cNvPr id="7" name="Resim 6">
            <a:extLst>
              <a:ext uri="{FF2B5EF4-FFF2-40B4-BE49-F238E27FC236}">
                <a16:creationId xmlns:a16="http://schemas.microsoft.com/office/drawing/2014/main" id="{BBBF92B4-BACC-4BB8-8147-005A3308CD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96413363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a:xfrm>
            <a:off x="457200" y="1988840"/>
            <a:ext cx="8229600" cy="4325112"/>
          </a:xfrm>
        </p:spPr>
        <p:txBody>
          <a:bodyPr/>
          <a:lstStyle/>
          <a:p>
            <a:r>
              <a:rPr lang="tr-TR" dirty="0" err="1"/>
              <a:t>Pneumatic-Electropneumatic</a:t>
            </a:r>
            <a:r>
              <a:rPr lang="tr-TR" dirty="0"/>
              <a:t> </a:t>
            </a:r>
            <a:r>
              <a:rPr lang="tr-TR" dirty="0" err="1"/>
              <a:t>Laboratory</a:t>
            </a: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7" name="Resim 6" descr="iç mekan, bina, oturma, buzdolabı içeren bir resim&#10;&#10;Açıklama otomatik olarak oluşturuldu">
            <a:extLst>
              <a:ext uri="{FF2B5EF4-FFF2-40B4-BE49-F238E27FC236}">
                <a16:creationId xmlns:a16="http://schemas.microsoft.com/office/drawing/2014/main" id="{FA74D2DB-551A-4746-BE34-2439993A3B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586" y="2485645"/>
            <a:ext cx="6720538" cy="4325112"/>
          </a:xfrm>
          <a:prstGeom prst="rect">
            <a:avLst/>
          </a:prstGeom>
        </p:spPr>
      </p:pic>
      <p:pic>
        <p:nvPicPr>
          <p:cNvPr id="6" name="Resim 5">
            <a:extLst>
              <a:ext uri="{FF2B5EF4-FFF2-40B4-BE49-F238E27FC236}">
                <a16:creationId xmlns:a16="http://schemas.microsoft.com/office/drawing/2014/main" id="{D133E2F4-6D52-41F8-A26C-0902F894B9F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96526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DEPARTMENT OF MANUFACTURING ENGINEERING</a:t>
            </a:r>
          </a:p>
        </p:txBody>
      </p:sp>
      <p:pic>
        <p:nvPicPr>
          <p:cNvPr id="4" name="Resim 3">
            <a:extLst>
              <a:ext uri="{FF2B5EF4-FFF2-40B4-BE49-F238E27FC236}">
                <a16:creationId xmlns:a16="http://schemas.microsoft.com/office/drawing/2014/main" id="{BF099C40-4263-4FCA-99AE-384608F4A7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0" t="-9967" r="-14119" b="-8613"/>
          <a:stretch/>
        </p:blipFill>
        <p:spPr>
          <a:xfrm>
            <a:off x="0" y="260648"/>
            <a:ext cx="2771800" cy="2592288"/>
          </a:xfrm>
          <a:prstGeom prst="rect">
            <a:avLst/>
          </a:prstGeom>
        </p:spPr>
      </p:pic>
    </p:spTree>
    <p:extLst>
      <p:ext uri="{BB962C8B-B14F-4D97-AF65-F5344CB8AC3E}">
        <p14:creationId xmlns:p14="http://schemas.microsoft.com/office/powerpoint/2010/main" val="129434122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tr-TR" dirty="0" err="1"/>
              <a:t>Electric</a:t>
            </a:r>
            <a:r>
              <a:rPr lang="tr-TR" dirty="0"/>
              <a:t> </a:t>
            </a:r>
            <a:r>
              <a:rPr lang="tr-TR" dirty="0" err="1"/>
              <a:t>Machines</a:t>
            </a:r>
            <a:r>
              <a:rPr lang="tr-TR" dirty="0"/>
              <a:t> </a:t>
            </a:r>
            <a:r>
              <a:rPr lang="tr-TR" dirty="0" err="1"/>
              <a:t>Laboratory</a:t>
            </a:r>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pencere, bina, oda içeren bir resim&#10;&#10;Açıklama otomatik olarak oluşturuldu">
            <a:extLst>
              <a:ext uri="{FF2B5EF4-FFF2-40B4-BE49-F238E27FC236}">
                <a16:creationId xmlns:a16="http://schemas.microsoft.com/office/drawing/2014/main" id="{AD62F9FD-BFC9-4A2A-AAD0-6A4EB6ABAA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5900" y="2780928"/>
            <a:ext cx="6115608" cy="4077072"/>
          </a:xfrm>
          <a:prstGeom prst="rect">
            <a:avLst/>
          </a:prstGeom>
        </p:spPr>
      </p:pic>
      <p:pic>
        <p:nvPicPr>
          <p:cNvPr id="7" name="Resim 6">
            <a:extLst>
              <a:ext uri="{FF2B5EF4-FFF2-40B4-BE49-F238E27FC236}">
                <a16:creationId xmlns:a16="http://schemas.microsoft.com/office/drawing/2014/main" id="{BF38D8EC-A108-4E86-8C02-2CB991EE1E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4975560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lvl="0"/>
            <a:r>
              <a:rPr lang="tr-TR" dirty="0" err="1"/>
              <a:t>Computer</a:t>
            </a:r>
            <a:r>
              <a:rPr lang="tr-TR" dirty="0"/>
              <a:t> </a:t>
            </a:r>
            <a:r>
              <a:rPr lang="tr-TR" dirty="0" err="1"/>
              <a:t>Laboratories</a:t>
            </a:r>
            <a:endParaRPr lang="tr-TR" dirty="0"/>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Picture 2" descr="C:\Users\user\Desktop\WP_20180112_11_03_24_Pro.jpg"/>
          <p:cNvPicPr>
            <a:picLocks noChangeAspect="1" noChangeArrowheads="1"/>
          </p:cNvPicPr>
          <p:nvPr/>
        </p:nvPicPr>
        <p:blipFill>
          <a:blip r:embed="rId3" cstate="print"/>
          <a:srcRect/>
          <a:stretch>
            <a:fillRect/>
          </a:stretch>
        </p:blipFill>
        <p:spPr bwMode="auto">
          <a:xfrm>
            <a:off x="714348" y="2903219"/>
            <a:ext cx="6572296" cy="3691851"/>
          </a:xfrm>
          <a:prstGeom prst="rect">
            <a:avLst/>
          </a:prstGeom>
          <a:noFill/>
          <a:ln w="28575">
            <a:solidFill>
              <a:schemeClr val="accent2"/>
            </a:solidFill>
          </a:ln>
        </p:spPr>
      </p:pic>
      <p:pic>
        <p:nvPicPr>
          <p:cNvPr id="6" name="Resim 5">
            <a:extLst>
              <a:ext uri="{FF2B5EF4-FFF2-40B4-BE49-F238E27FC236}">
                <a16:creationId xmlns:a16="http://schemas.microsoft.com/office/drawing/2014/main" id="{6E5EF782-058A-45DF-8FB2-233E8BB100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53189871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a:xfrm>
            <a:off x="441730" y="2006393"/>
            <a:ext cx="8229600" cy="4325112"/>
          </a:xfrm>
        </p:spPr>
        <p:txBody>
          <a:bodyPr/>
          <a:lstStyle/>
          <a:p>
            <a:pPr lvl="0"/>
            <a:r>
              <a:rPr lang="tr-TR" dirty="0" err="1"/>
              <a:t>Welding</a:t>
            </a:r>
            <a:r>
              <a:rPr lang="tr-TR" dirty="0"/>
              <a:t> </a:t>
            </a:r>
            <a:r>
              <a:rPr lang="tr-TR" dirty="0" err="1"/>
              <a:t>Laboratory-Robotic</a:t>
            </a:r>
            <a:r>
              <a:rPr lang="tr-TR" dirty="0"/>
              <a:t> </a:t>
            </a:r>
            <a:r>
              <a:rPr lang="tr-TR" dirty="0" err="1"/>
              <a:t>Welding</a:t>
            </a:r>
            <a:r>
              <a:rPr lang="tr-TR" dirty="0"/>
              <a:t> Cell</a:t>
            </a:r>
          </a:p>
          <a:p>
            <a:pPr>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a:extLst>
              <a:ext uri="{FF2B5EF4-FFF2-40B4-BE49-F238E27FC236}">
                <a16:creationId xmlns:a16="http://schemas.microsoft.com/office/drawing/2014/main" id="{05C88781-712D-4331-919C-118B695A9CA4}"/>
              </a:ext>
            </a:extLst>
          </p:cNvPr>
          <p:cNvPicPr>
            <a:picLocks noChangeAspect="1"/>
          </p:cNvPicPr>
          <p:nvPr/>
        </p:nvPicPr>
        <p:blipFill>
          <a:blip r:embed="rId3"/>
          <a:stretch>
            <a:fillRect/>
          </a:stretch>
        </p:blipFill>
        <p:spPr>
          <a:xfrm>
            <a:off x="1043608" y="2492896"/>
            <a:ext cx="6120680" cy="4365104"/>
          </a:xfrm>
          <a:prstGeom prst="rect">
            <a:avLst/>
          </a:prstGeom>
        </p:spPr>
      </p:pic>
      <p:pic>
        <p:nvPicPr>
          <p:cNvPr id="7" name="Resim 6">
            <a:extLst>
              <a:ext uri="{FF2B5EF4-FFF2-40B4-BE49-F238E27FC236}">
                <a16:creationId xmlns:a16="http://schemas.microsoft.com/office/drawing/2014/main" id="{9CA092DE-941A-40C7-AC9F-F85A140529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84117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Selected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85000" lnSpcReduction="20000"/>
          </a:bodyPr>
          <a:lstStyle/>
          <a:p>
            <a:pPr algn="just"/>
            <a:r>
              <a:rPr lang="tr-TR" dirty="0"/>
              <a:t>Project Partner, </a:t>
            </a:r>
            <a:r>
              <a:rPr lang="tr-TR" dirty="0" err="1"/>
              <a:t>InFiRo</a:t>
            </a:r>
            <a:r>
              <a:rPr lang="tr-TR" dirty="0"/>
              <a:t> </a:t>
            </a:r>
            <a:r>
              <a:rPr lang="tr-TR" dirty="0" err="1"/>
              <a:t>Integrated</a:t>
            </a:r>
            <a:r>
              <a:rPr lang="tr-TR" dirty="0"/>
              <a:t> </a:t>
            </a:r>
            <a:r>
              <a:rPr lang="tr-TR" dirty="0" err="1"/>
              <a:t>Physics</a:t>
            </a:r>
            <a:r>
              <a:rPr lang="tr-TR" dirty="0"/>
              <a:t> </a:t>
            </a:r>
            <a:r>
              <a:rPr lang="tr-TR" dirty="0" err="1"/>
              <a:t>Approach</a:t>
            </a:r>
            <a:r>
              <a:rPr lang="tr-TR" dirty="0"/>
              <a:t> </a:t>
            </a:r>
            <a:r>
              <a:rPr lang="tr-TR" dirty="0" err="1"/>
              <a:t>to</a:t>
            </a:r>
            <a:r>
              <a:rPr lang="tr-TR" dirty="0"/>
              <a:t> </a:t>
            </a:r>
            <a:r>
              <a:rPr lang="tr-TR" dirty="0" err="1"/>
              <a:t>Robotics</a:t>
            </a:r>
            <a:r>
              <a:rPr lang="tr-TR" dirty="0"/>
              <a:t> </a:t>
            </a:r>
            <a:r>
              <a:rPr lang="tr-TR" dirty="0" err="1"/>
              <a:t>Designed</a:t>
            </a:r>
            <a:r>
              <a:rPr lang="tr-TR" dirty="0"/>
              <a:t> </a:t>
            </a:r>
            <a:r>
              <a:rPr lang="tr-TR" dirty="0" err="1"/>
              <a:t>Laboratory</a:t>
            </a:r>
            <a:r>
              <a:rPr lang="tr-TR" dirty="0"/>
              <a:t>, Leonardo Da Vinci Transfer of </a:t>
            </a:r>
            <a:r>
              <a:rPr lang="tr-TR" dirty="0" err="1"/>
              <a:t>innovation</a:t>
            </a:r>
            <a:r>
              <a:rPr lang="tr-TR" dirty="0"/>
              <a:t>, 2011-1-HR1-LEO05-00828, Project </a:t>
            </a:r>
            <a:r>
              <a:rPr lang="tr-TR" dirty="0" err="1"/>
              <a:t>Coordinator</a:t>
            </a:r>
            <a:r>
              <a:rPr lang="tr-TR" dirty="0"/>
              <a:t>, 2011-2014, (Prof. Dr. Raif BAYIR).</a:t>
            </a:r>
          </a:p>
          <a:p>
            <a:pPr algn="just"/>
            <a:r>
              <a:rPr lang="en-US" dirty="0"/>
              <a:t>Intelligent Controlled Electronic Differential Design and Implementation for Electric Vehicles</a:t>
            </a:r>
            <a:r>
              <a:rPr lang="tr-TR" dirty="0"/>
              <a:t>, K</a:t>
            </a:r>
            <a:r>
              <a:rPr lang="en-US" dirty="0" err="1"/>
              <a:t>arabük</a:t>
            </a:r>
            <a:r>
              <a:rPr lang="en-US" dirty="0"/>
              <a:t> University</a:t>
            </a:r>
            <a:r>
              <a:rPr lang="tr-TR" dirty="0"/>
              <a:t> </a:t>
            </a:r>
            <a:r>
              <a:rPr lang="en-US" dirty="0"/>
              <a:t>Scientific </a:t>
            </a:r>
            <a:r>
              <a:rPr lang="tr-TR" dirty="0"/>
              <a:t>R</a:t>
            </a:r>
            <a:r>
              <a:rPr lang="en-US" dirty="0" err="1"/>
              <a:t>esearch</a:t>
            </a:r>
            <a:r>
              <a:rPr lang="en-US" dirty="0"/>
              <a:t> </a:t>
            </a:r>
            <a:r>
              <a:rPr lang="tr-TR" dirty="0"/>
              <a:t>P</a:t>
            </a:r>
            <a:r>
              <a:rPr lang="en-US" dirty="0" err="1"/>
              <a:t>roject</a:t>
            </a:r>
            <a:r>
              <a:rPr lang="en-US" dirty="0"/>
              <a:t>,</a:t>
            </a:r>
            <a:r>
              <a:rPr lang="tr-TR" dirty="0"/>
              <a:t> </a:t>
            </a:r>
            <a:r>
              <a:rPr lang="en-US" dirty="0"/>
              <a:t>KBÜ-BAP-14/2-DS-046</a:t>
            </a:r>
            <a:r>
              <a:rPr lang="tr-TR" dirty="0"/>
              <a:t>, Project </a:t>
            </a:r>
            <a:r>
              <a:rPr lang="tr-TR" dirty="0" err="1"/>
              <a:t>Coordinator</a:t>
            </a:r>
            <a:r>
              <a:rPr lang="tr-TR" dirty="0"/>
              <a:t>, 2016 – 2017. (Prof. Dr. Raif BAYIR).</a:t>
            </a:r>
          </a:p>
          <a:p>
            <a:pPr algn="just" fontAlgn="t"/>
            <a:r>
              <a:rPr lang="tr-TR" dirty="0" err="1"/>
              <a:t>Gülderen</a:t>
            </a:r>
            <a:r>
              <a:rPr lang="tr-TR" dirty="0"/>
              <a:t> A., </a:t>
            </a:r>
            <a:r>
              <a:rPr lang="tr-TR" dirty="0" err="1"/>
              <a:t>Anutgan</a:t>
            </a:r>
            <a:r>
              <a:rPr lang="tr-TR" dirty="0"/>
              <a:t> M. </a:t>
            </a:r>
            <a:r>
              <a:rPr lang="en-US" dirty="0"/>
              <a:t>Estimation of blood sugar using artificial neural networks</a:t>
            </a:r>
            <a:r>
              <a:rPr lang="tr-TR" dirty="0"/>
              <a:t>,KBÜ-BAP-15/2-YL-014, 2015, (</a:t>
            </a:r>
            <a:r>
              <a:rPr lang="tr-TR" dirty="0" err="1"/>
              <a:t>Assoc</a:t>
            </a:r>
            <a:r>
              <a:rPr lang="tr-TR" dirty="0"/>
              <a:t>. Prof. Dr. Mustafa ANUTGAN).</a:t>
            </a:r>
          </a:p>
          <a:p>
            <a:pPr algn="just" fontAlgn="t"/>
            <a:r>
              <a:rPr lang="tr-TR" dirty="0"/>
              <a:t>Demir F., </a:t>
            </a:r>
            <a:r>
              <a:rPr lang="tr-TR" dirty="0" err="1"/>
              <a:t>Anutgan</a:t>
            </a:r>
            <a:r>
              <a:rPr lang="tr-TR" dirty="0"/>
              <a:t> M., </a:t>
            </a:r>
            <a:r>
              <a:rPr lang="en-US" dirty="0"/>
              <a:t>Energy Harvesting by Piezoelectric Material</a:t>
            </a:r>
            <a:r>
              <a:rPr lang="tr-TR" dirty="0"/>
              <a:t>, KBÜ-BAP-15/1-DR-004, 2017, (</a:t>
            </a:r>
            <a:r>
              <a:rPr lang="tr-TR" dirty="0" err="1"/>
              <a:t>Assoc</a:t>
            </a:r>
            <a:r>
              <a:rPr lang="tr-TR" dirty="0"/>
              <a:t>. Prof. Dr. Mustafa ANUTGAN).</a:t>
            </a:r>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E55A4C6D-1183-4237-8CD0-79243C7CC5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Selected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lnSpcReduction="10000"/>
          </a:bodyPr>
          <a:lstStyle/>
          <a:p>
            <a:pPr algn="just" fontAlgn="t"/>
            <a:r>
              <a:rPr lang="tr-TR" sz="2700" dirty="0"/>
              <a:t>TCM </a:t>
            </a:r>
            <a:r>
              <a:rPr lang="tr-TR" sz="2700" dirty="0" err="1"/>
              <a:t>based</a:t>
            </a:r>
            <a:r>
              <a:rPr lang="tr-TR" sz="2700" dirty="0"/>
              <a:t> </a:t>
            </a:r>
            <a:r>
              <a:rPr lang="tr-TR" sz="2700" dirty="0" err="1"/>
              <a:t>System</a:t>
            </a:r>
            <a:r>
              <a:rPr lang="tr-TR" sz="2700" dirty="0"/>
              <a:t> </a:t>
            </a:r>
            <a:r>
              <a:rPr lang="tr-TR" sz="2700" dirty="0" err="1"/>
              <a:t>for</a:t>
            </a:r>
            <a:r>
              <a:rPr lang="tr-TR" sz="2700" dirty="0"/>
              <a:t> </a:t>
            </a:r>
            <a:r>
              <a:rPr lang="tr-TR" sz="2700" dirty="0" err="1"/>
              <a:t>Spindle</a:t>
            </a:r>
            <a:r>
              <a:rPr lang="tr-TR" sz="2700" dirty="0"/>
              <a:t> Motor </a:t>
            </a:r>
            <a:r>
              <a:rPr lang="tr-TR" sz="2700" dirty="0" err="1"/>
              <a:t>Realtime</a:t>
            </a:r>
            <a:r>
              <a:rPr lang="tr-TR" sz="2700" dirty="0"/>
              <a:t> </a:t>
            </a:r>
            <a:r>
              <a:rPr lang="tr-TR" sz="2700" dirty="0" err="1"/>
              <a:t>Cycle</a:t>
            </a:r>
            <a:r>
              <a:rPr lang="tr-TR" sz="2700" dirty="0"/>
              <a:t> Control in </a:t>
            </a:r>
            <a:r>
              <a:rPr lang="tr-TR" sz="2700" dirty="0" err="1"/>
              <a:t>Cnc</a:t>
            </a:r>
            <a:r>
              <a:rPr lang="tr-TR" sz="2700" dirty="0"/>
              <a:t> Workbench </a:t>
            </a:r>
            <a:r>
              <a:rPr lang="tr-TR" sz="1600" dirty="0"/>
              <a:t> </a:t>
            </a:r>
            <a:r>
              <a:rPr lang="tr-TR" sz="2700" dirty="0"/>
              <a:t>K</a:t>
            </a:r>
            <a:r>
              <a:rPr lang="en-US" sz="2700" dirty="0" err="1"/>
              <a:t>arabük</a:t>
            </a:r>
            <a:r>
              <a:rPr lang="en-US" sz="2700" dirty="0"/>
              <a:t> University</a:t>
            </a:r>
            <a:r>
              <a:rPr lang="tr-TR" sz="2700" dirty="0"/>
              <a:t> </a:t>
            </a:r>
            <a:r>
              <a:rPr lang="en-US" sz="2700" dirty="0"/>
              <a:t>Scientific </a:t>
            </a:r>
            <a:r>
              <a:rPr lang="tr-TR" sz="2700" dirty="0"/>
              <a:t>R</a:t>
            </a:r>
            <a:r>
              <a:rPr lang="en-US" sz="2700" dirty="0" err="1"/>
              <a:t>esearch</a:t>
            </a:r>
            <a:r>
              <a:rPr lang="en-US" sz="2700" dirty="0"/>
              <a:t> </a:t>
            </a:r>
            <a:r>
              <a:rPr lang="tr-TR" sz="2700" dirty="0"/>
              <a:t>P</a:t>
            </a:r>
            <a:r>
              <a:rPr lang="en-US" sz="2700" dirty="0" err="1"/>
              <a:t>roject</a:t>
            </a:r>
            <a:r>
              <a:rPr lang="tr-TR" sz="2500" dirty="0"/>
              <a:t>, </a:t>
            </a:r>
            <a:r>
              <a:rPr lang="tr-TR" sz="2700" dirty="0"/>
              <a:t>KBÜ-BAP-</a:t>
            </a:r>
            <a:r>
              <a:rPr lang="en-US" sz="2700" dirty="0"/>
              <a:t> 13/2-YL-027</a:t>
            </a:r>
            <a:r>
              <a:rPr lang="tr-TR" sz="2700" dirty="0"/>
              <a:t>, Project </a:t>
            </a:r>
            <a:r>
              <a:rPr lang="tr-TR" sz="2700" dirty="0" err="1"/>
              <a:t>Coordinator</a:t>
            </a:r>
            <a:r>
              <a:rPr lang="tr-TR" sz="2700" dirty="0"/>
              <a:t>, 2014 – 2016, (</a:t>
            </a:r>
            <a:r>
              <a:rPr lang="tr-TR" sz="2700" dirty="0" err="1"/>
              <a:t>Assist</a:t>
            </a:r>
            <a:r>
              <a:rPr lang="tr-TR" sz="2700" dirty="0"/>
              <a:t>. Prof. Dr. Metin ZEYVELİ).</a:t>
            </a:r>
          </a:p>
          <a:p>
            <a:pPr algn="just" fontAlgn="t"/>
            <a:r>
              <a:rPr lang="tr-TR" sz="2700" dirty="0" err="1"/>
              <a:t>Combining</a:t>
            </a:r>
            <a:r>
              <a:rPr lang="tr-TR" sz="2700" dirty="0"/>
              <a:t> </a:t>
            </a:r>
            <a:r>
              <a:rPr lang="tr-TR" sz="2700" dirty="0" err="1"/>
              <a:t>Magnesium</a:t>
            </a:r>
            <a:r>
              <a:rPr lang="tr-TR" sz="2700" dirty="0"/>
              <a:t> and </a:t>
            </a:r>
            <a:r>
              <a:rPr lang="tr-TR" sz="2700" dirty="0" err="1"/>
              <a:t>Aluminium</a:t>
            </a:r>
            <a:r>
              <a:rPr lang="tr-TR" sz="2700" dirty="0"/>
              <a:t> </a:t>
            </a:r>
            <a:r>
              <a:rPr lang="tr-TR" sz="2700" dirty="0" err="1"/>
              <a:t>Alloys</a:t>
            </a:r>
            <a:r>
              <a:rPr lang="tr-TR" sz="2700" dirty="0"/>
              <a:t> </a:t>
            </a:r>
            <a:r>
              <a:rPr lang="tr-TR" sz="2700" dirty="0" err="1"/>
              <a:t>which</a:t>
            </a:r>
            <a:r>
              <a:rPr lang="tr-TR" sz="2700" dirty="0"/>
              <a:t> </a:t>
            </a:r>
            <a:r>
              <a:rPr lang="tr-TR" sz="2700" dirty="0" err="1"/>
              <a:t>are</a:t>
            </a:r>
            <a:r>
              <a:rPr lang="tr-TR" sz="2700" dirty="0"/>
              <a:t> </a:t>
            </a:r>
            <a:r>
              <a:rPr lang="tr-TR" sz="2700" dirty="0" err="1"/>
              <a:t>Used</a:t>
            </a:r>
            <a:r>
              <a:rPr lang="tr-TR" sz="2700" dirty="0"/>
              <a:t> in Automotive and </a:t>
            </a:r>
            <a:r>
              <a:rPr lang="tr-TR" sz="2700" dirty="0" err="1"/>
              <a:t>Aviation</a:t>
            </a:r>
            <a:r>
              <a:rPr lang="tr-TR" sz="2700" dirty="0"/>
              <a:t> </a:t>
            </a:r>
            <a:r>
              <a:rPr lang="tr-TR" sz="2700" dirty="0" err="1"/>
              <a:t>Sectors</a:t>
            </a:r>
            <a:r>
              <a:rPr lang="tr-TR" sz="2700" dirty="0"/>
              <a:t> </a:t>
            </a:r>
            <a:r>
              <a:rPr lang="tr-TR" sz="2700" dirty="0" err="1"/>
              <a:t>with</a:t>
            </a:r>
            <a:r>
              <a:rPr lang="tr-TR" sz="2700" dirty="0"/>
              <a:t> </a:t>
            </a:r>
            <a:r>
              <a:rPr lang="tr-TR" sz="2700" dirty="0" err="1"/>
              <a:t>Unrivet</a:t>
            </a:r>
            <a:r>
              <a:rPr lang="tr-TR" sz="2700" dirty="0"/>
              <a:t> </a:t>
            </a:r>
            <a:r>
              <a:rPr lang="tr-TR" sz="2700" dirty="0" err="1"/>
              <a:t>Riveting</a:t>
            </a:r>
            <a:r>
              <a:rPr lang="tr-TR" sz="2700" dirty="0"/>
              <a:t> </a:t>
            </a:r>
            <a:r>
              <a:rPr lang="tr-TR" sz="2700" dirty="0" err="1"/>
              <a:t>Method</a:t>
            </a:r>
            <a:r>
              <a:rPr lang="tr-TR" sz="2700" dirty="0"/>
              <a:t> and </a:t>
            </a:r>
            <a:r>
              <a:rPr lang="tr-TR" sz="2700" dirty="0" err="1"/>
              <a:t>Examining</a:t>
            </a:r>
            <a:r>
              <a:rPr lang="tr-TR" sz="2700" dirty="0"/>
              <a:t> </a:t>
            </a:r>
            <a:r>
              <a:rPr lang="tr-TR" sz="2700" dirty="0" err="1"/>
              <a:t>Their</a:t>
            </a:r>
            <a:r>
              <a:rPr lang="tr-TR" sz="2700" dirty="0"/>
              <a:t> </a:t>
            </a:r>
            <a:r>
              <a:rPr lang="tr-TR" sz="2700" dirty="0" err="1"/>
              <a:t>Mechanical</a:t>
            </a:r>
            <a:r>
              <a:rPr lang="tr-TR" sz="2700" dirty="0"/>
              <a:t> </a:t>
            </a:r>
            <a:r>
              <a:rPr lang="tr-TR" sz="2700" dirty="0" err="1"/>
              <a:t>Behaviours</a:t>
            </a:r>
            <a:r>
              <a:rPr lang="tr-TR" sz="2700" dirty="0"/>
              <a:t> K</a:t>
            </a:r>
            <a:r>
              <a:rPr lang="en-US" sz="2700" dirty="0" err="1"/>
              <a:t>arabük</a:t>
            </a:r>
            <a:r>
              <a:rPr lang="en-US" sz="2700" dirty="0"/>
              <a:t> University, Scientific </a:t>
            </a:r>
            <a:r>
              <a:rPr lang="tr-TR" sz="2700" dirty="0"/>
              <a:t>R</a:t>
            </a:r>
            <a:r>
              <a:rPr lang="en-US" sz="2700" dirty="0" err="1"/>
              <a:t>esearch</a:t>
            </a:r>
            <a:r>
              <a:rPr lang="en-US" sz="2700" dirty="0"/>
              <a:t> </a:t>
            </a:r>
            <a:r>
              <a:rPr lang="tr-TR" sz="2700" dirty="0"/>
              <a:t>P</a:t>
            </a:r>
            <a:r>
              <a:rPr lang="en-US" sz="2700" dirty="0" err="1"/>
              <a:t>roject</a:t>
            </a:r>
            <a:r>
              <a:rPr lang="tr-TR" sz="2700" dirty="0"/>
              <a:t>, </a:t>
            </a:r>
            <a:r>
              <a:rPr lang="en-US" sz="2700" dirty="0"/>
              <a:t>KBÜ-BAP-11/2-YL-018</a:t>
            </a:r>
            <a:r>
              <a:rPr lang="tr-TR" sz="2700" dirty="0"/>
              <a:t>, Project </a:t>
            </a:r>
            <a:r>
              <a:rPr lang="tr-TR" sz="2700" dirty="0" err="1"/>
              <a:t>Coordinator</a:t>
            </a:r>
            <a:r>
              <a:rPr lang="tr-TR" sz="2700" dirty="0"/>
              <a:t>, 2012 – 2013, (</a:t>
            </a:r>
            <a:r>
              <a:rPr lang="tr-TR" sz="2700" dirty="0" err="1"/>
              <a:t>Assist</a:t>
            </a:r>
            <a:r>
              <a:rPr lang="tr-TR" sz="2700" dirty="0"/>
              <a:t>. Prof. Dr. Metin ZEYVELİ).</a:t>
            </a:r>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F96FCA84-2691-4C1A-A1DA-1C0D8E261AC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9927275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Selected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77500" lnSpcReduction="20000"/>
          </a:bodyPr>
          <a:lstStyle/>
          <a:p>
            <a:pPr algn="just"/>
            <a:r>
              <a:rPr lang="tr-TR" dirty="0" err="1">
                <a:cs typeface="Times New Roman" panose="02020603050405020304" pitchFamily="18" charset="0"/>
              </a:rPr>
              <a:t>Au</a:t>
            </a:r>
            <a:r>
              <a:rPr lang="tr-TR" dirty="0">
                <a:cs typeface="Times New Roman" panose="02020603050405020304" pitchFamily="18" charset="0"/>
              </a:rPr>
              <a:t> </a:t>
            </a:r>
            <a:r>
              <a:rPr lang="tr-TR" dirty="0" err="1">
                <a:cs typeface="Times New Roman" panose="02020603050405020304" pitchFamily="18" charset="0"/>
              </a:rPr>
              <a:t>Zn</a:t>
            </a:r>
            <a:r>
              <a:rPr lang="tr-TR" dirty="0">
                <a:cs typeface="Times New Roman" panose="02020603050405020304" pitchFamily="18" charset="0"/>
              </a:rPr>
              <a:t> </a:t>
            </a:r>
            <a:r>
              <a:rPr lang="tr-TR" dirty="0" err="1">
                <a:cs typeface="Times New Roman" panose="02020603050405020304" pitchFamily="18" charset="0"/>
              </a:rPr>
              <a:t>Compounded</a:t>
            </a:r>
            <a:r>
              <a:rPr lang="tr-TR" dirty="0">
                <a:cs typeface="Times New Roman" panose="02020603050405020304" pitchFamily="18" charset="0"/>
              </a:rPr>
              <a:t>  n </a:t>
            </a:r>
            <a:r>
              <a:rPr lang="tr-TR" dirty="0" err="1">
                <a:cs typeface="Times New Roman" panose="02020603050405020304" pitchFamily="18" charset="0"/>
              </a:rPr>
              <a:t>GaAs</a:t>
            </a:r>
            <a:r>
              <a:rPr lang="tr-TR" dirty="0">
                <a:cs typeface="Times New Roman" panose="02020603050405020304" pitchFamily="18" charset="0"/>
              </a:rPr>
              <a:t> </a:t>
            </a:r>
            <a:r>
              <a:rPr lang="tr-TR" dirty="0" err="1">
                <a:cs typeface="Times New Roman" panose="02020603050405020304" pitchFamily="18" charset="0"/>
              </a:rPr>
              <a:t>Structures</a:t>
            </a:r>
            <a:r>
              <a:rPr lang="tr-TR" dirty="0">
                <a:cs typeface="Times New Roman" panose="02020603050405020304" pitchFamily="18" charset="0"/>
              </a:rPr>
              <a:t> </a:t>
            </a:r>
            <a:r>
              <a:rPr lang="tr-TR" dirty="0" err="1">
                <a:cs typeface="Times New Roman" panose="02020603050405020304" pitchFamily="18" charset="0"/>
              </a:rPr>
              <a:t>Preparation</a:t>
            </a:r>
            <a:r>
              <a:rPr lang="tr-TR" dirty="0">
                <a:cs typeface="Times New Roman" panose="02020603050405020304" pitchFamily="18" charset="0"/>
              </a:rPr>
              <a:t> and </a:t>
            </a:r>
            <a:r>
              <a:rPr lang="tr-TR" dirty="0" err="1">
                <a:cs typeface="Times New Roman" panose="02020603050405020304" pitchFamily="18" charset="0"/>
              </a:rPr>
              <a:t>Examining</a:t>
            </a:r>
            <a:r>
              <a:rPr lang="tr-TR" dirty="0">
                <a:cs typeface="Times New Roman" panose="02020603050405020304" pitchFamily="18" charset="0"/>
              </a:rPr>
              <a:t> of </a:t>
            </a:r>
            <a:r>
              <a:rPr lang="tr-TR" dirty="0" err="1">
                <a:cs typeface="Times New Roman" panose="02020603050405020304" pitchFamily="18" charset="0"/>
              </a:rPr>
              <a:t>Their</a:t>
            </a:r>
            <a:r>
              <a:rPr lang="tr-TR" dirty="0">
                <a:cs typeface="Times New Roman" panose="02020603050405020304" pitchFamily="18" charset="0"/>
              </a:rPr>
              <a:t> </a:t>
            </a:r>
            <a:r>
              <a:rPr lang="tr-TR" dirty="0" err="1">
                <a:cs typeface="Times New Roman" panose="02020603050405020304" pitchFamily="18" charset="0"/>
              </a:rPr>
              <a:t>Physical</a:t>
            </a:r>
            <a:r>
              <a:rPr lang="tr-TR" dirty="0">
                <a:cs typeface="Times New Roman" panose="02020603050405020304" pitchFamily="18" charset="0"/>
              </a:rPr>
              <a:t> </a:t>
            </a:r>
            <a:r>
              <a:rPr lang="tr-TR" dirty="0" err="1">
                <a:cs typeface="Times New Roman" panose="02020603050405020304" pitchFamily="18" charset="0"/>
              </a:rPr>
              <a:t>Features</a:t>
            </a:r>
            <a:r>
              <a:rPr lang="tr-TR" dirty="0">
                <a:cs typeface="Times New Roman" panose="02020603050405020304" pitchFamily="18" charset="0"/>
              </a:rPr>
              <a:t>, Research Project, </a:t>
            </a:r>
            <a:r>
              <a:rPr lang="tr-TR" dirty="0" err="1">
                <a:cs typeface="Times New Roman" panose="02020603050405020304" pitchFamily="18" charset="0"/>
              </a:rPr>
              <a:t>Researcher</a:t>
            </a:r>
            <a:r>
              <a:rPr lang="tr-TR" dirty="0">
                <a:cs typeface="Times New Roman" panose="02020603050405020304" pitchFamily="18" charset="0"/>
              </a:rPr>
              <a:t>, 02/05/2012 - 01/05/2013 (</a:t>
            </a:r>
            <a:r>
              <a:rPr lang="tr-TR" dirty="0" err="1">
                <a:cs typeface="Times New Roman" panose="02020603050405020304" pitchFamily="18" charset="0"/>
              </a:rPr>
              <a:t>National</a:t>
            </a:r>
            <a:r>
              <a:rPr lang="tr-TR" dirty="0">
                <a:cs typeface="Times New Roman" panose="02020603050405020304" pitchFamily="18" charset="0"/>
              </a:rPr>
              <a:t>), </a:t>
            </a:r>
            <a:r>
              <a:rPr lang="tr-TR" dirty="0"/>
              <a:t>(</a:t>
            </a:r>
            <a:r>
              <a:rPr lang="tr-TR" dirty="0" err="1"/>
              <a:t>Assist</a:t>
            </a:r>
            <a:r>
              <a:rPr lang="tr-TR" dirty="0"/>
              <a:t>. Prof. Dr. Hüseyin TECİMER).</a:t>
            </a:r>
            <a:endParaRPr lang="tr-TR" dirty="0">
              <a:cs typeface="Times New Roman" panose="02020603050405020304" pitchFamily="18" charset="0"/>
            </a:endParaRPr>
          </a:p>
          <a:p>
            <a:pPr algn="just"/>
            <a:r>
              <a:rPr lang="tr-TR" dirty="0" err="1">
                <a:cs typeface="Times New Roman" panose="02020603050405020304" pitchFamily="18" charset="0"/>
              </a:rPr>
              <a:t>Ferroelectric</a:t>
            </a:r>
            <a:r>
              <a:rPr lang="tr-TR" dirty="0">
                <a:cs typeface="Times New Roman" panose="02020603050405020304" pitchFamily="18" charset="0"/>
              </a:rPr>
              <a:t> Bi</a:t>
            </a:r>
            <a:r>
              <a:rPr lang="tr-TR" baseline="-25000" dirty="0">
                <a:cs typeface="Times New Roman" panose="02020603050405020304" pitchFamily="18" charset="0"/>
              </a:rPr>
              <a:t>3</a:t>
            </a:r>
            <a:r>
              <a:rPr lang="tr-TR" dirty="0">
                <a:cs typeface="Times New Roman" panose="02020603050405020304" pitchFamily="18" charset="0"/>
              </a:rPr>
              <a:t>Ti</a:t>
            </a:r>
            <a:r>
              <a:rPr lang="tr-TR" baseline="-25000" dirty="0">
                <a:cs typeface="Times New Roman" panose="02020603050405020304" pitchFamily="18" charset="0"/>
              </a:rPr>
              <a:t>4</a:t>
            </a:r>
            <a:r>
              <a:rPr lang="tr-TR" dirty="0">
                <a:cs typeface="Times New Roman" panose="02020603050405020304" pitchFamily="18" charset="0"/>
              </a:rPr>
              <a:t>O</a:t>
            </a:r>
            <a:r>
              <a:rPr lang="tr-TR" baseline="-25000" dirty="0">
                <a:cs typeface="Times New Roman" panose="02020603050405020304" pitchFamily="18" charset="0"/>
              </a:rPr>
              <a:t>12  </a:t>
            </a:r>
            <a:r>
              <a:rPr lang="tr-TR" sz="2700" dirty="0" err="1">
                <a:cs typeface="Times New Roman" panose="02020603050405020304" pitchFamily="18" charset="0"/>
              </a:rPr>
              <a:t>Interface</a:t>
            </a:r>
            <a:r>
              <a:rPr lang="tr-TR" sz="2700" dirty="0">
                <a:cs typeface="Times New Roman" panose="02020603050405020304" pitchFamily="18" charset="0"/>
              </a:rPr>
              <a:t> </a:t>
            </a:r>
            <a:r>
              <a:rPr lang="tr-TR" sz="2700" dirty="0" err="1">
                <a:cs typeface="Times New Roman" panose="02020603050405020304" pitchFamily="18" charset="0"/>
              </a:rPr>
              <a:t>Layer</a:t>
            </a:r>
            <a:r>
              <a:rPr lang="tr-TR" sz="2700" dirty="0">
                <a:cs typeface="Times New Roman" panose="02020603050405020304" pitchFamily="18" charset="0"/>
              </a:rPr>
              <a:t> </a:t>
            </a:r>
            <a:r>
              <a:rPr lang="tr-TR" sz="2700" dirty="0" err="1">
                <a:cs typeface="Times New Roman" panose="02020603050405020304" pitchFamily="18" charset="0"/>
              </a:rPr>
              <a:t>Structures</a:t>
            </a:r>
            <a:r>
              <a:rPr lang="tr-TR" sz="2700" dirty="0">
                <a:cs typeface="Times New Roman" panose="02020603050405020304" pitchFamily="18" charset="0"/>
              </a:rPr>
              <a:t> </a:t>
            </a:r>
            <a:r>
              <a:rPr lang="tr-TR" sz="2700" dirty="0" err="1">
                <a:cs typeface="Times New Roman" panose="02020603050405020304" pitchFamily="18" charset="0"/>
              </a:rPr>
              <a:t>Preparation</a:t>
            </a:r>
            <a:r>
              <a:rPr lang="tr-TR" sz="2700" dirty="0">
                <a:cs typeface="Times New Roman" panose="02020603050405020304" pitchFamily="18" charset="0"/>
              </a:rPr>
              <a:t> and </a:t>
            </a:r>
            <a:r>
              <a:rPr lang="tr-TR" sz="2700" dirty="0" err="1">
                <a:cs typeface="Times New Roman" panose="02020603050405020304" pitchFamily="18" charset="0"/>
              </a:rPr>
              <a:t>Examining</a:t>
            </a:r>
            <a:r>
              <a:rPr lang="tr-TR" sz="2700" dirty="0">
                <a:cs typeface="Times New Roman" panose="02020603050405020304" pitchFamily="18" charset="0"/>
              </a:rPr>
              <a:t> of </a:t>
            </a:r>
            <a:r>
              <a:rPr lang="tr-TR" sz="2700" dirty="0" err="1">
                <a:cs typeface="Times New Roman" panose="02020603050405020304" pitchFamily="18" charset="0"/>
              </a:rPr>
              <a:t>Their</a:t>
            </a:r>
            <a:r>
              <a:rPr lang="tr-TR" sz="2700" dirty="0">
                <a:cs typeface="Times New Roman" panose="02020603050405020304" pitchFamily="18" charset="0"/>
              </a:rPr>
              <a:t> Electronic </a:t>
            </a:r>
            <a:r>
              <a:rPr lang="tr-TR" sz="2700" dirty="0" err="1">
                <a:cs typeface="Times New Roman" panose="02020603050405020304" pitchFamily="18" charset="0"/>
              </a:rPr>
              <a:t>Parameters</a:t>
            </a:r>
            <a:r>
              <a:rPr lang="tr-TR" sz="2700" dirty="0">
                <a:cs typeface="Times New Roman" panose="02020603050405020304" pitchFamily="18" charset="0"/>
              </a:rPr>
              <a:t>, Research Project, </a:t>
            </a:r>
            <a:r>
              <a:rPr lang="tr-TR" sz="2700" dirty="0" err="1">
                <a:cs typeface="Times New Roman" panose="02020603050405020304" pitchFamily="18" charset="0"/>
              </a:rPr>
              <a:t>Researcher</a:t>
            </a:r>
            <a:r>
              <a:rPr lang="tr-TR" sz="2700" dirty="0">
                <a:cs typeface="Times New Roman" panose="02020603050405020304" pitchFamily="18" charset="0"/>
              </a:rPr>
              <a:t>, 09/05/2011 - 01/10/2012 (</a:t>
            </a:r>
            <a:r>
              <a:rPr lang="tr-TR" sz="2700" dirty="0" err="1">
                <a:cs typeface="Times New Roman" panose="02020603050405020304" pitchFamily="18" charset="0"/>
              </a:rPr>
              <a:t>National</a:t>
            </a:r>
            <a:r>
              <a:rPr lang="tr-TR" sz="2700" dirty="0"/>
              <a:t>), (</a:t>
            </a:r>
            <a:r>
              <a:rPr lang="tr-TR" sz="2700" dirty="0" err="1"/>
              <a:t>Assist</a:t>
            </a:r>
            <a:r>
              <a:rPr lang="tr-TR" sz="2700" dirty="0"/>
              <a:t>. Prof. Dr. Hüseyin TECİMER).</a:t>
            </a:r>
          </a:p>
          <a:p>
            <a:pPr algn="just" fontAlgn="t"/>
            <a:r>
              <a:rPr lang="en-US" dirty="0"/>
              <a:t>Controller Design for a Six Legged Robot with FPGA</a:t>
            </a:r>
            <a:r>
              <a:rPr lang="tr-TR" dirty="0"/>
              <a:t>, TUBITAK-1002, </a:t>
            </a:r>
            <a:r>
              <a:rPr lang="en-US" dirty="0"/>
              <a:t>Researcher</a:t>
            </a:r>
            <a:r>
              <a:rPr lang="tr-TR" dirty="0"/>
              <a:t>, 2015-2016, (</a:t>
            </a:r>
            <a:r>
              <a:rPr lang="tr-TR" dirty="0" err="1"/>
              <a:t>Assist</a:t>
            </a:r>
            <a:r>
              <a:rPr lang="tr-TR" dirty="0"/>
              <a:t>. Prof. Dr. Hüseyin Oktay ERKOL).</a:t>
            </a:r>
          </a:p>
          <a:p>
            <a:pPr algn="just" fontAlgn="t"/>
            <a:r>
              <a:rPr lang="en-US" dirty="0"/>
              <a:t>A VHDL Application for Kinematic Equation Solutions of Multi-degree-of-freedom Systems</a:t>
            </a:r>
            <a:r>
              <a:rPr lang="tr-TR" dirty="0"/>
              <a:t>, </a:t>
            </a:r>
            <a:r>
              <a:rPr lang="en-US" dirty="0"/>
              <a:t>Scientific Research Department of Karab</a:t>
            </a:r>
            <a:r>
              <a:rPr lang="tr-TR" dirty="0"/>
              <a:t>u</a:t>
            </a:r>
            <a:r>
              <a:rPr lang="en-US" dirty="0"/>
              <a:t>k University</a:t>
            </a:r>
            <a:r>
              <a:rPr lang="tr-TR" dirty="0"/>
              <a:t>, KBÜ-BAP-13/1-DR-011, </a:t>
            </a:r>
            <a:r>
              <a:rPr lang="en-US" dirty="0"/>
              <a:t>Researcher</a:t>
            </a:r>
            <a:r>
              <a:rPr lang="tr-TR" dirty="0"/>
              <a:t>, 2013-2015, (</a:t>
            </a:r>
            <a:r>
              <a:rPr lang="tr-TR" dirty="0" err="1"/>
              <a:t>Assist</a:t>
            </a:r>
            <a:r>
              <a:rPr lang="tr-TR" dirty="0"/>
              <a:t>. Prof. Dr. Hüseyin Oktay ERKOL).</a:t>
            </a:r>
          </a:p>
          <a:p>
            <a:pPr fontAlgn="t">
              <a:buNone/>
            </a:pPr>
            <a:endParaRPr lang="tr-TR" dirty="0"/>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486BC385-FD48-4289-BA6D-423F64F5C0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Selected</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Department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77500" lnSpcReduction="20000"/>
          </a:bodyPr>
          <a:lstStyle/>
          <a:p>
            <a:pPr algn="just"/>
            <a:r>
              <a:rPr lang="en-US" dirty="0"/>
              <a:t>Intelligent Controlled Electronic Differential Design and Implementation for Electric Vehicles,</a:t>
            </a:r>
            <a:r>
              <a:rPr lang="tr-TR" dirty="0"/>
              <a:t> K</a:t>
            </a:r>
            <a:r>
              <a:rPr lang="en-US" dirty="0" err="1"/>
              <a:t>arabük</a:t>
            </a:r>
            <a:r>
              <a:rPr lang="en-US" dirty="0"/>
              <a:t> University, Scientific </a:t>
            </a:r>
            <a:r>
              <a:rPr lang="tr-TR" dirty="0"/>
              <a:t>R</a:t>
            </a:r>
            <a:r>
              <a:rPr lang="en-US" dirty="0" err="1"/>
              <a:t>esearch</a:t>
            </a:r>
            <a:r>
              <a:rPr lang="en-US" dirty="0"/>
              <a:t> </a:t>
            </a:r>
            <a:r>
              <a:rPr lang="tr-TR" dirty="0"/>
              <a:t>P</a:t>
            </a:r>
            <a:r>
              <a:rPr lang="en-US" dirty="0"/>
              <a:t>roject,KBÜ-BAP-14/2-DS-046, Project Researcher, 2017</a:t>
            </a:r>
            <a:r>
              <a:rPr lang="tr-TR" dirty="0"/>
              <a:t>, (</a:t>
            </a:r>
            <a:r>
              <a:rPr lang="tr-TR" dirty="0" err="1"/>
              <a:t>Res</a:t>
            </a:r>
            <a:r>
              <a:rPr lang="tr-TR" dirty="0"/>
              <a:t>. </a:t>
            </a:r>
            <a:r>
              <a:rPr lang="tr-TR" dirty="0" err="1"/>
              <a:t>Assist</a:t>
            </a:r>
            <a:r>
              <a:rPr lang="tr-TR" dirty="0"/>
              <a:t>. Dr. Emel SOYLU).</a:t>
            </a:r>
          </a:p>
          <a:p>
            <a:pPr algn="just"/>
            <a:r>
              <a:rPr lang="en-US" dirty="0"/>
              <a:t>Determining Optimal Charge and Discharge Conditions of Batteries with Artificial Intelligence and Condition Monitoring , </a:t>
            </a:r>
            <a:r>
              <a:rPr lang="en-US" dirty="0" err="1"/>
              <a:t>Karabük</a:t>
            </a:r>
            <a:r>
              <a:rPr lang="en-US" dirty="0"/>
              <a:t> University, Scientific </a:t>
            </a:r>
            <a:r>
              <a:rPr lang="tr-TR" dirty="0"/>
              <a:t>R</a:t>
            </a:r>
            <a:r>
              <a:rPr lang="en-US" dirty="0" err="1"/>
              <a:t>esearch</a:t>
            </a:r>
            <a:r>
              <a:rPr lang="en-US" dirty="0"/>
              <a:t> </a:t>
            </a:r>
            <a:r>
              <a:rPr lang="tr-TR" dirty="0"/>
              <a:t>P</a:t>
            </a:r>
            <a:r>
              <a:rPr lang="en-US" dirty="0" err="1"/>
              <a:t>roject</a:t>
            </a:r>
            <a:r>
              <a:rPr lang="en-US" dirty="0"/>
              <a:t>, KBU-BAP-13/1-DR-005, Project Researcher, 2015</a:t>
            </a:r>
            <a:r>
              <a:rPr lang="tr-TR" dirty="0"/>
              <a:t>, (</a:t>
            </a:r>
            <a:r>
              <a:rPr lang="tr-TR" dirty="0" err="1"/>
              <a:t>Res</a:t>
            </a:r>
            <a:r>
              <a:rPr lang="tr-TR" dirty="0"/>
              <a:t>. </a:t>
            </a:r>
            <a:r>
              <a:rPr lang="tr-TR" dirty="0" err="1"/>
              <a:t>Assist</a:t>
            </a:r>
            <a:r>
              <a:rPr lang="tr-TR" dirty="0"/>
              <a:t>. Dr. Emel SOYLU).</a:t>
            </a:r>
          </a:p>
          <a:p>
            <a:pPr algn="just"/>
            <a:r>
              <a:rPr lang="tr-TR" dirty="0" err="1">
                <a:cs typeface="Times New Roman" pitchFamily="18" charset="0"/>
              </a:rPr>
              <a:t>Detection</a:t>
            </a:r>
            <a:r>
              <a:rPr lang="tr-TR" dirty="0">
                <a:cs typeface="Times New Roman" pitchFamily="18" charset="0"/>
              </a:rPr>
              <a:t> of Road and Railroad Networks in </a:t>
            </a:r>
            <a:r>
              <a:rPr lang="tr-TR" dirty="0" err="1">
                <a:cs typeface="Times New Roman" pitchFamily="18" charset="0"/>
              </a:rPr>
              <a:t>Synthetic</a:t>
            </a:r>
            <a:r>
              <a:rPr lang="tr-TR" dirty="0">
                <a:cs typeface="Times New Roman" pitchFamily="18" charset="0"/>
              </a:rPr>
              <a:t> </a:t>
            </a:r>
            <a:r>
              <a:rPr lang="tr-TR" dirty="0" err="1">
                <a:cs typeface="Times New Roman" pitchFamily="18" charset="0"/>
              </a:rPr>
              <a:t>Aperture</a:t>
            </a:r>
            <a:r>
              <a:rPr lang="tr-TR" dirty="0">
                <a:cs typeface="Times New Roman" pitchFamily="18" charset="0"/>
              </a:rPr>
              <a:t> Radar </a:t>
            </a:r>
            <a:r>
              <a:rPr lang="tr-TR" dirty="0" err="1">
                <a:cs typeface="Times New Roman" pitchFamily="18" charset="0"/>
              </a:rPr>
              <a:t>Images</a:t>
            </a:r>
            <a:r>
              <a:rPr lang="tr-TR" dirty="0">
                <a:cs typeface="Times New Roman" pitchFamily="18" charset="0"/>
              </a:rPr>
              <a:t> </a:t>
            </a:r>
            <a:r>
              <a:rPr lang="tr-TR" dirty="0" err="1">
                <a:cs typeface="Times New Roman" pitchFamily="18" charset="0"/>
              </a:rPr>
              <a:t>by</a:t>
            </a:r>
            <a:r>
              <a:rPr lang="tr-TR" dirty="0">
                <a:cs typeface="Times New Roman" pitchFamily="18" charset="0"/>
              </a:rPr>
              <a:t> </a:t>
            </a:r>
            <a:r>
              <a:rPr lang="tr-TR" dirty="0" err="1">
                <a:cs typeface="Times New Roman" pitchFamily="18" charset="0"/>
              </a:rPr>
              <a:t>using</a:t>
            </a:r>
            <a:r>
              <a:rPr lang="tr-TR" dirty="0">
                <a:cs typeface="Times New Roman" pitchFamily="18" charset="0"/>
              </a:rPr>
              <a:t> </a:t>
            </a:r>
            <a:r>
              <a:rPr lang="tr-TR" dirty="0" err="1">
                <a:cs typeface="Times New Roman" pitchFamily="18" charset="0"/>
              </a:rPr>
              <a:t>Various</a:t>
            </a:r>
            <a:r>
              <a:rPr lang="tr-TR" dirty="0">
                <a:cs typeface="Times New Roman" pitchFamily="18" charset="0"/>
              </a:rPr>
              <a:t> </a:t>
            </a:r>
            <a:r>
              <a:rPr lang="tr-TR" dirty="0" err="1">
                <a:cs typeface="Times New Roman" pitchFamily="18" charset="0"/>
              </a:rPr>
              <a:t>Methods</a:t>
            </a:r>
            <a:r>
              <a:rPr lang="tr-TR" dirty="0">
                <a:cs typeface="Times New Roman" pitchFamily="18" charset="0"/>
              </a:rPr>
              <a:t>, Ankara Yıldırım Beyazıt </a:t>
            </a:r>
            <a:r>
              <a:rPr lang="tr-TR" dirty="0" err="1">
                <a:cs typeface="Times New Roman" pitchFamily="18" charset="0"/>
              </a:rPr>
              <a:t>Üniversity</a:t>
            </a:r>
            <a:r>
              <a:rPr lang="tr-TR" dirty="0">
                <a:cs typeface="Times New Roman" pitchFamily="18" charset="0"/>
              </a:rPr>
              <a:t>, Preliminary </a:t>
            </a:r>
            <a:r>
              <a:rPr lang="en-US" dirty="0"/>
              <a:t>Scientific </a:t>
            </a:r>
            <a:r>
              <a:rPr lang="tr-TR" dirty="0"/>
              <a:t>R</a:t>
            </a:r>
            <a:r>
              <a:rPr lang="en-US" dirty="0" err="1"/>
              <a:t>esearch</a:t>
            </a:r>
            <a:r>
              <a:rPr lang="en-US" dirty="0"/>
              <a:t> </a:t>
            </a:r>
            <a:r>
              <a:rPr lang="tr-TR" dirty="0"/>
              <a:t>P</a:t>
            </a:r>
            <a:r>
              <a:rPr lang="en-US" dirty="0" err="1"/>
              <a:t>roject</a:t>
            </a:r>
            <a:r>
              <a:rPr lang="tr-TR" dirty="0">
                <a:cs typeface="Times New Roman" pitchFamily="18" charset="0"/>
              </a:rPr>
              <a:t>, Project </a:t>
            </a:r>
            <a:r>
              <a:rPr lang="tr-TR" dirty="0" err="1">
                <a:cs typeface="Times New Roman" pitchFamily="18" charset="0"/>
              </a:rPr>
              <a:t>Number</a:t>
            </a:r>
            <a:r>
              <a:rPr lang="tr-TR" dirty="0">
                <a:cs typeface="Times New Roman" pitchFamily="18" charset="0"/>
              </a:rPr>
              <a:t>:631, </a:t>
            </a:r>
            <a:r>
              <a:rPr lang="tr-TR" dirty="0" err="1">
                <a:cs typeface="Times New Roman" pitchFamily="18" charset="0"/>
              </a:rPr>
              <a:t>Researcher</a:t>
            </a:r>
            <a:r>
              <a:rPr lang="tr-TR" dirty="0">
                <a:cs typeface="Times New Roman" pitchFamily="18" charset="0"/>
              </a:rPr>
              <a:t>, 2014-2015, </a:t>
            </a:r>
            <a:r>
              <a:rPr lang="tr-TR" dirty="0"/>
              <a:t>(</a:t>
            </a:r>
            <a:r>
              <a:rPr lang="tr-TR" dirty="0" err="1"/>
              <a:t>Res</a:t>
            </a:r>
            <a:r>
              <a:rPr lang="tr-TR" dirty="0"/>
              <a:t>. </a:t>
            </a:r>
            <a:r>
              <a:rPr lang="tr-TR" dirty="0" err="1"/>
              <a:t>Assist</a:t>
            </a:r>
            <a:r>
              <a:rPr lang="tr-TR" dirty="0"/>
              <a:t>. Dr. Şafak ALTAY AÇAR).</a:t>
            </a:r>
            <a:endParaRPr lang="tr-TR" u="sng" dirty="0"/>
          </a:p>
          <a:p>
            <a:pPr algn="just"/>
            <a:endParaRPr lang="tr-TR" dirty="0">
              <a:cs typeface="Times New Roman" pitchFamily="18" charset="0"/>
            </a:endParaRPr>
          </a:p>
          <a:p>
            <a:pPr algn="just"/>
            <a:endParaRPr lang="tr-TR" dirty="0">
              <a:cs typeface="Times New Roman" pitchFamily="18" charset="0"/>
            </a:endParaRPr>
          </a:p>
          <a:p>
            <a:pPr fontAlgn="t">
              <a:buNone/>
            </a:pPr>
            <a:endParaRPr lang="tr-TR" dirty="0"/>
          </a:p>
          <a:p>
            <a:pPr algn="just"/>
            <a:endParaRPr lang="tr-TR" dirty="0">
              <a:cs typeface="Times New Roman" panose="02020603050405020304" pitchFamily="18" charset="0"/>
            </a:endParaRPr>
          </a:p>
          <a:p>
            <a:pPr fontAlgn="t"/>
            <a:endParaRPr lang="tr-TR" dirty="0"/>
          </a:p>
          <a:p>
            <a:pPr fontAlgn="t"/>
            <a:endParaRPr lang="tr-TR" dirty="0"/>
          </a:p>
          <a:p>
            <a:pPr algn="just"/>
            <a:endParaRPr lang="tr-TR" dirty="0"/>
          </a:p>
          <a:p>
            <a:pPr fontAlgn="t"/>
            <a:endParaRPr lang="tr-TR"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ED5A7E71-D154-4EDA-A64D-49659614E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0504488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Awards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70000" lnSpcReduction="20000"/>
          </a:bodyPr>
          <a:lstStyle/>
          <a:p>
            <a:r>
              <a:rPr lang="tr-TR" b="1" dirty="0" err="1"/>
              <a:t>Electromobile</a:t>
            </a:r>
            <a:r>
              <a:rPr lang="tr-TR" b="1" dirty="0"/>
              <a:t> </a:t>
            </a:r>
            <a:r>
              <a:rPr lang="tr-TR" b="1" dirty="0" err="1"/>
              <a:t>Awards</a:t>
            </a:r>
            <a:endParaRPr lang="tr-TR" dirty="0"/>
          </a:p>
          <a:p>
            <a:r>
              <a:rPr lang="tr-TR" dirty="0"/>
              <a:t>2016 – </a:t>
            </a:r>
            <a:r>
              <a:rPr lang="tr-TR" dirty="0" err="1"/>
              <a:t>Efficiency</a:t>
            </a:r>
            <a:r>
              <a:rPr lang="tr-TR" dirty="0"/>
              <a:t> </a:t>
            </a:r>
            <a:r>
              <a:rPr lang="tr-TR" dirty="0" err="1"/>
              <a:t>Challenge</a:t>
            </a:r>
            <a:r>
              <a:rPr lang="tr-TR" dirty="0"/>
              <a:t> </a:t>
            </a:r>
            <a:r>
              <a:rPr lang="tr-TR" dirty="0" err="1"/>
              <a:t>Electric</a:t>
            </a:r>
            <a:r>
              <a:rPr lang="tr-TR" dirty="0"/>
              <a:t> </a:t>
            </a:r>
            <a:r>
              <a:rPr lang="tr-TR" dirty="0" err="1"/>
              <a:t>Vehicle</a:t>
            </a:r>
            <a:r>
              <a:rPr lang="tr-TR" dirty="0"/>
              <a:t> – </a:t>
            </a:r>
            <a:r>
              <a:rPr lang="tr-TR" dirty="0" err="1"/>
              <a:t>Domestic</a:t>
            </a:r>
            <a:r>
              <a:rPr lang="tr-TR" dirty="0"/>
              <a:t> </a:t>
            </a:r>
            <a:r>
              <a:rPr lang="tr-TR" dirty="0" err="1"/>
              <a:t>Award</a:t>
            </a:r>
            <a:endParaRPr lang="tr-TR" dirty="0"/>
          </a:p>
          <a:p>
            <a:r>
              <a:rPr lang="tr-TR" dirty="0"/>
              <a:t>2015 – </a:t>
            </a:r>
            <a:r>
              <a:rPr lang="tr-TR" dirty="0" err="1"/>
              <a:t>Efficiency</a:t>
            </a:r>
            <a:r>
              <a:rPr lang="tr-TR" dirty="0"/>
              <a:t> </a:t>
            </a:r>
            <a:r>
              <a:rPr lang="tr-TR" dirty="0" err="1"/>
              <a:t>Challenge</a:t>
            </a:r>
            <a:r>
              <a:rPr lang="tr-TR" dirty="0"/>
              <a:t> </a:t>
            </a:r>
            <a:r>
              <a:rPr lang="tr-TR" dirty="0" err="1"/>
              <a:t>Electric</a:t>
            </a:r>
            <a:r>
              <a:rPr lang="tr-TR" dirty="0"/>
              <a:t> </a:t>
            </a:r>
            <a:r>
              <a:rPr lang="tr-TR" dirty="0" err="1"/>
              <a:t>Vehicle</a:t>
            </a:r>
            <a:r>
              <a:rPr lang="tr-TR" dirty="0"/>
              <a:t> – </a:t>
            </a:r>
            <a:r>
              <a:rPr lang="tr-TR" dirty="0" err="1"/>
              <a:t>Domestic</a:t>
            </a:r>
            <a:r>
              <a:rPr lang="tr-TR" dirty="0"/>
              <a:t> </a:t>
            </a:r>
            <a:r>
              <a:rPr lang="tr-TR" dirty="0" err="1"/>
              <a:t>Award</a:t>
            </a:r>
            <a:endParaRPr lang="tr-TR" dirty="0"/>
          </a:p>
          <a:p>
            <a:r>
              <a:rPr lang="tr-TR" dirty="0"/>
              <a:t>2014 – </a:t>
            </a:r>
            <a:r>
              <a:rPr lang="tr-TR" dirty="0" err="1"/>
              <a:t>Efficiency</a:t>
            </a:r>
            <a:r>
              <a:rPr lang="tr-TR" dirty="0"/>
              <a:t> Challenge </a:t>
            </a:r>
            <a:r>
              <a:rPr lang="tr-TR" dirty="0" err="1"/>
              <a:t>Electric</a:t>
            </a:r>
            <a:r>
              <a:rPr lang="tr-TR" dirty="0"/>
              <a:t> </a:t>
            </a:r>
            <a:r>
              <a:rPr lang="tr-TR" dirty="0" err="1"/>
              <a:t>Vehicle</a:t>
            </a:r>
            <a:r>
              <a:rPr lang="tr-TR" dirty="0"/>
              <a:t> – The Best Design </a:t>
            </a:r>
            <a:r>
              <a:rPr lang="tr-TR" dirty="0" err="1"/>
              <a:t>Award</a:t>
            </a:r>
            <a:endParaRPr lang="tr-TR" dirty="0"/>
          </a:p>
          <a:p>
            <a:r>
              <a:rPr lang="tr-TR" dirty="0"/>
              <a:t> </a:t>
            </a:r>
          </a:p>
          <a:p>
            <a:r>
              <a:rPr lang="tr-TR" b="1" dirty="0"/>
              <a:t>Sumo Robot </a:t>
            </a:r>
            <a:r>
              <a:rPr lang="tr-TR" b="1" dirty="0" err="1"/>
              <a:t>Awards</a:t>
            </a:r>
            <a:endParaRPr lang="tr-TR" dirty="0"/>
          </a:p>
          <a:p>
            <a:r>
              <a:rPr lang="tr-TR" dirty="0"/>
              <a:t>2016 – </a:t>
            </a:r>
            <a:r>
              <a:rPr lang="tr-TR" dirty="0" err="1"/>
              <a:t>Fujisoft</a:t>
            </a:r>
            <a:r>
              <a:rPr lang="tr-TR" dirty="0"/>
              <a:t> </a:t>
            </a:r>
            <a:r>
              <a:rPr lang="tr-TR" dirty="0" err="1"/>
              <a:t>International</a:t>
            </a:r>
            <a:r>
              <a:rPr lang="tr-TR" dirty="0"/>
              <a:t> Robot Sumo </a:t>
            </a:r>
            <a:r>
              <a:rPr lang="tr-TR" dirty="0" err="1"/>
              <a:t>Tournament</a:t>
            </a:r>
            <a:r>
              <a:rPr lang="tr-TR" dirty="0"/>
              <a:t> – </a:t>
            </a:r>
            <a:r>
              <a:rPr lang="tr-TR" dirty="0" err="1"/>
              <a:t>Champion</a:t>
            </a:r>
            <a:endParaRPr lang="tr-TR" dirty="0"/>
          </a:p>
          <a:p>
            <a:r>
              <a:rPr lang="tr-TR" dirty="0"/>
              <a:t>2016 – </a:t>
            </a:r>
            <a:r>
              <a:rPr lang="tr-TR" dirty="0" err="1"/>
              <a:t>Fujisoft</a:t>
            </a:r>
            <a:r>
              <a:rPr lang="tr-TR" dirty="0"/>
              <a:t> </a:t>
            </a:r>
            <a:r>
              <a:rPr lang="tr-TR" dirty="0" err="1"/>
              <a:t>International</a:t>
            </a:r>
            <a:r>
              <a:rPr lang="tr-TR" dirty="0"/>
              <a:t> Robot Sumo </a:t>
            </a:r>
            <a:r>
              <a:rPr lang="tr-TR" dirty="0" err="1"/>
              <a:t>Tournament</a:t>
            </a:r>
            <a:r>
              <a:rPr lang="tr-TR" dirty="0"/>
              <a:t> – </a:t>
            </a:r>
            <a:r>
              <a:rPr lang="tr-TR" dirty="0" err="1"/>
              <a:t>Runner</a:t>
            </a:r>
            <a:r>
              <a:rPr lang="tr-TR" dirty="0"/>
              <a:t> </a:t>
            </a:r>
            <a:r>
              <a:rPr lang="tr-TR" dirty="0" err="1"/>
              <a:t>up</a:t>
            </a:r>
            <a:endParaRPr lang="tr-TR" dirty="0"/>
          </a:p>
          <a:p>
            <a:r>
              <a:rPr lang="tr-TR" dirty="0"/>
              <a:t>2015 – </a:t>
            </a:r>
            <a:r>
              <a:rPr lang="tr-TR" dirty="0" err="1"/>
              <a:t>Fujisoft</a:t>
            </a:r>
            <a:r>
              <a:rPr lang="tr-TR" dirty="0"/>
              <a:t> </a:t>
            </a:r>
            <a:r>
              <a:rPr lang="tr-TR" dirty="0" err="1"/>
              <a:t>International</a:t>
            </a:r>
            <a:r>
              <a:rPr lang="tr-TR" dirty="0"/>
              <a:t> Robot Sumo </a:t>
            </a:r>
            <a:r>
              <a:rPr lang="tr-TR" dirty="0" err="1"/>
              <a:t>Tournament</a:t>
            </a:r>
            <a:r>
              <a:rPr lang="tr-TR" dirty="0"/>
              <a:t> – </a:t>
            </a:r>
            <a:r>
              <a:rPr lang="tr-TR" dirty="0" err="1"/>
              <a:t>Champion</a:t>
            </a:r>
            <a:endParaRPr lang="tr-TR" dirty="0"/>
          </a:p>
          <a:p>
            <a:r>
              <a:rPr lang="tr-TR" dirty="0"/>
              <a:t>2014 – </a:t>
            </a:r>
            <a:r>
              <a:rPr lang="tr-TR" dirty="0" err="1"/>
              <a:t>Fujisoft</a:t>
            </a:r>
            <a:r>
              <a:rPr lang="tr-TR" dirty="0"/>
              <a:t> </a:t>
            </a:r>
            <a:r>
              <a:rPr lang="tr-TR" dirty="0" err="1"/>
              <a:t>International</a:t>
            </a:r>
            <a:r>
              <a:rPr lang="tr-TR" dirty="0"/>
              <a:t> Robot Sumo </a:t>
            </a:r>
            <a:r>
              <a:rPr lang="tr-TR" dirty="0" err="1"/>
              <a:t>Tournament</a:t>
            </a:r>
            <a:r>
              <a:rPr lang="tr-TR" dirty="0"/>
              <a:t> – </a:t>
            </a:r>
            <a:r>
              <a:rPr lang="tr-TR" dirty="0" err="1"/>
              <a:t>Runner</a:t>
            </a:r>
            <a:r>
              <a:rPr lang="tr-TR" dirty="0"/>
              <a:t> </a:t>
            </a:r>
            <a:r>
              <a:rPr lang="tr-TR" dirty="0" err="1"/>
              <a:t>up</a:t>
            </a:r>
            <a:endParaRPr lang="tr-TR" dirty="0"/>
          </a:p>
          <a:p>
            <a:r>
              <a:rPr lang="tr-TR" dirty="0"/>
              <a:t>2017 – </a:t>
            </a:r>
            <a:r>
              <a:rPr lang="tr-TR" dirty="0" err="1"/>
              <a:t>International</a:t>
            </a:r>
            <a:r>
              <a:rPr lang="tr-TR" dirty="0"/>
              <a:t> MEB Robot </a:t>
            </a:r>
            <a:r>
              <a:rPr lang="tr-TR" dirty="0" err="1"/>
              <a:t>Competition</a:t>
            </a:r>
            <a:r>
              <a:rPr lang="tr-TR" dirty="0"/>
              <a:t> – Sumo Robot – </a:t>
            </a:r>
            <a:r>
              <a:rPr lang="tr-TR" dirty="0" err="1"/>
              <a:t>Champion</a:t>
            </a:r>
            <a:endParaRPr lang="tr-TR" dirty="0"/>
          </a:p>
          <a:p>
            <a:r>
              <a:rPr lang="tr-TR" dirty="0"/>
              <a:t>2017 – International MEB Robot </a:t>
            </a:r>
            <a:r>
              <a:rPr lang="tr-TR" dirty="0" err="1"/>
              <a:t>Competition</a:t>
            </a:r>
            <a:r>
              <a:rPr lang="tr-TR" dirty="0"/>
              <a:t> – Sumo Robot – 3rd </a:t>
            </a:r>
            <a:r>
              <a:rPr lang="tr-TR" dirty="0" err="1"/>
              <a:t>Place</a:t>
            </a:r>
            <a:endParaRPr lang="tr-TR" dirty="0"/>
          </a:p>
        </p:txBody>
      </p:sp>
      <p:pic>
        <p:nvPicPr>
          <p:cNvPr id="5" name="Resim 4">
            <a:extLst>
              <a:ext uri="{FF2B5EF4-FFF2-40B4-BE49-F238E27FC236}">
                <a16:creationId xmlns:a16="http://schemas.microsoft.com/office/drawing/2014/main" id="{E371D91F-2DAA-4C0F-9D93-C09696CC0B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47016550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Awards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77500" lnSpcReduction="20000"/>
          </a:bodyPr>
          <a:lstStyle/>
          <a:p>
            <a:pPr marL="109728" indent="0">
              <a:buNone/>
            </a:pPr>
            <a:r>
              <a:rPr lang="tr-TR" b="1" dirty="0"/>
              <a:t>Sumo Robot </a:t>
            </a:r>
            <a:r>
              <a:rPr lang="tr-TR" b="1" dirty="0" err="1"/>
              <a:t>Awards</a:t>
            </a:r>
            <a:endParaRPr lang="tr-TR" dirty="0"/>
          </a:p>
          <a:p>
            <a:r>
              <a:rPr lang="tr-TR" dirty="0"/>
              <a:t>2016 – International MEB Robot </a:t>
            </a:r>
            <a:r>
              <a:rPr lang="tr-TR" dirty="0" err="1"/>
              <a:t>Competition</a:t>
            </a:r>
            <a:r>
              <a:rPr lang="tr-TR" dirty="0"/>
              <a:t> – Sumo Robot – 3rd </a:t>
            </a:r>
            <a:r>
              <a:rPr lang="tr-TR" dirty="0" err="1"/>
              <a:t>Place</a:t>
            </a:r>
            <a:endParaRPr lang="tr-TR" dirty="0"/>
          </a:p>
          <a:p>
            <a:r>
              <a:rPr lang="tr-TR" dirty="0"/>
              <a:t>2015 – </a:t>
            </a:r>
            <a:r>
              <a:rPr lang="tr-TR" dirty="0" err="1"/>
              <a:t>International</a:t>
            </a:r>
            <a:r>
              <a:rPr lang="tr-TR" dirty="0"/>
              <a:t> MEB Robot </a:t>
            </a:r>
            <a:r>
              <a:rPr lang="tr-TR" dirty="0" err="1"/>
              <a:t>Competition</a:t>
            </a:r>
            <a:r>
              <a:rPr lang="tr-TR" dirty="0"/>
              <a:t> – Sumo Robot – </a:t>
            </a:r>
            <a:r>
              <a:rPr lang="tr-TR" dirty="0" err="1"/>
              <a:t>Champion</a:t>
            </a:r>
            <a:endParaRPr lang="tr-TR" dirty="0"/>
          </a:p>
          <a:p>
            <a:r>
              <a:rPr lang="tr-TR" dirty="0"/>
              <a:t>2015 – </a:t>
            </a:r>
            <a:r>
              <a:rPr lang="tr-TR" dirty="0" err="1"/>
              <a:t>International</a:t>
            </a:r>
            <a:r>
              <a:rPr lang="tr-TR" dirty="0"/>
              <a:t> MEB Robot </a:t>
            </a:r>
            <a:r>
              <a:rPr lang="tr-TR" dirty="0" err="1"/>
              <a:t>Competition</a:t>
            </a:r>
            <a:r>
              <a:rPr lang="tr-TR" dirty="0"/>
              <a:t> – Sumo Robot – 3rd </a:t>
            </a:r>
            <a:r>
              <a:rPr lang="tr-TR" dirty="0" err="1"/>
              <a:t>Place</a:t>
            </a:r>
            <a:endParaRPr lang="tr-TR" dirty="0"/>
          </a:p>
          <a:p>
            <a:r>
              <a:rPr lang="tr-TR" dirty="0"/>
              <a:t>2014 – </a:t>
            </a:r>
            <a:r>
              <a:rPr lang="tr-TR" dirty="0" err="1"/>
              <a:t>International</a:t>
            </a:r>
            <a:r>
              <a:rPr lang="tr-TR" dirty="0"/>
              <a:t> MEB Robot </a:t>
            </a:r>
            <a:r>
              <a:rPr lang="tr-TR" dirty="0" err="1"/>
              <a:t>Competition</a:t>
            </a:r>
            <a:r>
              <a:rPr lang="tr-TR" dirty="0"/>
              <a:t> – Sumo Robot – </a:t>
            </a:r>
            <a:r>
              <a:rPr lang="tr-TR" dirty="0" err="1"/>
              <a:t>Champion</a:t>
            </a:r>
            <a:endParaRPr lang="tr-TR" dirty="0"/>
          </a:p>
          <a:p>
            <a:r>
              <a:rPr lang="tr-TR" dirty="0"/>
              <a:t>2016 – </a:t>
            </a:r>
            <a:r>
              <a:rPr lang="tr-TR" dirty="0" err="1"/>
              <a:t>International</a:t>
            </a:r>
            <a:r>
              <a:rPr lang="tr-TR" dirty="0"/>
              <a:t> METU </a:t>
            </a:r>
            <a:r>
              <a:rPr lang="tr-TR" dirty="0" err="1"/>
              <a:t>Robots</a:t>
            </a:r>
            <a:r>
              <a:rPr lang="tr-TR" dirty="0"/>
              <a:t> </a:t>
            </a:r>
            <a:r>
              <a:rPr lang="tr-TR" dirty="0" err="1"/>
              <a:t>Days</a:t>
            </a:r>
            <a:r>
              <a:rPr lang="tr-TR" dirty="0"/>
              <a:t> – Sumo Robot – </a:t>
            </a:r>
            <a:r>
              <a:rPr lang="tr-TR" dirty="0" err="1"/>
              <a:t>Champion</a:t>
            </a:r>
            <a:endParaRPr lang="tr-TR" dirty="0"/>
          </a:p>
          <a:p>
            <a:r>
              <a:rPr lang="tr-TR" dirty="0"/>
              <a:t>2015 – </a:t>
            </a:r>
            <a:r>
              <a:rPr lang="tr-TR" dirty="0" err="1"/>
              <a:t>International</a:t>
            </a:r>
            <a:r>
              <a:rPr lang="tr-TR" dirty="0"/>
              <a:t> METU </a:t>
            </a:r>
            <a:r>
              <a:rPr lang="tr-TR" dirty="0" err="1"/>
              <a:t>Robots</a:t>
            </a:r>
            <a:r>
              <a:rPr lang="tr-TR" dirty="0"/>
              <a:t> </a:t>
            </a:r>
            <a:r>
              <a:rPr lang="tr-TR" dirty="0" err="1"/>
              <a:t>Days</a:t>
            </a:r>
            <a:r>
              <a:rPr lang="tr-TR" dirty="0"/>
              <a:t> – Sumo Robot – </a:t>
            </a:r>
            <a:r>
              <a:rPr lang="tr-TR" dirty="0" err="1"/>
              <a:t>Champion</a:t>
            </a:r>
            <a:endParaRPr lang="tr-TR" dirty="0"/>
          </a:p>
          <a:p>
            <a:r>
              <a:rPr lang="tr-TR" dirty="0"/>
              <a:t>2014 – </a:t>
            </a:r>
            <a:r>
              <a:rPr lang="tr-TR" dirty="0" err="1"/>
              <a:t>International</a:t>
            </a:r>
            <a:r>
              <a:rPr lang="tr-TR" dirty="0"/>
              <a:t> METU </a:t>
            </a:r>
            <a:r>
              <a:rPr lang="tr-TR" dirty="0" err="1"/>
              <a:t>Robots</a:t>
            </a:r>
            <a:r>
              <a:rPr lang="tr-TR" dirty="0"/>
              <a:t> </a:t>
            </a:r>
            <a:r>
              <a:rPr lang="tr-TR" dirty="0" err="1"/>
              <a:t>Days</a:t>
            </a:r>
            <a:r>
              <a:rPr lang="tr-TR" dirty="0"/>
              <a:t> – Sumo Robot – </a:t>
            </a:r>
            <a:r>
              <a:rPr lang="tr-TR" dirty="0" err="1"/>
              <a:t>Runner</a:t>
            </a:r>
            <a:r>
              <a:rPr lang="tr-TR" dirty="0"/>
              <a:t> </a:t>
            </a:r>
            <a:r>
              <a:rPr lang="tr-TR" dirty="0" err="1"/>
              <a:t>up</a:t>
            </a:r>
            <a:endParaRPr lang="tr-TR" dirty="0"/>
          </a:p>
        </p:txBody>
      </p:sp>
      <p:pic>
        <p:nvPicPr>
          <p:cNvPr id="5" name="Resim 4">
            <a:extLst>
              <a:ext uri="{FF2B5EF4-FFF2-40B4-BE49-F238E27FC236}">
                <a16:creationId xmlns:a16="http://schemas.microsoft.com/office/drawing/2014/main" id="{E7DDE7B3-F36E-4BD6-833A-394ABAD50E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027790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Awards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fontScale="70000" lnSpcReduction="20000"/>
          </a:bodyPr>
          <a:lstStyle/>
          <a:p>
            <a:pPr marL="109728" indent="0">
              <a:buNone/>
            </a:pPr>
            <a:r>
              <a:rPr lang="tr-TR" b="1" dirty="0" err="1"/>
              <a:t>Line</a:t>
            </a:r>
            <a:r>
              <a:rPr lang="tr-TR" b="1" dirty="0"/>
              <a:t> </a:t>
            </a:r>
            <a:r>
              <a:rPr lang="tr-TR" b="1" dirty="0" err="1"/>
              <a:t>Following</a:t>
            </a:r>
            <a:r>
              <a:rPr lang="tr-TR" b="1" dirty="0"/>
              <a:t> Robot </a:t>
            </a:r>
            <a:r>
              <a:rPr lang="tr-TR" b="1" dirty="0" err="1"/>
              <a:t>Awards</a:t>
            </a:r>
            <a:endParaRPr lang="tr-TR" b="1" dirty="0"/>
          </a:p>
          <a:p>
            <a:endParaRPr lang="tr-TR" dirty="0"/>
          </a:p>
          <a:p>
            <a:r>
              <a:rPr lang="tr-TR" dirty="0"/>
              <a:t>2017 – </a:t>
            </a:r>
            <a:r>
              <a:rPr lang="tr-TR" dirty="0" err="1"/>
              <a:t>International</a:t>
            </a:r>
            <a:r>
              <a:rPr lang="tr-TR" dirty="0"/>
              <a:t> METU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Runner</a:t>
            </a:r>
            <a:r>
              <a:rPr lang="tr-TR" dirty="0"/>
              <a:t> </a:t>
            </a:r>
            <a:r>
              <a:rPr lang="tr-TR" dirty="0" err="1"/>
              <a:t>up</a:t>
            </a:r>
            <a:endParaRPr lang="tr-TR" dirty="0"/>
          </a:p>
          <a:p>
            <a:r>
              <a:rPr lang="tr-TR" dirty="0"/>
              <a:t>2017 – </a:t>
            </a:r>
            <a:r>
              <a:rPr lang="tr-TR" dirty="0" err="1"/>
              <a:t>International</a:t>
            </a:r>
            <a:r>
              <a:rPr lang="tr-TR" dirty="0"/>
              <a:t> METU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3rd </a:t>
            </a:r>
            <a:r>
              <a:rPr lang="tr-TR" dirty="0" err="1"/>
              <a:t>Place</a:t>
            </a:r>
            <a:endParaRPr lang="tr-TR" dirty="0"/>
          </a:p>
          <a:p>
            <a:r>
              <a:rPr lang="tr-TR" dirty="0"/>
              <a:t>2016 – </a:t>
            </a:r>
            <a:r>
              <a:rPr lang="tr-TR" dirty="0" err="1"/>
              <a:t>International</a:t>
            </a:r>
            <a:r>
              <a:rPr lang="tr-TR" dirty="0"/>
              <a:t> MEB Robot </a:t>
            </a:r>
            <a:r>
              <a:rPr lang="tr-TR" dirty="0" err="1"/>
              <a:t>Competition</a:t>
            </a:r>
            <a:r>
              <a:rPr lang="tr-TR" dirty="0"/>
              <a:t> – </a:t>
            </a:r>
            <a:r>
              <a:rPr lang="tr-TR" dirty="0" err="1"/>
              <a:t>Fast</a:t>
            </a:r>
            <a:r>
              <a:rPr lang="tr-TR" dirty="0"/>
              <a:t> </a:t>
            </a:r>
            <a:r>
              <a:rPr lang="tr-TR" dirty="0" err="1"/>
              <a:t>Line</a:t>
            </a:r>
            <a:r>
              <a:rPr lang="tr-TR" dirty="0"/>
              <a:t> </a:t>
            </a:r>
            <a:r>
              <a:rPr lang="tr-TR" dirty="0" err="1"/>
              <a:t>Following</a:t>
            </a:r>
            <a:r>
              <a:rPr lang="tr-TR" dirty="0"/>
              <a:t> Robot – 3rd </a:t>
            </a:r>
            <a:r>
              <a:rPr lang="tr-TR" dirty="0" err="1"/>
              <a:t>Place</a:t>
            </a:r>
            <a:endParaRPr lang="tr-TR" dirty="0"/>
          </a:p>
          <a:p>
            <a:r>
              <a:rPr lang="tr-TR" dirty="0"/>
              <a:t>2016 – Gediz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Champion</a:t>
            </a:r>
            <a:endParaRPr lang="tr-TR" dirty="0"/>
          </a:p>
          <a:p>
            <a:r>
              <a:rPr lang="tr-TR" dirty="0"/>
              <a:t>2016 – Gediz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Runner</a:t>
            </a:r>
            <a:r>
              <a:rPr lang="tr-TR" dirty="0"/>
              <a:t> </a:t>
            </a:r>
            <a:r>
              <a:rPr lang="tr-TR" dirty="0" err="1"/>
              <a:t>up</a:t>
            </a:r>
            <a:endParaRPr lang="tr-TR" dirty="0"/>
          </a:p>
          <a:p>
            <a:r>
              <a:rPr lang="tr-TR" dirty="0"/>
              <a:t>2016 – Gediz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3rd </a:t>
            </a:r>
            <a:r>
              <a:rPr lang="tr-TR" dirty="0" err="1"/>
              <a:t>Place</a:t>
            </a:r>
            <a:endParaRPr lang="tr-TR" dirty="0"/>
          </a:p>
          <a:p>
            <a:r>
              <a:rPr lang="tr-TR" dirty="0"/>
              <a:t>2016 – Saf-</a:t>
            </a:r>
            <a:r>
              <a:rPr lang="tr-TR" dirty="0" err="1"/>
              <a:t>Run</a:t>
            </a:r>
            <a:r>
              <a:rPr lang="tr-TR" dirty="0"/>
              <a:t>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Champion</a:t>
            </a:r>
            <a:endParaRPr lang="tr-TR" dirty="0"/>
          </a:p>
          <a:p>
            <a:r>
              <a:rPr lang="tr-TR" dirty="0"/>
              <a:t>2016 – Saf-</a:t>
            </a:r>
            <a:r>
              <a:rPr lang="tr-TR" dirty="0" err="1"/>
              <a:t>Run</a:t>
            </a:r>
            <a:r>
              <a:rPr lang="tr-TR" dirty="0"/>
              <a:t>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a:t>
            </a:r>
            <a:r>
              <a:rPr lang="tr-TR" dirty="0" err="1"/>
              <a:t>Runner</a:t>
            </a:r>
            <a:r>
              <a:rPr lang="tr-TR" dirty="0"/>
              <a:t> </a:t>
            </a:r>
            <a:r>
              <a:rPr lang="tr-TR" dirty="0" err="1"/>
              <a:t>up</a:t>
            </a:r>
            <a:endParaRPr lang="tr-TR" dirty="0"/>
          </a:p>
          <a:p>
            <a:r>
              <a:rPr lang="tr-TR" dirty="0"/>
              <a:t>2016 – Saf-Run </a:t>
            </a:r>
            <a:r>
              <a:rPr lang="tr-TR" dirty="0" err="1"/>
              <a:t>Robots</a:t>
            </a:r>
            <a:r>
              <a:rPr lang="tr-TR" dirty="0"/>
              <a:t> </a:t>
            </a:r>
            <a:r>
              <a:rPr lang="tr-TR" dirty="0" err="1"/>
              <a:t>Days</a:t>
            </a:r>
            <a:r>
              <a:rPr lang="tr-TR" dirty="0"/>
              <a:t> – </a:t>
            </a:r>
            <a:r>
              <a:rPr lang="tr-TR" dirty="0" err="1"/>
              <a:t>Line</a:t>
            </a:r>
            <a:r>
              <a:rPr lang="tr-TR" dirty="0"/>
              <a:t> </a:t>
            </a:r>
            <a:r>
              <a:rPr lang="tr-TR" dirty="0" err="1"/>
              <a:t>Following</a:t>
            </a:r>
            <a:r>
              <a:rPr lang="tr-TR" dirty="0"/>
              <a:t> Robot – 3rd </a:t>
            </a:r>
            <a:r>
              <a:rPr lang="tr-TR" dirty="0" err="1"/>
              <a:t>Place</a:t>
            </a:r>
            <a:endParaRPr lang="tr-TR" dirty="0"/>
          </a:p>
        </p:txBody>
      </p:sp>
      <p:pic>
        <p:nvPicPr>
          <p:cNvPr id="5" name="Resim 4">
            <a:extLst>
              <a:ext uri="{FF2B5EF4-FFF2-40B4-BE49-F238E27FC236}">
                <a16:creationId xmlns:a16="http://schemas.microsoft.com/office/drawing/2014/main" id="{67AFE328-7B95-46E3-A35C-1C2BE0B696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050138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60848"/>
            <a:ext cx="8229600" cy="4325112"/>
          </a:xfrm>
        </p:spPr>
        <p:txBody>
          <a:bodyPr>
            <a:normAutofit/>
          </a:bodyPr>
          <a:lstStyle/>
          <a:p>
            <a:pPr algn="just"/>
            <a:r>
              <a:rPr lang="tr-TR" sz="3200" dirty="0"/>
              <a:t>History</a:t>
            </a:r>
            <a:endParaRPr lang="en-GB" sz="3200" dirty="0"/>
          </a:p>
          <a:p>
            <a:pPr algn="just"/>
            <a:endParaRPr lang="en-GB" sz="2400" dirty="0"/>
          </a:p>
          <a:p>
            <a:pPr marL="109728" indent="0" algn="just">
              <a:buNone/>
            </a:pPr>
            <a:r>
              <a:rPr lang="en-GB" sz="2400" dirty="0"/>
              <a:t>The base of the department extends to the year of 1992 which “Technical Education Faculty” was established.  </a:t>
            </a:r>
          </a:p>
          <a:p>
            <a:pPr marL="109728" indent="0" algn="just">
              <a:buNone/>
            </a:pPr>
            <a:endParaRPr lang="en-GB" sz="2400" dirty="0"/>
          </a:p>
          <a:p>
            <a:pPr marL="109728" indent="0" algn="just">
              <a:buNone/>
            </a:pPr>
            <a:r>
              <a:rPr lang="en-GB" sz="2400" dirty="0"/>
              <a:t>In 2009 Technical Education Faculty was changed by the government to “Technology Faculty”</a:t>
            </a:r>
            <a:r>
              <a:rPr lang="tr-TR" sz="2400" dirty="0"/>
              <a:t>.</a:t>
            </a:r>
            <a:r>
              <a:rPr lang="en-GB" sz="2400" dirty="0"/>
              <a:t> </a:t>
            </a:r>
            <a:r>
              <a:rPr lang="tr-TR" sz="2400" dirty="0" err="1"/>
              <a:t>Manufacturing</a:t>
            </a:r>
            <a:r>
              <a:rPr lang="en-GB" sz="2400" dirty="0"/>
              <a:t> </a:t>
            </a:r>
            <a:r>
              <a:rPr lang="tr-TR" sz="2400" dirty="0" err="1"/>
              <a:t>Engineering</a:t>
            </a:r>
            <a:r>
              <a:rPr lang="tr-TR" sz="2400" dirty="0"/>
              <a:t> D</a:t>
            </a:r>
            <a:r>
              <a:rPr lang="en-GB" sz="2400" dirty="0" err="1"/>
              <a:t>epartment</a:t>
            </a:r>
            <a:r>
              <a:rPr lang="en-GB" sz="2400" dirty="0"/>
              <a:t> was one of the first departments which was started its academic studies at Technology Faculty.</a:t>
            </a:r>
            <a:endParaRPr lang="tr-TR" sz="2400" dirty="0"/>
          </a:p>
          <a:p>
            <a:pPr algn="just"/>
            <a:endParaRPr lang="tr-TR" dirty="0"/>
          </a:p>
          <a:p>
            <a:pPr algn="just"/>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err="1"/>
              <a:t>Manufacturing</a:t>
            </a:r>
            <a:r>
              <a:rPr lang="tr-TR" dirty="0"/>
              <a:t> </a:t>
            </a:r>
            <a:r>
              <a:rPr lang="tr-TR" dirty="0" err="1"/>
              <a:t>Engineering</a:t>
            </a:r>
            <a:endParaRPr lang="tr-TR" dirty="0"/>
          </a:p>
        </p:txBody>
      </p:sp>
      <p:pic>
        <p:nvPicPr>
          <p:cNvPr id="5" name="Resim 4">
            <a:extLst>
              <a:ext uri="{FF2B5EF4-FFF2-40B4-BE49-F238E27FC236}">
                <a16:creationId xmlns:a16="http://schemas.microsoft.com/office/drawing/2014/main" id="{131BA57F-FED7-4548-89D9-8D755237C2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93639179"/>
      </p:ext>
    </p:extLst>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Awards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lnSpcReduction="10000"/>
          </a:bodyPr>
          <a:lstStyle/>
          <a:p>
            <a:pPr marL="109728" indent="0">
              <a:buNone/>
            </a:pPr>
            <a:r>
              <a:rPr lang="tr-TR" b="1" dirty="0"/>
              <a:t>Open Project </a:t>
            </a:r>
            <a:r>
              <a:rPr lang="tr-TR" b="1" dirty="0" err="1"/>
              <a:t>Awards</a:t>
            </a:r>
            <a:endParaRPr lang="tr-TR" dirty="0"/>
          </a:p>
          <a:p>
            <a:r>
              <a:rPr lang="tr-TR" dirty="0"/>
              <a:t>2016 – Marmara </a:t>
            </a:r>
            <a:r>
              <a:rPr lang="tr-TR" dirty="0" err="1"/>
              <a:t>University</a:t>
            </a:r>
            <a:r>
              <a:rPr lang="tr-TR" dirty="0"/>
              <a:t>, MIG – </a:t>
            </a:r>
            <a:r>
              <a:rPr lang="tr-TR" dirty="0" err="1"/>
              <a:t>Open</a:t>
            </a:r>
            <a:r>
              <a:rPr lang="tr-TR" dirty="0"/>
              <a:t> Project – </a:t>
            </a:r>
            <a:r>
              <a:rPr lang="tr-TR" dirty="0" err="1"/>
              <a:t>Champion</a:t>
            </a:r>
            <a:endParaRPr lang="tr-TR" dirty="0"/>
          </a:p>
          <a:p>
            <a:r>
              <a:rPr lang="tr-TR" dirty="0"/>
              <a:t>2016 – Marmara </a:t>
            </a:r>
            <a:r>
              <a:rPr lang="tr-TR" dirty="0" err="1"/>
              <a:t>University</a:t>
            </a:r>
            <a:r>
              <a:rPr lang="tr-TR" dirty="0"/>
              <a:t>, MIG – </a:t>
            </a:r>
            <a:r>
              <a:rPr lang="tr-TR" dirty="0" err="1"/>
              <a:t>Open</a:t>
            </a:r>
            <a:r>
              <a:rPr lang="tr-TR" dirty="0"/>
              <a:t> Project </a:t>
            </a:r>
            <a:r>
              <a:rPr lang="tr-TR" dirty="0" err="1"/>
              <a:t>Task</a:t>
            </a:r>
            <a:r>
              <a:rPr lang="tr-TR" dirty="0"/>
              <a:t> </a:t>
            </a:r>
            <a:r>
              <a:rPr lang="tr-TR" dirty="0" err="1"/>
              <a:t>Completion</a:t>
            </a:r>
            <a:r>
              <a:rPr lang="tr-TR" dirty="0"/>
              <a:t>  – </a:t>
            </a:r>
            <a:r>
              <a:rPr lang="tr-TR" dirty="0" err="1"/>
              <a:t>Runner</a:t>
            </a:r>
            <a:r>
              <a:rPr lang="tr-TR" dirty="0"/>
              <a:t> </a:t>
            </a:r>
            <a:r>
              <a:rPr lang="tr-TR" dirty="0" err="1"/>
              <a:t>up</a:t>
            </a:r>
            <a:endParaRPr lang="tr-TR" dirty="0"/>
          </a:p>
          <a:p>
            <a:r>
              <a:rPr lang="tr-TR" dirty="0"/>
              <a:t>2016 – Saf-</a:t>
            </a:r>
            <a:r>
              <a:rPr lang="tr-TR" dirty="0" err="1"/>
              <a:t>Run</a:t>
            </a:r>
            <a:r>
              <a:rPr lang="tr-TR" dirty="0"/>
              <a:t> </a:t>
            </a:r>
            <a:r>
              <a:rPr lang="tr-TR" dirty="0" err="1"/>
              <a:t>Robots</a:t>
            </a:r>
            <a:r>
              <a:rPr lang="tr-TR" dirty="0"/>
              <a:t> </a:t>
            </a:r>
            <a:r>
              <a:rPr lang="tr-TR" dirty="0" err="1"/>
              <a:t>Days</a:t>
            </a:r>
            <a:r>
              <a:rPr lang="tr-TR" dirty="0"/>
              <a:t> – </a:t>
            </a:r>
            <a:r>
              <a:rPr lang="tr-TR" dirty="0" err="1"/>
              <a:t>Open</a:t>
            </a:r>
            <a:r>
              <a:rPr lang="tr-TR" dirty="0"/>
              <a:t> Project – </a:t>
            </a:r>
            <a:r>
              <a:rPr lang="tr-TR" dirty="0" err="1"/>
              <a:t>Champion</a:t>
            </a:r>
            <a:endParaRPr lang="tr-TR" dirty="0"/>
          </a:p>
          <a:p>
            <a:r>
              <a:rPr lang="tr-TR" dirty="0"/>
              <a:t>2014 – </a:t>
            </a:r>
            <a:r>
              <a:rPr lang="tr-TR" dirty="0" err="1"/>
              <a:t>International</a:t>
            </a:r>
            <a:r>
              <a:rPr lang="tr-TR" dirty="0"/>
              <a:t> METU </a:t>
            </a:r>
            <a:r>
              <a:rPr lang="tr-TR" dirty="0" err="1"/>
              <a:t>Robots</a:t>
            </a:r>
            <a:r>
              <a:rPr lang="tr-TR" dirty="0"/>
              <a:t> </a:t>
            </a:r>
            <a:r>
              <a:rPr lang="tr-TR" dirty="0" err="1"/>
              <a:t>Days</a:t>
            </a:r>
            <a:r>
              <a:rPr lang="tr-TR" dirty="0"/>
              <a:t> – </a:t>
            </a:r>
            <a:r>
              <a:rPr lang="tr-TR" dirty="0" err="1"/>
              <a:t>Open</a:t>
            </a:r>
            <a:r>
              <a:rPr lang="tr-TR" dirty="0"/>
              <a:t> Project – </a:t>
            </a:r>
            <a:r>
              <a:rPr lang="tr-TR" dirty="0" err="1"/>
              <a:t>Champion</a:t>
            </a:r>
            <a:endParaRPr lang="tr-TR" dirty="0"/>
          </a:p>
          <a:p>
            <a:r>
              <a:rPr lang="tr-TR" dirty="0"/>
              <a:t>2014 – </a:t>
            </a:r>
            <a:r>
              <a:rPr lang="tr-TR" dirty="0" err="1"/>
              <a:t>International</a:t>
            </a:r>
            <a:r>
              <a:rPr lang="tr-TR" dirty="0"/>
              <a:t> MEB Robot </a:t>
            </a:r>
            <a:r>
              <a:rPr lang="tr-TR" dirty="0" err="1"/>
              <a:t>Competition</a:t>
            </a:r>
            <a:r>
              <a:rPr lang="tr-TR" dirty="0"/>
              <a:t> – </a:t>
            </a:r>
            <a:r>
              <a:rPr lang="tr-TR" dirty="0" err="1"/>
              <a:t>Open</a:t>
            </a:r>
            <a:r>
              <a:rPr lang="tr-TR" dirty="0"/>
              <a:t> Project – </a:t>
            </a:r>
            <a:r>
              <a:rPr lang="tr-TR" dirty="0" err="1"/>
              <a:t>Champion</a:t>
            </a:r>
            <a:endParaRPr lang="tr-TR" dirty="0"/>
          </a:p>
        </p:txBody>
      </p:sp>
      <p:pic>
        <p:nvPicPr>
          <p:cNvPr id="5" name="Resim 4">
            <a:extLst>
              <a:ext uri="{FF2B5EF4-FFF2-40B4-BE49-F238E27FC236}">
                <a16:creationId xmlns:a16="http://schemas.microsoft.com/office/drawing/2014/main" id="{852E7CBE-3D71-49D6-9511-F6175478CE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72657607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Employment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Fields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normAutofit/>
          </a:bodyPr>
          <a:lstStyle/>
          <a:p>
            <a:pPr lvl="0" algn="just">
              <a:buClr>
                <a:schemeClr val="accent6"/>
              </a:buClr>
              <a:buFont typeface="Arial" pitchFamily="34" charset="0"/>
              <a:buChar char="•"/>
            </a:pPr>
            <a:r>
              <a:rPr lang="tr-TR" sz="2400" dirty="0" err="1"/>
              <a:t>System</a:t>
            </a:r>
            <a:r>
              <a:rPr lang="tr-TR" sz="2400" dirty="0"/>
              <a:t> </a:t>
            </a:r>
            <a:r>
              <a:rPr lang="tr-TR" sz="2400" dirty="0" err="1"/>
              <a:t>setup</a:t>
            </a:r>
            <a:r>
              <a:rPr lang="tr-TR" sz="2400" dirty="0"/>
              <a:t>, </a:t>
            </a:r>
            <a:r>
              <a:rPr lang="tr-TR" sz="2400" dirty="0" err="1"/>
              <a:t>system</a:t>
            </a:r>
            <a:r>
              <a:rPr lang="tr-TR" sz="2400" dirty="0"/>
              <a:t> </a:t>
            </a:r>
            <a:r>
              <a:rPr lang="tr-TR" sz="2400" dirty="0" err="1"/>
              <a:t>maintenance</a:t>
            </a:r>
            <a:r>
              <a:rPr lang="tr-TR" sz="2400" dirty="0"/>
              <a:t> and </a:t>
            </a:r>
            <a:r>
              <a:rPr lang="tr-TR" sz="2400" dirty="0" err="1"/>
              <a:t>process</a:t>
            </a:r>
            <a:r>
              <a:rPr lang="tr-TR" sz="2400" dirty="0"/>
              <a:t> </a:t>
            </a:r>
            <a:r>
              <a:rPr lang="tr-TR" sz="2400" dirty="0" err="1"/>
              <a:t>improvement</a:t>
            </a:r>
            <a:r>
              <a:rPr lang="tr-TR" sz="2400" dirty="0"/>
              <a:t> in </a:t>
            </a:r>
            <a:r>
              <a:rPr lang="tr-TR" sz="2400" dirty="0" err="1"/>
              <a:t>various</a:t>
            </a:r>
            <a:r>
              <a:rPr lang="tr-TR" sz="2400" dirty="0"/>
              <a:t> </a:t>
            </a:r>
            <a:r>
              <a:rPr lang="tr-TR" sz="2400" dirty="0" err="1"/>
              <a:t>factories</a:t>
            </a:r>
            <a:r>
              <a:rPr lang="tr-TR" sz="2400" dirty="0"/>
              <a:t>.</a:t>
            </a:r>
          </a:p>
          <a:p>
            <a:pPr lvl="0" algn="just">
              <a:buClr>
                <a:schemeClr val="accent6"/>
              </a:buClr>
              <a:buFont typeface="Arial" pitchFamily="34" charset="0"/>
              <a:buChar char="•"/>
            </a:pPr>
            <a:r>
              <a:rPr lang="tr-TR" sz="2400" dirty="0" err="1"/>
              <a:t>In</a:t>
            </a:r>
            <a:r>
              <a:rPr lang="tr-TR" sz="2400" dirty="0"/>
              <a:t> </a:t>
            </a:r>
            <a:r>
              <a:rPr lang="tr-TR" sz="2400" dirty="0" err="1"/>
              <a:t>military</a:t>
            </a:r>
            <a:r>
              <a:rPr lang="tr-TR" sz="2400" dirty="0"/>
              <a:t> </a:t>
            </a:r>
            <a:r>
              <a:rPr lang="tr-TR" sz="2400" dirty="0" err="1"/>
              <a:t>fields</a:t>
            </a:r>
            <a:r>
              <a:rPr lang="tr-TR" sz="2400" dirty="0"/>
              <a:t>, mobile </a:t>
            </a:r>
            <a:r>
              <a:rPr lang="tr-TR" sz="2400" dirty="0" err="1"/>
              <a:t>air</a:t>
            </a:r>
            <a:r>
              <a:rPr lang="tr-TR" sz="2400" dirty="0"/>
              <a:t>/</a:t>
            </a:r>
            <a:r>
              <a:rPr lang="tr-TR" sz="2400" dirty="0" err="1"/>
              <a:t>ground</a:t>
            </a:r>
            <a:r>
              <a:rPr lang="tr-TR" sz="2400" dirty="0"/>
              <a:t> </a:t>
            </a:r>
            <a:r>
              <a:rPr lang="tr-TR" sz="2400" dirty="0" err="1"/>
              <a:t>vehicles</a:t>
            </a:r>
            <a:r>
              <a:rPr lang="tr-TR" sz="2400" dirty="0"/>
              <a:t>, </a:t>
            </a:r>
            <a:r>
              <a:rPr lang="tr-TR" sz="2400" dirty="0" err="1"/>
              <a:t>smart</a:t>
            </a:r>
            <a:r>
              <a:rPr lang="tr-TR" sz="2400" dirty="0"/>
              <a:t> </a:t>
            </a:r>
            <a:r>
              <a:rPr lang="tr-TR" sz="2400" dirty="0" err="1"/>
              <a:t>weapon</a:t>
            </a:r>
            <a:r>
              <a:rPr lang="tr-TR" sz="2400" dirty="0"/>
              <a:t> </a:t>
            </a:r>
            <a:r>
              <a:rPr lang="tr-TR" sz="2400" dirty="0" err="1"/>
              <a:t>systems</a:t>
            </a:r>
            <a:r>
              <a:rPr lang="tr-TR" sz="2400" dirty="0"/>
              <a:t> , </a:t>
            </a:r>
            <a:r>
              <a:rPr lang="tr-TR" sz="2400" dirty="0" err="1"/>
              <a:t>smart</a:t>
            </a:r>
            <a:r>
              <a:rPr lang="tr-TR" sz="2400" dirty="0"/>
              <a:t> </a:t>
            </a:r>
            <a:r>
              <a:rPr lang="tr-TR" sz="2400" dirty="0" err="1"/>
              <a:t>defence</a:t>
            </a:r>
            <a:r>
              <a:rPr lang="tr-TR" sz="2400" dirty="0"/>
              <a:t> </a:t>
            </a:r>
            <a:r>
              <a:rPr lang="tr-TR" sz="2400" dirty="0" err="1"/>
              <a:t>systems</a:t>
            </a:r>
            <a:r>
              <a:rPr lang="tr-TR" sz="2400" dirty="0"/>
              <a:t> </a:t>
            </a:r>
            <a:r>
              <a:rPr lang="tr-TR" sz="2400" dirty="0" err="1"/>
              <a:t>design</a:t>
            </a:r>
            <a:r>
              <a:rPr lang="tr-TR" sz="2400" dirty="0"/>
              <a:t> and </a:t>
            </a:r>
            <a:r>
              <a:rPr lang="tr-TR" sz="2400" dirty="0" err="1"/>
              <a:t>production</a:t>
            </a:r>
            <a:r>
              <a:rPr lang="tr-TR" sz="2400" dirty="0"/>
              <a:t> </a:t>
            </a:r>
            <a:r>
              <a:rPr lang="tr-TR" sz="2400" dirty="0" err="1"/>
              <a:t>companies</a:t>
            </a:r>
            <a:endParaRPr lang="tr-TR" sz="2400" dirty="0"/>
          </a:p>
          <a:p>
            <a:pPr lvl="0" algn="just">
              <a:buClr>
                <a:schemeClr val="accent6"/>
              </a:buClr>
              <a:buFont typeface="Arial" pitchFamily="34" charset="0"/>
              <a:buChar char="•"/>
            </a:pPr>
            <a:r>
              <a:rPr lang="tr-TR" sz="2400" dirty="0" err="1"/>
              <a:t>Automation</a:t>
            </a:r>
            <a:r>
              <a:rPr lang="tr-TR" sz="2400" dirty="0"/>
              <a:t> and </a:t>
            </a:r>
            <a:r>
              <a:rPr lang="tr-TR" sz="2400" dirty="0" err="1"/>
              <a:t>various</a:t>
            </a:r>
            <a:r>
              <a:rPr lang="tr-TR" sz="2400" dirty="0"/>
              <a:t> </a:t>
            </a:r>
            <a:r>
              <a:rPr lang="tr-TR" sz="2400" dirty="0" err="1"/>
              <a:t>process</a:t>
            </a:r>
            <a:r>
              <a:rPr lang="tr-TR" sz="2400" dirty="0"/>
              <a:t> </a:t>
            </a:r>
            <a:r>
              <a:rPr lang="tr-TR" sz="2400" dirty="0" err="1"/>
              <a:t>control</a:t>
            </a:r>
            <a:r>
              <a:rPr lang="tr-TR" sz="2400" dirty="0"/>
              <a:t> </a:t>
            </a:r>
            <a:r>
              <a:rPr lang="tr-TR" sz="2400" dirty="0" err="1"/>
              <a:t>systems</a:t>
            </a:r>
            <a:r>
              <a:rPr lang="tr-TR" sz="2400" dirty="0"/>
              <a:t> development </a:t>
            </a:r>
            <a:r>
              <a:rPr lang="tr-TR" sz="2400" dirty="0" err="1"/>
              <a:t>companies</a:t>
            </a:r>
            <a:endParaRPr lang="tr-TR" sz="2400" dirty="0"/>
          </a:p>
          <a:p>
            <a:pPr lvl="0" algn="just">
              <a:buClr>
                <a:schemeClr val="accent6"/>
              </a:buClr>
              <a:buFont typeface="Arial" pitchFamily="34" charset="0"/>
              <a:buChar char="•"/>
            </a:pPr>
            <a:r>
              <a:rPr lang="tr-TR" sz="2400" dirty="0"/>
              <a:t>Electronic </a:t>
            </a:r>
            <a:r>
              <a:rPr lang="tr-TR" sz="2400" dirty="0" err="1"/>
              <a:t>card</a:t>
            </a:r>
            <a:r>
              <a:rPr lang="tr-TR" sz="2400" dirty="0"/>
              <a:t> and software development </a:t>
            </a:r>
            <a:r>
              <a:rPr lang="tr-TR" sz="2400" dirty="0" err="1"/>
              <a:t>companies</a:t>
            </a:r>
            <a:r>
              <a:rPr lang="tr-TR" sz="2400" dirty="0"/>
              <a:t> </a:t>
            </a:r>
          </a:p>
          <a:p>
            <a:pPr lvl="0" algn="just">
              <a:buClr>
                <a:schemeClr val="accent6"/>
              </a:buClr>
              <a:buFont typeface="Arial" pitchFamily="34" charset="0"/>
              <a:buChar char="•"/>
            </a:pPr>
            <a:r>
              <a:rPr lang="tr-TR" sz="2400" dirty="0" err="1"/>
              <a:t>Robotic</a:t>
            </a:r>
            <a:r>
              <a:rPr lang="tr-TR" sz="2400" dirty="0"/>
              <a:t> </a:t>
            </a:r>
            <a:r>
              <a:rPr lang="tr-TR" sz="2400" dirty="0" err="1"/>
              <a:t>technology</a:t>
            </a:r>
            <a:r>
              <a:rPr lang="tr-TR" sz="2400" dirty="0"/>
              <a:t> development </a:t>
            </a:r>
            <a:r>
              <a:rPr lang="tr-TR" sz="2400" dirty="0" err="1"/>
              <a:t>companies</a:t>
            </a:r>
            <a:endParaRPr lang="tr-TR" sz="2400" dirty="0"/>
          </a:p>
          <a:p>
            <a:pPr lvl="0" algn="just">
              <a:buClr>
                <a:schemeClr val="accent6"/>
              </a:buClr>
              <a:buFont typeface="Arial" pitchFamily="34" charset="0"/>
              <a:buChar char="•"/>
            </a:pPr>
            <a:r>
              <a:rPr lang="tr-TR" sz="2400" dirty="0"/>
              <a:t>Automotive, </a:t>
            </a:r>
            <a:r>
              <a:rPr lang="tr-TR" sz="2400" dirty="0" err="1"/>
              <a:t>biomedical</a:t>
            </a:r>
            <a:r>
              <a:rPr lang="tr-TR" sz="2400" dirty="0"/>
              <a:t>, </a:t>
            </a:r>
            <a:r>
              <a:rPr lang="tr-TR" sz="2400" dirty="0" err="1"/>
              <a:t>agriculture</a:t>
            </a:r>
            <a:r>
              <a:rPr lang="tr-TR" sz="2400" dirty="0"/>
              <a:t> </a:t>
            </a:r>
            <a:r>
              <a:rPr lang="tr-TR" sz="2400" dirty="0" err="1"/>
              <a:t>technology</a:t>
            </a:r>
            <a:r>
              <a:rPr lang="tr-TR" sz="2400" dirty="0"/>
              <a:t> development and </a:t>
            </a:r>
            <a:r>
              <a:rPr lang="tr-TR" sz="2400" dirty="0" err="1"/>
              <a:t>usage</a:t>
            </a:r>
            <a:r>
              <a:rPr lang="tr-TR" sz="2400" dirty="0"/>
              <a:t> </a:t>
            </a:r>
            <a:r>
              <a:rPr lang="tr-TR" sz="2400" dirty="0" err="1"/>
              <a:t>companies</a:t>
            </a:r>
            <a:endParaRPr lang="tr-TR" sz="2400" dirty="0"/>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7D28E157-EBDA-4C47-A657-68018EDEFB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Mechatronics</a:t>
            </a:r>
            <a:r>
              <a:rPr lang="tr-TR" dirty="0"/>
              <a:t> </a:t>
            </a:r>
            <a:r>
              <a:rPr lang="tr-TR" dirty="0" err="1"/>
              <a:t>Engineering</a:t>
            </a:r>
            <a:endParaRPr lang="tr-TR" dirty="0"/>
          </a:p>
        </p:txBody>
      </p:sp>
      <p:sp>
        <p:nvSpPr>
          <p:cNvPr id="3" name="Content Placeholder 2"/>
          <p:cNvSpPr>
            <a:spLocks noGrp="1"/>
          </p:cNvSpPr>
          <p:nvPr>
            <p:ph idx="1"/>
          </p:nvPr>
        </p:nvSpPr>
        <p:spPr/>
        <p:txBody>
          <a:bodyPr>
            <a:normAutofit fontScale="92500" lnSpcReduction="20000"/>
          </a:bodyPr>
          <a:lstStyle/>
          <a:p>
            <a:pPr marL="82296" indent="0">
              <a:buFont typeface="Arial" pitchFamily="34" charset="0"/>
              <a:buChar char="•"/>
            </a:pPr>
            <a:r>
              <a:rPr lang="tr-TR" sz="2600" dirty="0"/>
              <a:t> </a:t>
            </a:r>
            <a:r>
              <a:rPr lang="tr-TR" sz="2600" dirty="0" err="1"/>
              <a:t>Contact</a:t>
            </a:r>
            <a:r>
              <a:rPr lang="tr-TR" sz="2600" dirty="0"/>
              <a:t> Information</a:t>
            </a:r>
          </a:p>
          <a:p>
            <a:pPr marL="82296" indent="0">
              <a:buNone/>
            </a:pPr>
            <a:endParaRPr lang="tr-TR" sz="2600" dirty="0"/>
          </a:p>
          <a:p>
            <a:pPr marL="82296" indent="0">
              <a:buNone/>
            </a:pPr>
            <a:r>
              <a:rPr lang="tr-TR" sz="2600" dirty="0"/>
              <a:t>Postal </a:t>
            </a:r>
            <a:r>
              <a:rPr lang="tr-TR" sz="2600" dirty="0" err="1"/>
              <a:t>address</a:t>
            </a:r>
            <a:r>
              <a:rPr lang="tr-TR" sz="2600" dirty="0"/>
              <a:t>: Karabük </a:t>
            </a:r>
            <a:r>
              <a:rPr lang="tr-TR" sz="2600" dirty="0" err="1"/>
              <a:t>University</a:t>
            </a:r>
            <a:r>
              <a:rPr lang="tr-TR" sz="2600" dirty="0"/>
              <a:t>, </a:t>
            </a:r>
            <a:r>
              <a:rPr lang="tr-TR" sz="2600" dirty="0" err="1"/>
              <a:t>Faculty</a:t>
            </a:r>
            <a:r>
              <a:rPr lang="tr-TR" sz="2600" dirty="0"/>
              <a:t> of Technology, </a:t>
            </a:r>
            <a:r>
              <a:rPr lang="tr-TR" sz="2600" dirty="0" err="1"/>
              <a:t>Department</a:t>
            </a:r>
            <a:r>
              <a:rPr lang="tr-TR" sz="2600" dirty="0"/>
              <a:t> of </a:t>
            </a:r>
            <a:r>
              <a:rPr lang="tr-TR" sz="2600" dirty="0" err="1"/>
              <a:t>Mechatronics</a:t>
            </a:r>
            <a:r>
              <a:rPr lang="tr-TR" sz="2600" dirty="0"/>
              <a:t> </a:t>
            </a:r>
            <a:r>
              <a:rPr lang="tr-TR" sz="2600" dirty="0" err="1"/>
              <a:t>Engineering</a:t>
            </a:r>
            <a:r>
              <a:rPr lang="tr-TR" sz="2600" dirty="0"/>
              <a:t>, Demir Çelik </a:t>
            </a:r>
            <a:r>
              <a:rPr lang="tr-TR" sz="2600" dirty="0" err="1"/>
              <a:t>Campus</a:t>
            </a:r>
            <a:r>
              <a:rPr lang="tr-TR" sz="2600" dirty="0"/>
              <a:t>, 78050, Karabük</a:t>
            </a:r>
          </a:p>
          <a:p>
            <a:pPr marL="82296" indent="0">
              <a:buNone/>
            </a:pPr>
            <a:endParaRPr lang="tr-TR" sz="2600" dirty="0"/>
          </a:p>
          <a:p>
            <a:pPr marL="82296" indent="0">
              <a:buFont typeface="Arial" pitchFamily="34" charset="0"/>
              <a:buChar char="•"/>
            </a:pPr>
            <a:r>
              <a:rPr lang="tr-TR" sz="2600" dirty="0"/>
              <a:t> </a:t>
            </a:r>
            <a:r>
              <a:rPr lang="tr-TR" sz="2600" dirty="0" err="1"/>
              <a:t>Department</a:t>
            </a:r>
            <a:r>
              <a:rPr lang="tr-TR" sz="2600" dirty="0"/>
              <a:t> web </a:t>
            </a:r>
            <a:r>
              <a:rPr lang="tr-TR" sz="2600" dirty="0" err="1"/>
              <a:t>page</a:t>
            </a:r>
            <a:r>
              <a:rPr lang="tr-TR" sz="2600" dirty="0"/>
              <a:t>: </a:t>
            </a:r>
          </a:p>
          <a:p>
            <a:pPr marL="82296" indent="0">
              <a:buNone/>
            </a:pPr>
            <a:endParaRPr lang="tr-TR" sz="2600" dirty="0"/>
          </a:p>
          <a:p>
            <a:pPr marL="82296" indent="0">
              <a:buNone/>
            </a:pPr>
            <a:r>
              <a:rPr lang="tr-TR" sz="2600" dirty="0"/>
              <a:t>http://teknoloji.</a:t>
            </a:r>
            <a:r>
              <a:rPr lang="tr-TR" sz="2600" dirty="0" err="1"/>
              <a:t>karabuk</a:t>
            </a:r>
            <a:r>
              <a:rPr lang="tr-TR" sz="2600" dirty="0"/>
              <a:t>.edu.tr/</a:t>
            </a:r>
            <a:r>
              <a:rPr lang="tr-TR" sz="2600" dirty="0" err="1"/>
              <a:t>mekatronik</a:t>
            </a:r>
            <a:endParaRPr lang="tr-TR" sz="2600" dirty="0"/>
          </a:p>
          <a:p>
            <a:pPr marL="82296" indent="0">
              <a:buNone/>
            </a:pPr>
            <a:r>
              <a:rPr lang="tr-TR" sz="2600" dirty="0"/>
              <a:t>http://teknoloji.</a:t>
            </a:r>
            <a:r>
              <a:rPr lang="tr-TR" sz="2600" dirty="0" err="1"/>
              <a:t>karabuk</a:t>
            </a:r>
            <a:r>
              <a:rPr lang="tr-TR" sz="2600" dirty="0"/>
              <a:t>.edu.tr/</a:t>
            </a:r>
            <a:r>
              <a:rPr lang="tr-TR" sz="2600" dirty="0" err="1"/>
              <a:t>mekatronik</a:t>
            </a:r>
            <a:r>
              <a:rPr lang="tr-TR" sz="2600" dirty="0"/>
              <a:t>-en</a:t>
            </a:r>
          </a:p>
          <a:p>
            <a:pPr marL="82296" indent="0">
              <a:buNone/>
            </a:pPr>
            <a:endParaRPr lang="tr-TR" sz="2600" dirty="0"/>
          </a:p>
          <a:p>
            <a:pPr marL="82296" indent="0">
              <a:buFont typeface="Arial" pitchFamily="34" charset="0"/>
              <a:buChar char="•"/>
            </a:pPr>
            <a:r>
              <a:rPr lang="tr-TR" sz="2600" dirty="0"/>
              <a:t> E-mail: </a:t>
            </a:r>
            <a:r>
              <a:rPr lang="tr-TR" sz="2600" dirty="0" err="1"/>
              <a:t>teknolojifakultesi</a:t>
            </a:r>
            <a:r>
              <a:rPr lang="tr-TR" sz="2600" dirty="0"/>
              <a:t>@</a:t>
            </a:r>
            <a:r>
              <a:rPr lang="tr-TR" sz="2600" dirty="0" err="1"/>
              <a:t>karabuk</a:t>
            </a:r>
            <a:r>
              <a:rPr lang="tr-TR" sz="2600" dirty="0"/>
              <a:t>.edu.tr</a:t>
            </a: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E51E2550-AA8C-4A2C-B9E1-8B0097782D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284412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457200" y="2060848"/>
            <a:ext cx="8229600" cy="4325112"/>
          </a:xfrm>
        </p:spPr>
        <p:txBody>
          <a:bodyPr>
            <a:normAutofit/>
          </a:bodyPr>
          <a:lstStyle/>
          <a:p>
            <a:pPr algn="just"/>
            <a:r>
              <a:rPr lang="tr-TR" sz="3200" kern="1200" dirty="0">
                <a:solidFill>
                  <a:schemeClr val="tx1"/>
                </a:solidFill>
                <a:latin typeface="+mn-lt"/>
                <a:ea typeface="+mn-ea"/>
                <a:cs typeface="+mn-cs"/>
              </a:rPr>
              <a:t>Mission</a:t>
            </a:r>
            <a:endParaRPr lang="en-GB" sz="3200" kern="1200" dirty="0">
              <a:solidFill>
                <a:schemeClr val="tx1"/>
              </a:solidFill>
              <a:latin typeface="+mn-lt"/>
              <a:ea typeface="+mn-ea"/>
              <a:cs typeface="+mn-cs"/>
            </a:endParaRPr>
          </a:p>
          <a:p>
            <a:pPr algn="just"/>
            <a:endParaRPr lang="tr-TR" sz="3200" kern="1200" dirty="0">
              <a:solidFill>
                <a:schemeClr val="tx1"/>
              </a:solidFill>
              <a:latin typeface="+mn-lt"/>
              <a:ea typeface="+mn-ea"/>
              <a:cs typeface="+mn-cs"/>
            </a:endParaRPr>
          </a:p>
          <a:p>
            <a:pPr marL="109728" indent="0" algn="just">
              <a:buNone/>
            </a:pPr>
            <a:r>
              <a:rPr lang="tr-TR" sz="2400" dirty="0"/>
              <a:t>To educate researchers and experts who have high self-confidence and cultural accumulation and the knowledge of </a:t>
            </a:r>
            <a:r>
              <a:rPr lang="tr-TR" sz="2400" dirty="0" err="1"/>
              <a:t>foreign</a:t>
            </a:r>
            <a:r>
              <a:rPr lang="tr-TR" sz="2400" dirty="0"/>
              <a:t> language, software and hardware, </a:t>
            </a:r>
            <a:r>
              <a:rPr lang="tr-TR" sz="2400" dirty="0" err="1"/>
              <a:t>they</a:t>
            </a:r>
            <a:r>
              <a:rPr lang="tr-TR" sz="2400" dirty="0"/>
              <a:t> can p</a:t>
            </a:r>
            <a:r>
              <a:rPr lang="en-GB" sz="2400" dirty="0" err="1"/>
              <a:t>er</a:t>
            </a:r>
            <a:r>
              <a:rPr lang="tr-TR" sz="2400" dirty="0"/>
              <a:t>form design and project studies independantly, p</a:t>
            </a:r>
            <a:r>
              <a:rPr lang="en-GB" sz="2400" dirty="0" err="1"/>
              <a:t>er</a:t>
            </a:r>
            <a:r>
              <a:rPr lang="tr-TR" sz="2400" dirty="0"/>
              <a:t>form supervision and control, </a:t>
            </a:r>
            <a:r>
              <a:rPr lang="tr-TR" sz="2400" dirty="0" err="1"/>
              <a:t>take</a:t>
            </a:r>
            <a:r>
              <a:rPr lang="tr-TR" sz="2400" dirty="0"/>
              <a:t> responsibility, produce solutions, follow and use the knowledge and applications in their fields and communicate </a:t>
            </a:r>
            <a:r>
              <a:rPr lang="tr-TR" sz="2400" dirty="0" err="1"/>
              <a:t>with</a:t>
            </a:r>
            <a:r>
              <a:rPr lang="tr-TR" sz="2400" dirty="0"/>
              <a:t> their collegues.</a:t>
            </a:r>
            <a:endParaRPr lang="en-GB" sz="2400" dirty="0"/>
          </a:p>
          <a:p>
            <a:pPr algn="just"/>
            <a:endParaRPr lang="tr-TR" dirty="0"/>
          </a:p>
        </p:txBody>
      </p:sp>
      <p:pic>
        <p:nvPicPr>
          <p:cNvPr id="6" name="Resim 5">
            <a:extLst>
              <a:ext uri="{FF2B5EF4-FFF2-40B4-BE49-F238E27FC236}">
                <a16:creationId xmlns:a16="http://schemas.microsoft.com/office/drawing/2014/main" id="{CCAA93DB-4D9E-4A59-A527-3F13CAF689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424131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457200" y="2060848"/>
            <a:ext cx="8229600" cy="4325112"/>
          </a:xfrm>
        </p:spPr>
        <p:txBody>
          <a:bodyPr>
            <a:normAutofit/>
          </a:bodyPr>
          <a:lstStyle/>
          <a:p>
            <a:pPr algn="just"/>
            <a:r>
              <a:rPr lang="tr-TR" sz="3200" kern="1200" dirty="0">
                <a:solidFill>
                  <a:schemeClr val="tx1"/>
                </a:solidFill>
                <a:latin typeface="+mn-lt"/>
                <a:ea typeface="+mn-ea"/>
                <a:cs typeface="+mn-cs"/>
              </a:rPr>
              <a:t>Vision</a:t>
            </a:r>
            <a:endParaRPr lang="en-GB" sz="3200" kern="1200" dirty="0">
              <a:solidFill>
                <a:schemeClr val="tx1"/>
              </a:solidFill>
              <a:latin typeface="+mn-lt"/>
              <a:ea typeface="+mn-ea"/>
              <a:cs typeface="+mn-cs"/>
            </a:endParaRPr>
          </a:p>
          <a:p>
            <a:pPr algn="just"/>
            <a:endParaRPr lang="en-GB" sz="3200" kern="1200" dirty="0">
              <a:solidFill>
                <a:schemeClr val="tx1"/>
              </a:solidFill>
              <a:latin typeface="+mn-lt"/>
              <a:ea typeface="+mn-ea"/>
              <a:cs typeface="+mn-cs"/>
            </a:endParaRPr>
          </a:p>
          <a:p>
            <a:pPr marL="109728" indent="0" algn="just">
              <a:buNone/>
            </a:pPr>
            <a:r>
              <a:rPr lang="tr-TR" sz="2400" dirty="0"/>
              <a:t>Today, in rapidly developing </a:t>
            </a:r>
            <a:r>
              <a:rPr lang="tr-TR" sz="2400" dirty="0" err="1"/>
              <a:t>technology</a:t>
            </a:r>
            <a:r>
              <a:rPr lang="tr-TR" sz="2400" dirty="0"/>
              <a:t>, it is aimed to educate academic individuals who are able to communicate and collaborate effectively </a:t>
            </a:r>
            <a:r>
              <a:rPr lang="tr-TR" sz="2400" dirty="0" err="1"/>
              <a:t>with</a:t>
            </a:r>
            <a:r>
              <a:rPr lang="tr-TR" sz="2400" dirty="0"/>
              <a:t> their stakeholders, internationally recognized, innovative, always developing, leader and educate participatory, sharing, original, aesthetic values and professioanally competent individuals.</a:t>
            </a:r>
            <a:endParaRPr lang="en-GB" sz="2400" dirty="0"/>
          </a:p>
          <a:p>
            <a:pPr algn="just"/>
            <a:endParaRPr lang="tr-TR" dirty="0"/>
          </a:p>
        </p:txBody>
      </p:sp>
      <p:pic>
        <p:nvPicPr>
          <p:cNvPr id="6" name="Resim 5">
            <a:extLst>
              <a:ext uri="{FF2B5EF4-FFF2-40B4-BE49-F238E27FC236}">
                <a16:creationId xmlns:a16="http://schemas.microsoft.com/office/drawing/2014/main" id="{5792E847-A6A5-4BBE-BBE8-B741FD828F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14194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Manufacturing Engineering</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3960440"/>
          </a:xfrm>
        </p:spPr>
        <p:txBody>
          <a:bodyPr>
            <a:normAutofit/>
          </a:bodyPr>
          <a:lstStyle/>
          <a:p>
            <a:pPr algn="just"/>
            <a:r>
              <a:rPr lang="en-GB" sz="3200" kern="1200" dirty="0">
                <a:solidFill>
                  <a:schemeClr val="tx1"/>
                </a:solidFill>
                <a:latin typeface="+mn-lt"/>
                <a:ea typeface="+mn-ea"/>
                <a:cs typeface="+mn-cs"/>
              </a:rPr>
              <a:t>About the department</a:t>
            </a:r>
          </a:p>
          <a:p>
            <a:pPr algn="just"/>
            <a:endParaRPr lang="en-GB" sz="3200" kern="1200" dirty="0">
              <a:solidFill>
                <a:schemeClr val="tx1"/>
              </a:solidFill>
              <a:latin typeface="+mn-lt"/>
              <a:ea typeface="+mn-ea"/>
              <a:cs typeface="+mn-cs"/>
            </a:endParaRPr>
          </a:p>
          <a:p>
            <a:pPr marL="109728" indent="0" algn="just">
              <a:buNone/>
            </a:pPr>
            <a:r>
              <a:rPr lang="en-GB" sz="2400" dirty="0"/>
              <a:t>Manufacturing engineering is a discipline of engineering dealing with different manufacturing practices and the research and development of systems, processes, machines, tools and equipment.</a:t>
            </a:r>
          </a:p>
          <a:p>
            <a:pPr marL="109728" indent="0" algn="just">
              <a:buNone/>
            </a:pPr>
            <a:endParaRPr lang="en-GB" sz="3200" kern="1200" dirty="0">
              <a:solidFill>
                <a:schemeClr val="tx1"/>
              </a:solidFill>
              <a:latin typeface="+mn-lt"/>
              <a:ea typeface="+mn-ea"/>
              <a:cs typeface="+mn-cs"/>
            </a:endParaRPr>
          </a:p>
          <a:p>
            <a:pPr algn="just"/>
            <a:endParaRPr lang="tr-TR" dirty="0"/>
          </a:p>
        </p:txBody>
      </p:sp>
      <p:pic>
        <p:nvPicPr>
          <p:cNvPr id="8" name="Resim 7">
            <a:extLst>
              <a:ext uri="{FF2B5EF4-FFF2-40B4-BE49-F238E27FC236}">
                <a16:creationId xmlns:a16="http://schemas.microsoft.com/office/drawing/2014/main" id="{8F0532A5-125C-455B-9DD6-7D05D5F968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019301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Manufacturing Engineering</a:t>
            </a:r>
          </a:p>
        </p:txBody>
      </p:sp>
      <p:sp>
        <p:nvSpPr>
          <p:cNvPr id="6" name="Content Placeholder 2">
            <a:extLst>
              <a:ext uri="{FF2B5EF4-FFF2-40B4-BE49-F238E27FC236}">
                <a16:creationId xmlns:a16="http://schemas.microsoft.com/office/drawing/2014/main" id="{0C46574C-4682-4102-AEE7-232B9116F41D}"/>
              </a:ext>
            </a:extLst>
          </p:cNvPr>
          <p:cNvSpPr>
            <a:spLocks noGrp="1"/>
          </p:cNvSpPr>
          <p:nvPr>
            <p:ph idx="1"/>
          </p:nvPr>
        </p:nvSpPr>
        <p:spPr>
          <a:xfrm>
            <a:off x="457200" y="2060848"/>
            <a:ext cx="8229600" cy="4608512"/>
          </a:xfrm>
        </p:spPr>
        <p:txBody>
          <a:bodyPr>
            <a:normAutofit fontScale="92500" lnSpcReduction="10000"/>
          </a:bodyPr>
          <a:lstStyle/>
          <a:p>
            <a:pPr algn="just"/>
            <a:r>
              <a:rPr lang="en-GB" sz="3200" b="1" kern="1200" dirty="0">
                <a:solidFill>
                  <a:schemeClr val="tx1"/>
                </a:solidFill>
                <a:latin typeface="+mn-lt"/>
                <a:ea typeface="+mn-ea"/>
                <a:cs typeface="+mn-cs"/>
              </a:rPr>
              <a:t>Specialised Research Areas</a:t>
            </a:r>
            <a:endParaRPr lang="tr-TR" sz="3200" b="1" kern="1200" dirty="0">
              <a:solidFill>
                <a:schemeClr val="tx1"/>
              </a:solidFill>
              <a:latin typeface="+mn-lt"/>
              <a:ea typeface="+mn-ea"/>
              <a:cs typeface="+mn-cs"/>
            </a:endParaRPr>
          </a:p>
          <a:p>
            <a:pPr marL="109728" indent="0" algn="just">
              <a:buNone/>
            </a:pPr>
            <a:endParaRPr lang="en-GB" sz="3200" b="1" kern="1200" dirty="0">
              <a:solidFill>
                <a:schemeClr val="tx1"/>
              </a:solidFill>
              <a:latin typeface="+mn-lt"/>
              <a:ea typeface="+mn-ea"/>
              <a:cs typeface="+mn-cs"/>
            </a:endParaRPr>
          </a:p>
          <a:p>
            <a:pPr marL="745236" lvl="1" indent="-342900" algn="just">
              <a:buFont typeface="Arial" panose="020B0604020202020204" pitchFamily="34" charset="0"/>
              <a:buChar char="•"/>
              <a:tabLst>
                <a:tab pos="2598738" algn="l"/>
              </a:tabLst>
            </a:pPr>
            <a:r>
              <a:rPr lang="en-GB" sz="2400" b="1" dirty="0">
                <a:solidFill>
                  <a:schemeClr val="tx1"/>
                </a:solidFill>
              </a:rPr>
              <a:t>Production metallurgy</a:t>
            </a:r>
            <a:r>
              <a:rPr lang="tr-TR" sz="2400" b="1" dirty="0">
                <a:solidFill>
                  <a:schemeClr val="tx1"/>
                </a:solidFill>
              </a:rPr>
              <a:t>:</a:t>
            </a:r>
            <a:r>
              <a:rPr lang="en-GB" sz="2400" b="1" dirty="0">
                <a:solidFill>
                  <a:schemeClr val="tx1"/>
                </a:solidFill>
              </a:rPr>
              <a:t> </a:t>
            </a:r>
            <a:r>
              <a:rPr lang="en-GB" sz="2400" dirty="0">
                <a:solidFill>
                  <a:schemeClr val="tx1"/>
                </a:solidFill>
              </a:rPr>
              <a:t>Casting, powder metallurgy, production of advanced materials (biomaterials, foams etc.).</a:t>
            </a:r>
          </a:p>
          <a:p>
            <a:pPr marL="745236" lvl="1" indent="-342900" algn="just">
              <a:buFont typeface="Arial" panose="020B0604020202020204" pitchFamily="34" charset="0"/>
              <a:buChar char="•"/>
              <a:tabLst>
                <a:tab pos="2598738" algn="l"/>
              </a:tabLst>
            </a:pPr>
            <a:r>
              <a:rPr lang="en-GB" sz="2400" b="1" dirty="0">
                <a:solidFill>
                  <a:schemeClr val="tx1"/>
                </a:solidFill>
              </a:rPr>
              <a:t>Welding and joining of materials</a:t>
            </a:r>
            <a:r>
              <a:rPr lang="tr-TR" sz="2400" b="1" dirty="0">
                <a:solidFill>
                  <a:schemeClr val="tx1"/>
                </a:solidFill>
              </a:rPr>
              <a:t>:</a:t>
            </a:r>
            <a:r>
              <a:rPr lang="en-GB" sz="2400" b="1" dirty="0">
                <a:solidFill>
                  <a:schemeClr val="tx1"/>
                </a:solidFill>
              </a:rPr>
              <a:t> </a:t>
            </a:r>
            <a:r>
              <a:rPr lang="en-GB" sz="2400" dirty="0">
                <a:solidFill>
                  <a:schemeClr val="tx1"/>
                </a:solidFill>
              </a:rPr>
              <a:t>Different types of welding techniques, welding simulation, welding robots, additive manufacturing.</a:t>
            </a:r>
          </a:p>
          <a:p>
            <a:pPr marL="745236" lvl="1" indent="-342900" algn="just">
              <a:buFont typeface="Arial" panose="020B0604020202020204" pitchFamily="34" charset="0"/>
              <a:buChar char="•"/>
              <a:tabLst>
                <a:tab pos="2598738" algn="l"/>
              </a:tabLst>
            </a:pPr>
            <a:r>
              <a:rPr lang="en-GB" sz="2400" b="1" dirty="0">
                <a:solidFill>
                  <a:schemeClr val="tx1"/>
                </a:solidFill>
              </a:rPr>
              <a:t>Machine production</a:t>
            </a:r>
            <a:r>
              <a:rPr lang="tr-TR" sz="2400" b="1" dirty="0">
                <a:solidFill>
                  <a:schemeClr val="tx1"/>
                </a:solidFill>
              </a:rPr>
              <a:t>:</a:t>
            </a:r>
            <a:r>
              <a:rPr lang="en-GB" sz="2400" dirty="0">
                <a:solidFill>
                  <a:schemeClr val="tx1"/>
                </a:solidFill>
              </a:rPr>
              <a:t> Machining of metals, Computer aided design (CAD), manufacturing (CAM) and engineering (CAE). Surface and precision engineering.</a:t>
            </a:r>
          </a:p>
          <a:p>
            <a:pPr marL="745236" lvl="1" indent="-342900" algn="just">
              <a:buFont typeface="Arial" panose="020B0604020202020204" pitchFamily="34" charset="0"/>
              <a:buChar char="•"/>
              <a:tabLst>
                <a:tab pos="2598738" algn="l"/>
              </a:tabLst>
            </a:pPr>
            <a:r>
              <a:rPr lang="en-GB" sz="2400" b="1" dirty="0">
                <a:solidFill>
                  <a:schemeClr val="tx1"/>
                </a:solidFill>
              </a:rPr>
              <a:t>Mechanical metallurgy</a:t>
            </a:r>
            <a:r>
              <a:rPr lang="tr-TR" sz="2400" b="1" dirty="0">
                <a:solidFill>
                  <a:schemeClr val="tx1"/>
                </a:solidFill>
              </a:rPr>
              <a:t>:</a:t>
            </a:r>
            <a:r>
              <a:rPr lang="en-GB" sz="2400" dirty="0">
                <a:solidFill>
                  <a:schemeClr val="tx1"/>
                </a:solidFill>
              </a:rPr>
              <a:t> Forming of materials, cold and hot rolling, mechanical behaviours of metals and its alloys. </a:t>
            </a:r>
          </a:p>
          <a:p>
            <a:pPr algn="just"/>
            <a:endParaRPr lang="tr-TR" dirty="0"/>
          </a:p>
        </p:txBody>
      </p:sp>
      <p:pic>
        <p:nvPicPr>
          <p:cNvPr id="8" name="Resim 7">
            <a:extLst>
              <a:ext uri="{FF2B5EF4-FFF2-40B4-BE49-F238E27FC236}">
                <a16:creationId xmlns:a16="http://schemas.microsoft.com/office/drawing/2014/main" id="{28D8B7B2-CE39-4DE9-B68F-C3A2455A76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227174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a:off x="323528" y="188640"/>
            <a:ext cx="8674872" cy="3477875"/>
          </a:xfrm>
          <a:prstGeom prst="rect">
            <a:avLst/>
          </a:prstGeom>
          <a:noFill/>
        </p:spPr>
        <p:txBody>
          <a:bodyPr wrap="square" rtlCol="0">
            <a:spAutoFit/>
          </a:bodyPr>
          <a:lstStyle/>
          <a:p>
            <a:pPr algn="just"/>
            <a:r>
              <a:rPr lang="en-US" sz="2200" dirty="0"/>
              <a:t>Karab</a:t>
            </a:r>
            <a:r>
              <a:rPr lang="tr-TR" sz="2200" dirty="0"/>
              <a:t>u</a:t>
            </a:r>
            <a:r>
              <a:rPr lang="en-US" sz="2200" dirty="0"/>
              <a:t>k University</a:t>
            </a:r>
            <a:r>
              <a:rPr lang="tr-TR" sz="2200" dirty="0"/>
              <a:t>,</a:t>
            </a:r>
            <a:r>
              <a:rPr lang="en-US" sz="2200" dirty="0"/>
              <a:t> </a:t>
            </a:r>
            <a:r>
              <a:rPr lang="tr-TR" sz="2200" dirty="0"/>
              <a:t>e</a:t>
            </a:r>
            <a:r>
              <a:rPr lang="en-US" sz="2200" dirty="0"/>
              <a:t>stablished in 2007, </a:t>
            </a:r>
            <a:r>
              <a:rPr lang="tr-TR" sz="2200" dirty="0"/>
              <a:t>is </a:t>
            </a:r>
            <a:r>
              <a:rPr lang="tr-TR" sz="2200" dirty="0" err="1"/>
              <a:t>one</a:t>
            </a:r>
            <a:r>
              <a:rPr lang="tr-TR" sz="2200" dirty="0"/>
              <a:t> of </a:t>
            </a:r>
            <a:r>
              <a:rPr lang="tr-TR" sz="2200" dirty="0" err="1"/>
              <a:t>the</a:t>
            </a:r>
            <a:r>
              <a:rPr lang="tr-TR" sz="2200" dirty="0"/>
              <a:t> </a:t>
            </a:r>
            <a:r>
              <a:rPr lang="tr-TR" sz="2200" dirty="0" err="1"/>
              <a:t>biggest</a:t>
            </a:r>
            <a:r>
              <a:rPr lang="tr-TR" sz="2200" dirty="0"/>
              <a:t> </a:t>
            </a:r>
            <a:r>
              <a:rPr lang="en-US" sz="2200" dirty="0"/>
              <a:t>institutions in our country </a:t>
            </a:r>
            <a:r>
              <a:rPr lang="tr-TR" sz="2200" dirty="0" err="1"/>
              <a:t>with</a:t>
            </a:r>
            <a:r>
              <a:rPr lang="tr-TR" sz="2200" dirty="0"/>
              <a:t> </a:t>
            </a:r>
            <a:r>
              <a:rPr lang="tr-TR" sz="2200" dirty="0" err="1"/>
              <a:t>its</a:t>
            </a:r>
            <a:r>
              <a:rPr lang="tr-TR" sz="2200" dirty="0"/>
              <a:t> </a:t>
            </a:r>
            <a:r>
              <a:rPr lang="tr-TR" sz="2200" dirty="0" err="1"/>
              <a:t>more</a:t>
            </a:r>
            <a:r>
              <a:rPr lang="tr-TR" sz="2200" dirty="0"/>
              <a:t> than 50000 </a:t>
            </a:r>
            <a:r>
              <a:rPr lang="en-US" sz="2200" dirty="0"/>
              <a:t>students</a:t>
            </a:r>
            <a:r>
              <a:rPr lang="tr-TR" sz="2200" dirty="0"/>
              <a:t>.</a:t>
            </a:r>
          </a:p>
          <a:p>
            <a:pPr algn="just"/>
            <a:r>
              <a:rPr lang="en-US" sz="2200" dirty="0"/>
              <a:t>With its </a:t>
            </a:r>
            <a:r>
              <a:rPr lang="tr-TR" sz="2200" dirty="0" err="1"/>
              <a:t>high</a:t>
            </a:r>
            <a:r>
              <a:rPr lang="tr-TR" sz="2200" dirty="0"/>
              <a:t> </a:t>
            </a:r>
            <a:r>
              <a:rPr lang="en-US" sz="2200" dirty="0"/>
              <a:t>growth rate and quality of education, it has been awarded many important prizes in the national and international arena.</a:t>
            </a:r>
            <a:r>
              <a:rPr lang="tr-TR" sz="2200" dirty="0"/>
              <a:t> </a:t>
            </a:r>
          </a:p>
          <a:p>
            <a:pPr algn="just"/>
            <a:r>
              <a:rPr lang="en-US" sz="2200" dirty="0" err="1"/>
              <a:t>Karabuk</a:t>
            </a:r>
            <a:r>
              <a:rPr lang="en-US" sz="2200" dirty="0"/>
              <a:t> University has managed to </a:t>
            </a:r>
            <a:r>
              <a:rPr lang="tr-TR" sz="2200" dirty="0" err="1"/>
              <a:t>take</a:t>
            </a:r>
            <a:r>
              <a:rPr lang="tr-TR" sz="2200" dirty="0"/>
              <a:t> </a:t>
            </a:r>
            <a:r>
              <a:rPr lang="tr-TR" sz="2200" dirty="0" err="1"/>
              <a:t>place</a:t>
            </a:r>
            <a:r>
              <a:rPr lang="tr-TR" sz="2200" dirty="0"/>
              <a:t> in </a:t>
            </a:r>
            <a:r>
              <a:rPr lang="en-US" sz="2200" dirty="0"/>
              <a:t>“World’s Best 1000 universities”</a:t>
            </a:r>
            <a:r>
              <a:rPr lang="tr-TR" sz="2200" dirty="0"/>
              <a:t> of </a:t>
            </a:r>
            <a:r>
              <a:rPr lang="en-US" sz="2200" dirty="0"/>
              <a:t>Times Higher Education (THE) </a:t>
            </a:r>
            <a:r>
              <a:rPr lang="tr-TR" sz="2200" dirty="0" err="1"/>
              <a:t>list</a:t>
            </a:r>
            <a:r>
              <a:rPr lang="tr-TR" sz="2200" dirty="0"/>
              <a:t> </a:t>
            </a:r>
            <a:r>
              <a:rPr lang="tr-TR" sz="2200" dirty="0" err="1"/>
              <a:t>for</a:t>
            </a:r>
            <a:r>
              <a:rPr lang="tr-TR" sz="2200" dirty="0"/>
              <a:t> 2020. </a:t>
            </a:r>
            <a:r>
              <a:rPr lang="tr-TR" sz="2200" dirty="0" err="1"/>
              <a:t>In</a:t>
            </a:r>
            <a:r>
              <a:rPr lang="tr-TR" sz="2200" dirty="0"/>
              <a:t> </a:t>
            </a:r>
            <a:r>
              <a:rPr lang="tr-TR" sz="2200" dirty="0" err="1"/>
              <a:t>this</a:t>
            </a:r>
            <a:r>
              <a:rPr lang="tr-TR" sz="2200" dirty="0"/>
              <a:t> </a:t>
            </a:r>
            <a:r>
              <a:rPr lang="tr-TR" sz="2200" dirty="0" err="1"/>
              <a:t>ranking</a:t>
            </a:r>
            <a:r>
              <a:rPr lang="tr-TR" sz="2200" dirty="0"/>
              <a:t> </a:t>
            </a:r>
            <a:r>
              <a:rPr lang="tr-TR" sz="2200" dirty="0" err="1"/>
              <a:t>list</a:t>
            </a:r>
            <a:r>
              <a:rPr lang="tr-TR" sz="2200" dirty="0"/>
              <a:t>, </a:t>
            </a:r>
            <a:r>
              <a:rPr lang="tr-TR" sz="2200" dirty="0" err="1"/>
              <a:t>there</a:t>
            </a:r>
            <a:r>
              <a:rPr lang="tr-TR" sz="2200" dirty="0"/>
              <a:t> </a:t>
            </a:r>
            <a:r>
              <a:rPr lang="tr-TR" sz="2200" dirty="0" err="1"/>
              <a:t>are</a:t>
            </a:r>
            <a:r>
              <a:rPr lang="tr-TR" sz="2200" dirty="0"/>
              <a:t> </a:t>
            </a:r>
            <a:r>
              <a:rPr lang="tr-TR" sz="2200" dirty="0" err="1"/>
              <a:t>only</a:t>
            </a:r>
            <a:r>
              <a:rPr lang="en-US" sz="2200" dirty="0"/>
              <a:t> 11 universities from Turkey </a:t>
            </a:r>
            <a:r>
              <a:rPr lang="tr-TR" sz="2200" dirty="0"/>
              <a:t> </a:t>
            </a:r>
            <a:r>
              <a:rPr lang="tr-TR" sz="2200" dirty="0" err="1"/>
              <a:t>and</a:t>
            </a:r>
            <a:r>
              <a:rPr lang="en-US" sz="2200" dirty="0"/>
              <a:t> </a:t>
            </a:r>
            <a:r>
              <a:rPr lang="en-US" sz="2200" dirty="0" err="1"/>
              <a:t>Karabuk</a:t>
            </a:r>
            <a:r>
              <a:rPr lang="en-US" sz="2200" dirty="0"/>
              <a:t> University is </a:t>
            </a:r>
            <a:r>
              <a:rPr lang="tr-TR" sz="2200" dirty="0"/>
              <a:t>10th. </a:t>
            </a:r>
            <a:r>
              <a:rPr lang="tr-TR" sz="2200" dirty="0" err="1"/>
              <a:t>among</a:t>
            </a:r>
            <a:r>
              <a:rPr lang="tr-TR" sz="2200" dirty="0"/>
              <a:t> </a:t>
            </a:r>
            <a:r>
              <a:rPr lang="en-US" sz="2200" dirty="0"/>
              <a:t>the </a:t>
            </a:r>
            <a:r>
              <a:rPr lang="tr-TR" sz="2200" dirty="0" err="1"/>
              <a:t>national</a:t>
            </a:r>
            <a:r>
              <a:rPr lang="en-US" sz="2200" dirty="0"/>
              <a:t> </a:t>
            </a:r>
            <a:r>
              <a:rPr lang="en-US" sz="2200" dirty="0" err="1"/>
              <a:t>universit</a:t>
            </a:r>
            <a:r>
              <a:rPr lang="tr-TR" sz="2200" dirty="0" err="1"/>
              <a:t>ies</a:t>
            </a:r>
            <a:r>
              <a:rPr lang="tr-TR" sz="2200" dirty="0"/>
              <a:t> in </a:t>
            </a:r>
            <a:r>
              <a:rPr lang="tr-TR" sz="2200" dirty="0" err="1"/>
              <a:t>the</a:t>
            </a:r>
            <a:r>
              <a:rPr lang="tr-TR" sz="2200" dirty="0"/>
              <a:t> </a:t>
            </a:r>
            <a:r>
              <a:rPr lang="tr-TR" sz="2200" dirty="0" err="1"/>
              <a:t>list</a:t>
            </a:r>
            <a:r>
              <a:rPr lang="tr-TR" sz="2200" dirty="0"/>
              <a:t> </a:t>
            </a:r>
            <a:r>
              <a:rPr lang="tr-TR" sz="2200" dirty="0" err="1"/>
              <a:t>and</a:t>
            </a:r>
            <a:r>
              <a:rPr lang="en-US" sz="2200" dirty="0"/>
              <a:t> not based in Ankara or Istanbul.</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9832" y="3745312"/>
            <a:ext cx="3925300" cy="31150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27381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marL="109728" indent="0">
              <a:buNone/>
            </a:pPr>
            <a:r>
              <a:rPr lang="tr-TR" b="1" dirty="0"/>
              <a:t>Course Credits</a:t>
            </a:r>
            <a:r>
              <a:rPr lang="en-GB" b="1" dirty="0"/>
              <a:t> (ECTS)</a:t>
            </a:r>
            <a:endParaRPr lang="tr-TR" b="1" dirty="0"/>
          </a:p>
          <a:p>
            <a:r>
              <a:rPr lang="tr-TR" dirty="0"/>
              <a:t>E</a:t>
            </a:r>
            <a:r>
              <a:rPr lang="en-US" dirty="0" err="1"/>
              <a:t>lective</a:t>
            </a:r>
            <a:r>
              <a:rPr lang="en-US" dirty="0"/>
              <a:t> courses</a:t>
            </a:r>
            <a:r>
              <a:rPr lang="en-GB" dirty="0"/>
              <a:t>: </a:t>
            </a:r>
            <a:r>
              <a:rPr lang="en-GB" b="1" dirty="0"/>
              <a:t>39</a:t>
            </a:r>
            <a:endParaRPr lang="tr-TR" b="1" dirty="0"/>
          </a:p>
          <a:p>
            <a:r>
              <a:rPr lang="tr-TR" dirty="0"/>
              <a:t>F</a:t>
            </a:r>
            <a:r>
              <a:rPr lang="en-US" dirty="0" err="1"/>
              <a:t>undamental</a:t>
            </a:r>
            <a:r>
              <a:rPr lang="en-US" dirty="0"/>
              <a:t> courses</a:t>
            </a:r>
            <a:r>
              <a:rPr lang="en-GB" dirty="0"/>
              <a:t>: </a:t>
            </a:r>
            <a:r>
              <a:rPr lang="en-GB" b="1" dirty="0"/>
              <a:t>31</a:t>
            </a:r>
            <a:endParaRPr lang="en-US" dirty="0"/>
          </a:p>
          <a:p>
            <a:r>
              <a:rPr lang="tr-TR" dirty="0"/>
              <a:t>E</a:t>
            </a:r>
            <a:r>
              <a:rPr lang="en-US" dirty="0" err="1"/>
              <a:t>ngineering</a:t>
            </a:r>
            <a:r>
              <a:rPr lang="en-US" dirty="0"/>
              <a:t> courses</a:t>
            </a:r>
            <a:r>
              <a:rPr lang="tr-TR" dirty="0"/>
              <a:t>:</a:t>
            </a:r>
            <a:r>
              <a:rPr lang="en-GB" dirty="0"/>
              <a:t> </a:t>
            </a:r>
            <a:r>
              <a:rPr lang="en-GB" b="1" dirty="0"/>
              <a:t>136</a:t>
            </a:r>
            <a:endParaRPr lang="tr-TR" b="1" dirty="0"/>
          </a:p>
          <a:p>
            <a:r>
              <a:rPr lang="tr-TR" dirty="0"/>
              <a:t>Field courses:</a:t>
            </a:r>
            <a:r>
              <a:rPr lang="en-GB" dirty="0"/>
              <a:t> </a:t>
            </a:r>
            <a:r>
              <a:rPr lang="en-GB" b="1" dirty="0"/>
              <a:t>34</a:t>
            </a:r>
          </a:p>
          <a:p>
            <a:r>
              <a:rPr lang="tr-TR" dirty="0"/>
              <a:t>Total credits:</a:t>
            </a:r>
            <a:r>
              <a:rPr lang="en-GB" dirty="0"/>
              <a:t> </a:t>
            </a:r>
            <a:r>
              <a:rPr lang="en-GB" b="1" dirty="0"/>
              <a:t>240</a:t>
            </a:r>
          </a:p>
          <a:p>
            <a:r>
              <a:rPr lang="tr-TR" dirty="0"/>
              <a:t>Credits of theoretical courses:</a:t>
            </a:r>
            <a:r>
              <a:rPr lang="en-GB" dirty="0"/>
              <a:t> </a:t>
            </a:r>
            <a:r>
              <a:rPr lang="en-GB" b="1" dirty="0"/>
              <a:t>128</a:t>
            </a:r>
            <a:endParaRPr lang="tr-TR" b="1" dirty="0"/>
          </a:p>
          <a:p>
            <a:r>
              <a:rPr lang="tr-TR" dirty="0"/>
              <a:t>Credits of practical courses:</a:t>
            </a:r>
            <a:r>
              <a:rPr lang="en-GB" dirty="0"/>
              <a:t> </a:t>
            </a:r>
            <a:r>
              <a:rPr lang="en-GB" b="1" dirty="0"/>
              <a:t>112</a:t>
            </a:r>
            <a:endParaRPr lang="tr-TR" b="1" dirty="0"/>
          </a:p>
          <a:p>
            <a:endParaRPr lang="tr-TR" dirty="0"/>
          </a:p>
          <a:p>
            <a:endParaRPr lang="tr-TR" dirty="0"/>
          </a:p>
          <a:p>
            <a:endParaRPr lang="tr-TR" dirty="0"/>
          </a:p>
        </p:txBody>
      </p:sp>
      <p:pic>
        <p:nvPicPr>
          <p:cNvPr id="6" name="Resim 5">
            <a:extLst>
              <a:ext uri="{FF2B5EF4-FFF2-40B4-BE49-F238E27FC236}">
                <a16:creationId xmlns:a16="http://schemas.microsoft.com/office/drawing/2014/main" id="{F9501AEE-BD32-4DE1-BC1A-162CE0D4E2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27767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marL="109728" indent="0">
              <a:buNone/>
            </a:pPr>
            <a:r>
              <a:rPr lang="tr-TR" b="1" dirty="0"/>
              <a:t>Double </a:t>
            </a:r>
            <a:r>
              <a:rPr lang="tr-TR" b="1" dirty="0" err="1"/>
              <a:t>Major</a:t>
            </a:r>
            <a:r>
              <a:rPr lang="tr-TR" b="1" dirty="0"/>
              <a:t> Programs:</a:t>
            </a:r>
            <a:endParaRPr lang="en-GB" b="1" dirty="0"/>
          </a:p>
          <a:p>
            <a:endParaRPr lang="en-GB" dirty="0"/>
          </a:p>
          <a:p>
            <a:r>
              <a:rPr lang="en-GB" dirty="0"/>
              <a:t>Energy Systems Engineering </a:t>
            </a:r>
            <a:endParaRPr lang="tr-TR" dirty="0"/>
          </a:p>
          <a:p>
            <a:r>
              <a:rPr lang="en-GB" dirty="0"/>
              <a:t>Mechatronics Engineering</a:t>
            </a:r>
          </a:p>
          <a:p>
            <a:r>
              <a:rPr lang="en-GB" dirty="0"/>
              <a:t>Industrial Design Engineering</a:t>
            </a:r>
            <a:endParaRPr lang="tr-TR" dirty="0"/>
          </a:p>
          <a:p>
            <a:endParaRPr lang="tr-TR" dirty="0"/>
          </a:p>
          <a:p>
            <a:endParaRPr lang="tr-TR" dirty="0"/>
          </a:p>
        </p:txBody>
      </p:sp>
      <p:pic>
        <p:nvPicPr>
          <p:cNvPr id="5" name="Resim 4">
            <a:extLst>
              <a:ext uri="{FF2B5EF4-FFF2-40B4-BE49-F238E27FC236}">
                <a16:creationId xmlns:a16="http://schemas.microsoft.com/office/drawing/2014/main" id="{045FD169-55D2-4AC6-8DB0-C6A7B5AE247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1750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lstStyle/>
          <a:p>
            <a:pPr marL="109728" indent="0">
              <a:buNone/>
            </a:pPr>
            <a:r>
              <a:rPr lang="tr-TR" b="1" dirty="0" err="1"/>
              <a:t>Graduate</a:t>
            </a:r>
            <a:r>
              <a:rPr lang="tr-TR" b="1" dirty="0"/>
              <a:t> Programs</a:t>
            </a:r>
            <a:endParaRPr lang="en-GB" b="1" dirty="0"/>
          </a:p>
          <a:p>
            <a:endParaRPr lang="en-GB" dirty="0"/>
          </a:p>
          <a:p>
            <a:r>
              <a:rPr lang="tr-TR" b="1" dirty="0"/>
              <a:t>Master’s</a:t>
            </a:r>
            <a:r>
              <a:rPr lang="tr-TR" dirty="0"/>
              <a:t> </a:t>
            </a:r>
            <a:r>
              <a:rPr lang="en-GB" dirty="0"/>
              <a:t>and </a:t>
            </a:r>
            <a:r>
              <a:rPr lang="en-GB" b="1" dirty="0" err="1"/>
              <a:t>Ph.D</a:t>
            </a:r>
            <a:r>
              <a:rPr lang="en-GB" dirty="0"/>
              <a:t> Degree</a:t>
            </a:r>
          </a:p>
          <a:p>
            <a:pPr lvl="1"/>
            <a:r>
              <a:rPr lang="en-GB" dirty="0">
                <a:solidFill>
                  <a:schemeClr val="tx1"/>
                </a:solidFill>
              </a:rPr>
              <a:t>Manufacturing Engineering</a:t>
            </a:r>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2DA7143-2E9E-44CC-AB33-044973D02D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79059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normAutofit/>
          </a:bodyPr>
          <a:lstStyle/>
          <a:p>
            <a:r>
              <a:rPr lang="tr-TR" sz="3200" dirty="0" err="1"/>
              <a:t>Faculty</a:t>
            </a:r>
            <a:r>
              <a:rPr lang="tr-TR" sz="3200" dirty="0"/>
              <a:t> </a:t>
            </a:r>
            <a:r>
              <a:rPr lang="tr-TR" sz="3200" dirty="0" err="1"/>
              <a:t>Members</a:t>
            </a:r>
            <a:endParaRPr lang="tr-TR" sz="3200" dirty="0"/>
          </a:p>
          <a:p>
            <a:endParaRPr lang="tr-TR" dirty="0"/>
          </a:p>
          <a:p>
            <a:r>
              <a:rPr lang="tr-TR" sz="2400" dirty="0"/>
              <a:t>Number of </a:t>
            </a:r>
            <a:r>
              <a:rPr lang="tr-TR" sz="2400" dirty="0" err="1"/>
              <a:t>Professor</a:t>
            </a:r>
            <a:r>
              <a:rPr lang="tr-TR" sz="2400" dirty="0"/>
              <a:t>:</a:t>
            </a:r>
            <a:r>
              <a:rPr lang="en-GB" sz="2400" dirty="0"/>
              <a:t> </a:t>
            </a:r>
            <a:r>
              <a:rPr lang="en-GB" sz="2400" b="1" dirty="0"/>
              <a:t>8</a:t>
            </a:r>
            <a:endParaRPr lang="tr-TR" sz="2400" b="1" dirty="0"/>
          </a:p>
          <a:p>
            <a:r>
              <a:rPr lang="tr-TR" sz="2400" dirty="0"/>
              <a:t>Number of </a:t>
            </a:r>
            <a:r>
              <a:rPr lang="tr-TR" sz="2400" dirty="0" err="1"/>
              <a:t>Associate</a:t>
            </a:r>
            <a:r>
              <a:rPr lang="tr-TR" sz="2400" dirty="0"/>
              <a:t> </a:t>
            </a:r>
            <a:r>
              <a:rPr lang="tr-TR" sz="2400" dirty="0" err="1"/>
              <a:t>Professor</a:t>
            </a:r>
            <a:r>
              <a:rPr lang="tr-TR" sz="2400" dirty="0"/>
              <a:t>:</a:t>
            </a:r>
            <a:r>
              <a:rPr lang="en-GB" sz="2400" dirty="0"/>
              <a:t> </a:t>
            </a:r>
            <a:r>
              <a:rPr lang="tr-TR" sz="2400" b="1" dirty="0"/>
              <a:t>4</a:t>
            </a:r>
          </a:p>
          <a:p>
            <a:r>
              <a:rPr lang="tr-TR" sz="2400" dirty="0"/>
              <a:t>Number of </a:t>
            </a:r>
            <a:r>
              <a:rPr lang="tr-TR" sz="2400" dirty="0" err="1"/>
              <a:t>Assistant</a:t>
            </a:r>
            <a:r>
              <a:rPr lang="tr-TR" sz="2400" dirty="0"/>
              <a:t> </a:t>
            </a:r>
            <a:r>
              <a:rPr lang="tr-TR" sz="2400" dirty="0" err="1"/>
              <a:t>Professor</a:t>
            </a:r>
            <a:r>
              <a:rPr lang="tr-TR" sz="2400" dirty="0"/>
              <a:t>:</a:t>
            </a:r>
            <a:r>
              <a:rPr lang="en-GB" sz="2400" dirty="0"/>
              <a:t> </a:t>
            </a:r>
            <a:r>
              <a:rPr lang="tr-TR" sz="2400" b="1" dirty="0"/>
              <a:t>3</a:t>
            </a:r>
          </a:p>
          <a:p>
            <a:r>
              <a:rPr lang="tr-TR" sz="2400" dirty="0"/>
              <a:t>Number of </a:t>
            </a:r>
            <a:r>
              <a:rPr lang="tr-TR" sz="2400" dirty="0" err="1"/>
              <a:t>Research</a:t>
            </a:r>
            <a:r>
              <a:rPr lang="tr-TR" sz="2400" dirty="0"/>
              <a:t> </a:t>
            </a:r>
            <a:r>
              <a:rPr lang="tr-TR" sz="2400" dirty="0" err="1"/>
              <a:t>Assistant</a:t>
            </a:r>
            <a:r>
              <a:rPr lang="tr-TR" sz="2400" dirty="0"/>
              <a:t>:</a:t>
            </a:r>
            <a:r>
              <a:rPr lang="en-GB" sz="2400" dirty="0"/>
              <a:t> </a:t>
            </a:r>
            <a:r>
              <a:rPr lang="tr-TR" sz="2400" b="1" dirty="0"/>
              <a:t>7</a:t>
            </a:r>
          </a:p>
          <a:p>
            <a:pPr marL="82296" indent="0">
              <a:buNone/>
            </a:pPr>
            <a:endParaRPr lang="tr-TR" dirty="0"/>
          </a:p>
          <a:p>
            <a:endParaRPr lang="tr-TR" dirty="0"/>
          </a:p>
          <a:p>
            <a:endParaRPr lang="tr-TR" dirty="0"/>
          </a:p>
          <a:p>
            <a:endParaRPr lang="tr-TR" dirty="0"/>
          </a:p>
        </p:txBody>
      </p:sp>
      <p:pic>
        <p:nvPicPr>
          <p:cNvPr id="5" name="Resim 4">
            <a:extLst>
              <a:ext uri="{FF2B5EF4-FFF2-40B4-BE49-F238E27FC236}">
                <a16:creationId xmlns:a16="http://schemas.microsoft.com/office/drawing/2014/main" id="{40F8F582-0938-4B1F-A03B-4CA9C00D73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354548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Administrative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3839628" y="206084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382316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3751724"/>
            <a:ext cx="1161000" cy="1548000"/>
          </a:xfrm>
          <a:prstGeom prst="rect">
            <a:avLst/>
          </a:prstGeom>
        </p:spPr>
      </p:pic>
      <p:sp>
        <p:nvSpPr>
          <p:cNvPr id="8" name="7 Metin kutusu"/>
          <p:cNvSpPr txBox="1"/>
          <p:nvPr/>
        </p:nvSpPr>
        <p:spPr>
          <a:xfrm>
            <a:off x="3247998" y="3608848"/>
            <a:ext cx="2435603" cy="615553"/>
          </a:xfrm>
          <a:prstGeom prst="rect">
            <a:avLst/>
          </a:prstGeom>
          <a:noFill/>
        </p:spPr>
        <p:txBody>
          <a:bodyPr wrap="none" rtlCol="0">
            <a:spAutoFit/>
          </a:bodyPr>
          <a:lstStyle/>
          <a:p>
            <a:pPr algn="ctr"/>
            <a:r>
              <a:rPr lang="en-GB" b="1" dirty="0" err="1">
                <a:latin typeface="Times New Roman" pitchFamily="18" charset="0"/>
                <a:cs typeface="Times New Roman" pitchFamily="18" charset="0"/>
              </a:rPr>
              <a:t>Prof.</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Dr.</a:t>
            </a:r>
            <a:r>
              <a:rPr lang="en-GB" b="1" dirty="0">
                <a:latin typeface="Times New Roman" pitchFamily="18" charset="0"/>
                <a:cs typeface="Times New Roman" pitchFamily="18" charset="0"/>
              </a:rPr>
              <a:t> </a:t>
            </a:r>
            <a:r>
              <a:rPr lang="tr-TR" b="1" dirty="0">
                <a:latin typeface="Times New Roman" pitchFamily="18" charset="0"/>
                <a:cs typeface="Times New Roman" pitchFamily="18" charset="0"/>
              </a:rPr>
              <a:t>Halil DEMİR</a:t>
            </a:r>
          </a:p>
          <a:p>
            <a:pPr algn="ctr"/>
            <a:r>
              <a:rPr lang="tr-TR" sz="1600" dirty="0" err="1">
                <a:latin typeface="Times New Roman" pitchFamily="18" charset="0"/>
                <a:cs typeface="Times New Roman" pitchFamily="18" charset="0"/>
              </a:rPr>
              <a:t>Head</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Department</a:t>
            </a:r>
            <a:endParaRPr lang="tr-TR" sz="1600" dirty="0">
              <a:latin typeface="Times New Roman" pitchFamily="18" charset="0"/>
              <a:cs typeface="Times New Roman" pitchFamily="18" charset="0"/>
            </a:endParaRPr>
          </a:p>
        </p:txBody>
      </p:sp>
      <p:sp>
        <p:nvSpPr>
          <p:cNvPr id="9" name="8 Metin kutusu"/>
          <p:cNvSpPr txBox="1"/>
          <p:nvPr/>
        </p:nvSpPr>
        <p:spPr>
          <a:xfrm>
            <a:off x="408880" y="5394798"/>
            <a:ext cx="3160609" cy="615553"/>
          </a:xfrm>
          <a:prstGeom prst="rect">
            <a:avLst/>
          </a:prstGeom>
          <a:noFill/>
        </p:spPr>
        <p:txBody>
          <a:bodyPr wrap="none" rtlCol="0">
            <a:spAutoFit/>
          </a:bodyPr>
          <a:lstStyle/>
          <a:p>
            <a:pPr algn="ctr"/>
            <a:r>
              <a:rPr lang="en-GB" b="1" dirty="0">
                <a:latin typeface="Times New Roman" pitchFamily="18" charset="0"/>
                <a:cs typeface="Times New Roman" pitchFamily="18" charset="0"/>
              </a:rPr>
              <a:t>Assoc. Prof. </a:t>
            </a:r>
            <a:r>
              <a:rPr lang="en-GB" b="1" dirty="0" err="1">
                <a:latin typeface="Times New Roman" pitchFamily="18" charset="0"/>
                <a:cs typeface="Times New Roman" pitchFamily="18" charset="0"/>
              </a:rPr>
              <a:t>Dr.</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Yakup</a:t>
            </a:r>
            <a:r>
              <a:rPr lang="en-GB" b="1" dirty="0">
                <a:latin typeface="Times New Roman" pitchFamily="18" charset="0"/>
                <a:cs typeface="Times New Roman" pitchFamily="18" charset="0"/>
              </a:rPr>
              <a:t> KAYA</a:t>
            </a:r>
            <a:endParaRPr lang="tr-TR" b="1" dirty="0">
              <a:latin typeface="Times New Roman" pitchFamily="18" charset="0"/>
              <a:cs typeface="Times New Roman" pitchFamily="18" charset="0"/>
            </a:endParaRPr>
          </a:p>
          <a:p>
            <a:pPr algn="ctr"/>
            <a:r>
              <a:rPr lang="tr-TR" sz="1600" dirty="0" err="1">
                <a:latin typeface="Times New Roman" pitchFamily="18" charset="0"/>
                <a:cs typeface="Times New Roman" pitchFamily="18" charset="0"/>
              </a:rPr>
              <a:t>Vice</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Head</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Department</a:t>
            </a:r>
            <a:endParaRPr lang="tr-TR" sz="1600" dirty="0">
              <a:latin typeface="Times New Roman" pitchFamily="18" charset="0"/>
              <a:cs typeface="Times New Roman" pitchFamily="18" charset="0"/>
            </a:endParaRPr>
          </a:p>
        </p:txBody>
      </p:sp>
      <p:sp>
        <p:nvSpPr>
          <p:cNvPr id="10" name="9 Metin kutusu"/>
          <p:cNvSpPr txBox="1"/>
          <p:nvPr/>
        </p:nvSpPr>
        <p:spPr>
          <a:xfrm>
            <a:off x="5215617" y="5394798"/>
            <a:ext cx="3119828" cy="615553"/>
          </a:xfrm>
          <a:prstGeom prst="rect">
            <a:avLst/>
          </a:prstGeom>
          <a:noFill/>
        </p:spPr>
        <p:txBody>
          <a:bodyPr wrap="none" rtlCol="0">
            <a:spAutoFit/>
          </a:bodyPr>
          <a:lstStyle/>
          <a:p>
            <a:pPr algn="ctr"/>
            <a:r>
              <a:rPr lang="en-GB" b="1" dirty="0">
                <a:latin typeface="Times New Roman" pitchFamily="18" charset="0"/>
                <a:cs typeface="Times New Roman" pitchFamily="18" charset="0"/>
              </a:rPr>
              <a:t>Assist. </a:t>
            </a:r>
            <a:r>
              <a:rPr lang="en-GB" b="1" dirty="0" err="1">
                <a:latin typeface="Times New Roman" pitchFamily="18" charset="0"/>
                <a:cs typeface="Times New Roman" pitchFamily="18" charset="0"/>
              </a:rPr>
              <a:t>Prof.</a:t>
            </a:r>
            <a:r>
              <a:rPr lang="en-GB" b="1" dirty="0">
                <a:latin typeface="Times New Roman" pitchFamily="18" charset="0"/>
                <a:cs typeface="Times New Roman" pitchFamily="18" charset="0"/>
              </a:rPr>
              <a:t> </a:t>
            </a:r>
            <a:r>
              <a:rPr lang="en-GB" b="1" dirty="0" err="1">
                <a:latin typeface="Times New Roman" pitchFamily="18" charset="0"/>
                <a:cs typeface="Times New Roman" pitchFamily="18" charset="0"/>
              </a:rPr>
              <a:t>Dr.</a:t>
            </a:r>
            <a:r>
              <a:rPr lang="en-GB" b="1" dirty="0">
                <a:latin typeface="Times New Roman" pitchFamily="18" charset="0"/>
                <a:cs typeface="Times New Roman" pitchFamily="18" charset="0"/>
              </a:rPr>
              <a:t> Ali KALYON</a:t>
            </a:r>
            <a:endParaRPr lang="tr-TR" b="1" dirty="0">
              <a:latin typeface="Times New Roman" pitchFamily="18" charset="0"/>
              <a:cs typeface="Times New Roman" pitchFamily="18" charset="0"/>
            </a:endParaRPr>
          </a:p>
          <a:p>
            <a:pPr algn="ctr"/>
            <a:r>
              <a:rPr lang="tr-TR" sz="1600" dirty="0" err="1">
                <a:latin typeface="Times New Roman" pitchFamily="18" charset="0"/>
                <a:cs typeface="Times New Roman" pitchFamily="18" charset="0"/>
              </a:rPr>
              <a:t>Vice</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Head</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Department</a:t>
            </a:r>
            <a:endParaRPr lang="tr-TR" sz="1600" dirty="0">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10D25FBF-B6F6-4010-B230-4441594DECD7}"/>
              </a:ext>
            </a:extLst>
          </p:cNvPr>
          <p:cNvPicPr>
            <a:picLocks noChangeAspect="1"/>
          </p:cNvPicPr>
          <p:nvPr/>
        </p:nvPicPr>
        <p:blipFill>
          <a:blip r:embed="rId3"/>
          <a:stretch>
            <a:fillRect/>
          </a:stretch>
        </p:blipFill>
        <p:spPr>
          <a:xfrm>
            <a:off x="1424400" y="3823162"/>
            <a:ext cx="1165328" cy="1548000"/>
          </a:xfrm>
          <a:prstGeom prst="rect">
            <a:avLst/>
          </a:prstGeom>
        </p:spPr>
      </p:pic>
      <p:pic>
        <p:nvPicPr>
          <p:cNvPr id="11" name="Picture 10">
            <a:extLst>
              <a:ext uri="{FF2B5EF4-FFF2-40B4-BE49-F238E27FC236}">
                <a16:creationId xmlns:a16="http://schemas.microsoft.com/office/drawing/2014/main" id="{F704525A-961E-44B6-BFD7-A574D001C84E}"/>
              </a:ext>
            </a:extLst>
          </p:cNvPr>
          <p:cNvPicPr>
            <a:picLocks noChangeAspect="1"/>
          </p:cNvPicPr>
          <p:nvPr/>
        </p:nvPicPr>
        <p:blipFill>
          <a:blip r:embed="rId4"/>
          <a:stretch>
            <a:fillRect/>
          </a:stretch>
        </p:blipFill>
        <p:spPr>
          <a:xfrm>
            <a:off x="6197083" y="3760232"/>
            <a:ext cx="1161000" cy="1539492"/>
          </a:xfrm>
          <a:prstGeom prst="rect">
            <a:avLst/>
          </a:prstGeom>
        </p:spPr>
      </p:pic>
      <p:pic>
        <p:nvPicPr>
          <p:cNvPr id="1026" name="Picture 2">
            <a:extLst>
              <a:ext uri="{FF2B5EF4-FFF2-40B4-BE49-F238E27FC236}">
                <a16:creationId xmlns:a16="http://schemas.microsoft.com/office/drawing/2014/main" id="{17A0ADA7-78B4-4BDE-B936-52BEFBF1DA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9628" y="2054427"/>
            <a:ext cx="1204001" cy="1548001"/>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a:extLst>
              <a:ext uri="{FF2B5EF4-FFF2-40B4-BE49-F238E27FC236}">
                <a16:creationId xmlns:a16="http://schemas.microsoft.com/office/drawing/2014/main" id="{CCBD5CA4-A20C-409E-88B2-1C8972BEC8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264688" cy="1066800"/>
          </a:xfrm>
          <a:prstGeom prst="rect">
            <a:avLst/>
          </a:prstGeom>
        </p:spPr>
      </p:pic>
    </p:spTree>
    <p:extLst>
      <p:ext uri="{BB962C8B-B14F-4D97-AF65-F5344CB8AC3E}">
        <p14:creationId xmlns:p14="http://schemas.microsoft.com/office/powerpoint/2010/main" val="2898339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684453"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Halil</a:t>
            </a:r>
            <a:r>
              <a:rPr lang="en-GB" sz="2000" b="1" dirty="0">
                <a:latin typeface="Times New Roman" pitchFamily="18" charset="0"/>
                <a:cs typeface="Times New Roman" pitchFamily="18" charset="0"/>
              </a:rPr>
              <a:t> DEMİR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hdemir@karabuk.edu.tr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1331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Machine design and manufacturing, Die design and manufacturing, Grinding</a:t>
            </a:r>
            <a:endParaRPr lang="tr-TR" sz="2000" dirty="0">
              <a:latin typeface="Times New Roman" pitchFamily="18" charset="0"/>
              <a:cs typeface="Times New Roman" pitchFamily="18" charset="0"/>
            </a:endParaRPr>
          </a:p>
        </p:txBody>
      </p:sp>
      <p:sp>
        <p:nvSpPr>
          <p:cNvPr id="15" name="14 Metin kutusu"/>
          <p:cNvSpPr txBox="1"/>
          <p:nvPr/>
        </p:nvSpPr>
        <p:spPr>
          <a:xfrm>
            <a:off x="126235" y="4790033"/>
            <a:ext cx="9145016" cy="113877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Yaka</a:t>
            </a:r>
            <a:r>
              <a:rPr lang="en-GB" sz="1600" dirty="0">
                <a:latin typeface="Times New Roman" pitchFamily="18" charset="0"/>
                <a:cs typeface="Times New Roman" pitchFamily="18" charset="0"/>
              </a:rPr>
              <a:t>, H., Demir, H., </a:t>
            </a:r>
            <a:r>
              <a:rPr lang="en-GB" sz="1600" dirty="0" err="1">
                <a:latin typeface="Times New Roman" pitchFamily="18" charset="0"/>
                <a:cs typeface="Times New Roman" pitchFamily="18" charset="0"/>
              </a:rPr>
              <a:t>Gök</a:t>
            </a:r>
            <a:r>
              <a:rPr lang="en-GB" sz="1600" dirty="0">
                <a:latin typeface="Times New Roman" pitchFamily="18" charset="0"/>
                <a:cs typeface="Times New Roman" pitchFamily="18" charset="0"/>
              </a:rPr>
              <a:t> A., " </a:t>
            </a:r>
            <a:r>
              <a:rPr lang="en-GB" sz="1600" dirty="0" err="1">
                <a:latin typeface="Times New Roman" pitchFamily="18" charset="0"/>
                <a:cs typeface="Times New Roman" pitchFamily="18" charset="0"/>
              </a:rPr>
              <a:t>Optımızatıon</a:t>
            </a:r>
            <a:r>
              <a:rPr lang="en-GB" sz="1600" dirty="0">
                <a:latin typeface="Times New Roman" pitchFamily="18" charset="0"/>
                <a:cs typeface="Times New Roman" pitchFamily="18" charset="0"/>
              </a:rPr>
              <a:t> of The </a:t>
            </a:r>
            <a:r>
              <a:rPr lang="en-GB" sz="1600" dirty="0" err="1">
                <a:latin typeface="Times New Roman" pitchFamily="18" charset="0"/>
                <a:cs typeface="Times New Roman" pitchFamily="18" charset="0"/>
              </a:rPr>
              <a:t>Cuttıng</a:t>
            </a:r>
            <a:r>
              <a:rPr lang="en-GB" sz="1600" dirty="0">
                <a:latin typeface="Times New Roman" pitchFamily="18" charset="0"/>
                <a:cs typeface="Times New Roman" pitchFamily="18" charset="0"/>
              </a:rPr>
              <a:t> Parameters </a:t>
            </a:r>
            <a:r>
              <a:rPr lang="en-GB" sz="1600" dirty="0" err="1">
                <a:latin typeface="Times New Roman" pitchFamily="18" charset="0"/>
                <a:cs typeface="Times New Roman" pitchFamily="18" charset="0"/>
              </a:rPr>
              <a:t>Affectıng</a:t>
            </a:r>
            <a:r>
              <a:rPr lang="en-GB" sz="1600" dirty="0">
                <a:latin typeface="Times New Roman" pitchFamily="18" charset="0"/>
                <a:cs typeface="Times New Roman" pitchFamily="18" charset="0"/>
              </a:rPr>
              <a:t> The Surface Roughness on Free Form Surfaces" Sigma Journal of Engineering and Natural Sciences  2017, Volume: 35, Issue: 2, (JUN 2017), pp:323-331.</a:t>
            </a:r>
          </a:p>
        </p:txBody>
      </p:sp>
      <p:pic>
        <p:nvPicPr>
          <p:cNvPr id="2050" name="Picture 2" descr="http://teknoloji.karabuk.edu.tr/yuklenen/resimler/1261031201710413.jpg">
            <a:extLst>
              <a:ext uri="{FF2B5EF4-FFF2-40B4-BE49-F238E27FC236}">
                <a16:creationId xmlns:a16="http://schemas.microsoft.com/office/drawing/2014/main" id="{657F6EC8-C60A-42A0-9DAB-F46B945C4C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72" r="13991" b="21401"/>
          <a:stretch/>
        </p:blipFill>
        <p:spPr bwMode="auto">
          <a:xfrm>
            <a:off x="938689" y="1709909"/>
            <a:ext cx="1080120" cy="1475118"/>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A7B22647-FD78-48E9-9F0C-48A528068A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59547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24390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Ramazan</a:t>
            </a:r>
            <a:r>
              <a:rPr lang="en-GB" sz="2000" b="1" dirty="0">
                <a:latin typeface="Times New Roman" pitchFamily="18" charset="0"/>
                <a:cs typeface="Times New Roman" pitchFamily="18" charset="0"/>
              </a:rPr>
              <a:t> KAÇAR</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sgunduz@karabuk.edu.tr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1010</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Welding methods, Resistance welding, Stainless steels, Ageing</a:t>
            </a:r>
            <a:endParaRPr lang="tr-TR" sz="2000" dirty="0">
              <a:latin typeface="Times New Roman" pitchFamily="18" charset="0"/>
              <a:cs typeface="Times New Roman" pitchFamily="18" charset="0"/>
            </a:endParaRPr>
          </a:p>
        </p:txBody>
      </p:sp>
      <p:sp>
        <p:nvSpPr>
          <p:cNvPr id="15" name="14 Metin kutusu"/>
          <p:cNvSpPr txBox="1"/>
          <p:nvPr/>
        </p:nvSpPr>
        <p:spPr>
          <a:xfrm>
            <a:off x="89756" y="4531525"/>
            <a:ext cx="9162764"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Ahmet Bülbül, Ramazan Kaçar, “Factors Affecting Kinetics of Strain Aging in S275JRC Steel” Materials Research. 2017; 20 (1): 210-217.</a:t>
            </a:r>
          </a:p>
          <a:p>
            <a:pPr marL="285750" indent="-285750">
              <a:buFont typeface="Arial" panose="020B0604020202020204" pitchFamily="34" charset="0"/>
              <a:buChar char="•"/>
            </a:pPr>
            <a:r>
              <a:rPr lang="tr-TR" sz="1600" dirty="0">
                <a:latin typeface="Times New Roman" pitchFamily="18" charset="0"/>
                <a:cs typeface="Times New Roman" pitchFamily="18" charset="0"/>
              </a:rPr>
              <a:t>Havva Kazdal Zeytin, Hayriye Ertek Emre, Ramazan Kaçar “Properties of Resistance Spot Welded TWIP Steels”, Metals, 2017, 7, 14.</a:t>
            </a:r>
          </a:p>
          <a:p>
            <a:pPr marL="285750" indent="-285750">
              <a:buFont typeface="Arial" panose="020B0604020202020204" pitchFamily="34" charset="0"/>
              <a:buChar char="•"/>
            </a:pPr>
            <a:r>
              <a:rPr lang="tr-TR" sz="1600" dirty="0">
                <a:latin typeface="Times New Roman" pitchFamily="18" charset="0"/>
                <a:cs typeface="Times New Roman" pitchFamily="18" charset="0"/>
              </a:rPr>
              <a:t> Ahmet Bülbül, Hayriye Ertek Emre, Ramazan Kaçar, “The effect of strain ageing on the fatigue properties of S275JRC Steel” Materials Testing, 59,3, 253-257, 2017.</a:t>
            </a:r>
          </a:p>
        </p:txBody>
      </p:sp>
      <p:pic>
        <p:nvPicPr>
          <p:cNvPr id="3" name="Picture 2">
            <a:extLst>
              <a:ext uri="{FF2B5EF4-FFF2-40B4-BE49-F238E27FC236}">
                <a16:creationId xmlns:a16="http://schemas.microsoft.com/office/drawing/2014/main" id="{DB6825F0-B9EF-4BDA-8945-6EEC286A462D}"/>
              </a:ext>
            </a:extLst>
          </p:cNvPr>
          <p:cNvPicPr>
            <a:picLocks noChangeAspect="1"/>
          </p:cNvPicPr>
          <p:nvPr/>
        </p:nvPicPr>
        <p:blipFill rotWithShape="1">
          <a:blip r:embed="rId2"/>
          <a:srcRect b="13702"/>
          <a:stretch/>
        </p:blipFill>
        <p:spPr>
          <a:xfrm>
            <a:off x="872141" y="1791239"/>
            <a:ext cx="1213216" cy="1393347"/>
          </a:xfrm>
          <a:prstGeom prst="rect">
            <a:avLst/>
          </a:prstGeom>
        </p:spPr>
      </p:pic>
      <p:pic>
        <p:nvPicPr>
          <p:cNvPr id="10" name="Resim 9">
            <a:extLst>
              <a:ext uri="{FF2B5EF4-FFF2-40B4-BE49-F238E27FC236}">
                <a16:creationId xmlns:a16="http://schemas.microsoft.com/office/drawing/2014/main" id="{9624C98E-F583-4BE3-BF0A-78B1CC59FB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68925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2262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Süleyman</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Gündüz</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sgunduz@karabuk.edu.tr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1325</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Metallic materials, Mechanic metallurgy, Welding technology, </a:t>
            </a:r>
          </a:p>
          <a:p>
            <a:pPr algn="ctr"/>
            <a:r>
              <a:rPr lang="en-GB" sz="2000" dirty="0">
                <a:latin typeface="Times New Roman" pitchFamily="18" charset="0"/>
                <a:cs typeface="Times New Roman" pitchFamily="18" charset="0"/>
              </a:rPr>
              <a:t>Powder metallurgy</a:t>
            </a:r>
            <a:endParaRPr lang="tr-TR" sz="2000" dirty="0">
              <a:latin typeface="Times New Roman" pitchFamily="18" charset="0"/>
              <a:cs typeface="Times New Roman" pitchFamily="18" charset="0"/>
            </a:endParaRPr>
          </a:p>
        </p:txBody>
      </p:sp>
      <p:sp>
        <p:nvSpPr>
          <p:cNvPr id="15" name="14 Metin kutusu"/>
          <p:cNvSpPr txBox="1"/>
          <p:nvPr/>
        </p:nvSpPr>
        <p:spPr>
          <a:xfrm>
            <a:off x="179512" y="4429132"/>
            <a:ext cx="9145016" cy="1877437"/>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D. Özdemirler, S. Gündüz, M.A. Erden, Influence of NbC Addition on the Sintering Behaviour of Medium Carbon PM Steels, Metals, 7, (121), 1-11, 2017.</a:t>
            </a:r>
          </a:p>
          <a:p>
            <a:pPr marL="285750" indent="-285750">
              <a:buFont typeface="Arial" panose="020B0604020202020204" pitchFamily="34" charset="0"/>
              <a:buChar char="•"/>
            </a:pPr>
            <a:r>
              <a:rPr lang="tr-TR" sz="1600" dirty="0">
                <a:latin typeface="Times New Roman" pitchFamily="18" charset="0"/>
                <a:cs typeface="Times New Roman" pitchFamily="18" charset="0"/>
              </a:rPr>
              <a:t>S. Gündüz, H. Karabulut, M. Türkmen, M. A. Erden, An investigation on wear behaviour of powder metallurgy microalloyed steels, Mechanika, 23 (4), 574-580, 2017. </a:t>
            </a:r>
          </a:p>
          <a:p>
            <a:pPr marL="285750" indent="-285750">
              <a:buFont typeface="Arial" panose="020B0604020202020204" pitchFamily="34" charset="0"/>
              <a:buChar char="•"/>
            </a:pPr>
            <a:r>
              <a:rPr lang="tr-TR" sz="1600" dirty="0">
                <a:latin typeface="Times New Roman" pitchFamily="18" charset="0"/>
                <a:cs typeface="Times New Roman" pitchFamily="18" charset="0"/>
              </a:rPr>
              <a:t>G.A. Muhamed, S. Gündüz, M.A. Erden, D. Taştemur, Dynamic Strain Aging Behaviour in AISI 316 L Austenitic Stainless Steel under As-Received and As-Welded Conditions, Metals, 7, 362, 2017.</a:t>
            </a:r>
          </a:p>
        </p:txBody>
      </p:sp>
      <p:pic>
        <p:nvPicPr>
          <p:cNvPr id="1026" name="Picture 2" descr="http://teknoloji.karabuk.edu.tr/yuklenen/resimler/126420201741209.png">
            <a:extLst>
              <a:ext uri="{FF2B5EF4-FFF2-40B4-BE49-F238E27FC236}">
                <a16:creationId xmlns:a16="http://schemas.microsoft.com/office/drawing/2014/main" id="{38BF1343-7B9C-49F5-8E40-56976094A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023" r="9338"/>
          <a:stretch/>
        </p:blipFill>
        <p:spPr bwMode="auto">
          <a:xfrm>
            <a:off x="890183" y="1717588"/>
            <a:ext cx="1177133" cy="1459759"/>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09CC75C4-A10B-4674-95C2-CD7D44BAF7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925924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386568"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err="1">
                <a:latin typeface="Times New Roman" pitchFamily="18" charset="0"/>
                <a:cs typeface="Times New Roman" pitchFamily="18" charset="0"/>
              </a:rPr>
              <a:t>Dursun</a:t>
            </a:r>
            <a:r>
              <a:rPr lang="en-GB" sz="2000" b="1" dirty="0">
                <a:latin typeface="Times New Roman" pitchFamily="18" charset="0"/>
                <a:cs typeface="Times New Roman" pitchFamily="18" charset="0"/>
              </a:rPr>
              <a:t> ÖZYÜREK</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dozyurek@karabuk.edu.tr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1326</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Powder metallurgy, Casting technology, Mechanic properties and Characterisations, Aluminium and alloys</a:t>
            </a:r>
            <a:endParaRPr lang="tr-TR" sz="2000" dirty="0">
              <a:latin typeface="Times New Roman" pitchFamily="18" charset="0"/>
              <a:cs typeface="Times New Roman" pitchFamily="18" charset="0"/>
            </a:endParaRPr>
          </a:p>
        </p:txBody>
      </p:sp>
      <p:sp>
        <p:nvSpPr>
          <p:cNvPr id="15" name="14 Metin kutusu"/>
          <p:cNvSpPr txBox="1"/>
          <p:nvPr/>
        </p:nvSpPr>
        <p:spPr>
          <a:xfrm>
            <a:off x="126235" y="4790033"/>
            <a:ext cx="9145016" cy="163121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İ. </a:t>
            </a:r>
            <a:r>
              <a:rPr lang="en-GB" sz="1600" dirty="0" err="1">
                <a:latin typeface="Times New Roman" pitchFamily="18" charset="0"/>
                <a:cs typeface="Times New Roman" pitchFamily="18" charset="0"/>
              </a:rPr>
              <a:t>Şimşek</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the effect of high-energy milling time of Ti6Al4V biomaterial on the wear performance in the simulated body fluid environment”, Powder Metallurgy, 60 (5), (2017) 384-392. </a:t>
            </a:r>
          </a:p>
          <a:p>
            <a:pPr marL="285750" indent="-285750">
              <a:buFont typeface="Arial" panose="020B0604020202020204" pitchFamily="34" charset="0"/>
              <a:buChar char="•"/>
            </a:pPr>
            <a:r>
              <a:rPr lang="en-GB" sz="1600" dirty="0">
                <a:latin typeface="Times New Roman" pitchFamily="18" charset="0"/>
                <a:cs typeface="Times New Roman" pitchFamily="18" charset="0"/>
              </a:rPr>
              <a:t>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D. </a:t>
            </a:r>
            <a:r>
              <a:rPr lang="en-GB" sz="1600" dirty="0" err="1">
                <a:latin typeface="Times New Roman" pitchFamily="18" charset="0"/>
                <a:cs typeface="Times New Roman" pitchFamily="18" charset="0"/>
              </a:rPr>
              <a:t>Özyürek</a:t>
            </a:r>
            <a:r>
              <a:rPr lang="en-GB" sz="1600" dirty="0">
                <a:latin typeface="Times New Roman" pitchFamily="18" charset="0"/>
                <a:cs typeface="Times New Roman" pitchFamily="18" charset="0"/>
              </a:rPr>
              <a:t>, “An investigation of wear </a:t>
            </a:r>
            <a:r>
              <a:rPr lang="en-GB" sz="1600" dirty="0" err="1">
                <a:latin typeface="Times New Roman" pitchFamily="18" charset="0"/>
                <a:cs typeface="Times New Roman" pitchFamily="18" charset="0"/>
              </a:rPr>
              <a:t>behaviors</a:t>
            </a:r>
            <a:r>
              <a:rPr lang="en-GB" sz="1600" dirty="0">
                <a:latin typeface="Times New Roman" pitchFamily="18" charset="0"/>
                <a:cs typeface="Times New Roman" pitchFamily="18" charset="0"/>
              </a:rPr>
              <a:t> of AA7075 Al hybrid composites”, High Temperature Materials and Processes, 37 (6), (2018).</a:t>
            </a:r>
          </a:p>
        </p:txBody>
      </p:sp>
      <p:pic>
        <p:nvPicPr>
          <p:cNvPr id="5122" name="Picture 2" descr="http://teknoloji.karabuk.edu.tr/yuklenen/resimler/1261172017114019.jpg">
            <a:extLst>
              <a:ext uri="{FF2B5EF4-FFF2-40B4-BE49-F238E27FC236}">
                <a16:creationId xmlns:a16="http://schemas.microsoft.com/office/drawing/2014/main" id="{997BB720-D1A2-4A93-B9C8-81657AC8BBF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332" r="10816"/>
          <a:stretch/>
        </p:blipFill>
        <p:spPr bwMode="auto">
          <a:xfrm>
            <a:off x="971600" y="1661199"/>
            <a:ext cx="1008112" cy="1492902"/>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525D1D38-C8E2-4E45-9034-DC6BB7ECA6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21042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103111"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Nizamettin KAHRAMAN </a:t>
            </a: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nkahraman@karabuk.edu.tr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1328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Welding technology, Welding metallurgy, Solid state welding abilities of ferrous and non-ferrous materials</a:t>
            </a:r>
            <a:endParaRPr lang="tr-TR" sz="2000" dirty="0">
              <a:latin typeface="Times New Roman" pitchFamily="18" charset="0"/>
              <a:cs typeface="Times New Roman" pitchFamily="18" charset="0"/>
            </a:endParaRPr>
          </a:p>
        </p:txBody>
      </p:sp>
      <p:sp>
        <p:nvSpPr>
          <p:cNvPr id="15" name="14 Metin kutusu"/>
          <p:cNvSpPr txBox="1"/>
          <p:nvPr/>
        </p:nvSpPr>
        <p:spPr>
          <a:xfrm>
            <a:off x="179512" y="4429132"/>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tr-TR" sz="1600" dirty="0">
                <a:latin typeface="Times New Roman" pitchFamily="18" charset="0"/>
                <a:cs typeface="Times New Roman" pitchFamily="18" charset="0"/>
              </a:rPr>
              <a:t>Ali Yürük, Nizamettin Kahraman, Weld zone characterization of stainless steel joined through electric resistance spot welding, The International Journal of Advanced Manufacturing Technology, (2017) 92(5-8):2975-2986.</a:t>
            </a:r>
          </a:p>
          <a:p>
            <a:pPr marL="285750" indent="-285750">
              <a:buFont typeface="Arial" panose="020B0604020202020204" pitchFamily="34" charset="0"/>
              <a:buChar char="•"/>
            </a:pPr>
            <a:r>
              <a:rPr lang="tr-TR" sz="1600" dirty="0">
                <a:latin typeface="Times New Roman" pitchFamily="18" charset="0"/>
                <a:cs typeface="Times New Roman" pitchFamily="18" charset="0"/>
              </a:rPr>
              <a:t>Kaya Yakup, Kahraman Nizamett</a:t>
            </a:r>
            <a:r>
              <a:rPr lang="en-GB" sz="1600" dirty="0" err="1">
                <a:latin typeface="Times New Roman" pitchFamily="18" charset="0"/>
                <a:cs typeface="Times New Roman" pitchFamily="18" charset="0"/>
              </a:rPr>
              <a:t>i</a:t>
            </a:r>
            <a:r>
              <a:rPr lang="tr-TR" sz="1600" dirty="0">
                <a:latin typeface="Times New Roman" pitchFamily="18" charset="0"/>
                <a:cs typeface="Times New Roman" pitchFamily="18" charset="0"/>
              </a:rPr>
              <a:t>n, Durgutlu Ahmet, Gülenç Behçet, Investigation of the Microstructural, Mechanical and Corrosion Properties of Grade A Ship Steel-Duplex Stainless Steel Composites Produced via Explosive Welding. Metallurgical and Materials Transactions A, 48A (8) (2017), 3721-3733</a:t>
            </a:r>
          </a:p>
        </p:txBody>
      </p:sp>
      <p:pic>
        <p:nvPicPr>
          <p:cNvPr id="10" name="Picture 9">
            <a:extLst>
              <a:ext uri="{FF2B5EF4-FFF2-40B4-BE49-F238E27FC236}">
                <a16:creationId xmlns:a16="http://schemas.microsoft.com/office/drawing/2014/main" id="{53056A05-64BA-4DC8-97C4-8A83476C27F6}"/>
              </a:ext>
            </a:extLst>
          </p:cNvPr>
          <p:cNvPicPr>
            <a:picLocks noChangeAspect="1"/>
          </p:cNvPicPr>
          <p:nvPr/>
        </p:nvPicPr>
        <p:blipFill rotWithShape="1">
          <a:blip r:embed="rId2"/>
          <a:srcRect l="6752" t="6753" r="3603"/>
          <a:stretch/>
        </p:blipFill>
        <p:spPr>
          <a:xfrm>
            <a:off x="898249" y="1653885"/>
            <a:ext cx="1161000" cy="1543575"/>
          </a:xfrm>
          <a:prstGeom prst="rect">
            <a:avLst/>
          </a:prstGeom>
        </p:spPr>
      </p:pic>
      <p:pic>
        <p:nvPicPr>
          <p:cNvPr id="13" name="Resim 12">
            <a:extLst>
              <a:ext uri="{FF2B5EF4-FFF2-40B4-BE49-F238E27FC236}">
                <a16:creationId xmlns:a16="http://schemas.microsoft.com/office/drawing/2014/main" id="{48E00319-68D1-48C5-BCB6-65AC61C834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58342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Metin Yer Tutucusu 2"/>
          <p:cNvSpPr txBox="1">
            <a:spLocks noGrp="1"/>
          </p:cNvSpPr>
          <p:nvPr>
            <p:ph idx="1"/>
          </p:nvPr>
        </p:nvSpPr>
        <p:spPr bwMode="auto">
          <a:xfrm>
            <a:off x="287524" y="2209800"/>
            <a:ext cx="8568952" cy="41764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normAutofit fontScale="92500" lnSpcReduction="10000"/>
          </a:bodyPr>
          <a:lstStyle/>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a:t>
            </a:r>
            <a:r>
              <a:rPr lang="en-US" altLang="tr-TR" dirty="0" err="1">
                <a:latin typeface="Times New Roman" pitchFamily="18" charset="0"/>
                <a:ea typeface="Verdana" pitchFamily="34" charset="0"/>
                <a:cs typeface="Times New Roman" pitchFamily="18" charset="0"/>
              </a:rPr>
              <a:t>echnology</a:t>
            </a:r>
            <a:r>
              <a:rPr lang="en-US" altLang="tr-TR" dirty="0">
                <a:latin typeface="Times New Roman" pitchFamily="18" charset="0"/>
                <a:ea typeface="Verdana" pitchFamily="34" charset="0"/>
                <a:cs typeface="Times New Roman" pitchFamily="18" charset="0"/>
              </a:rPr>
              <a:t> faculties </a:t>
            </a:r>
            <a:r>
              <a:rPr lang="tr-TR" altLang="tr-TR" dirty="0">
                <a:latin typeface="Times New Roman" pitchFamily="18" charset="0"/>
                <a:ea typeface="Verdana" pitchFamily="34" charset="0"/>
                <a:cs typeface="Times New Roman" pitchFamily="18" charset="0"/>
              </a:rPr>
              <a:t>in </a:t>
            </a:r>
            <a:r>
              <a:rPr lang="tr-TR" altLang="tr-TR" dirty="0" err="1">
                <a:latin typeface="Times New Roman" pitchFamily="18" charset="0"/>
                <a:ea typeface="Verdana" pitchFamily="34" charset="0"/>
                <a:cs typeface="Times New Roman" pitchFamily="18" charset="0"/>
              </a:rPr>
              <a:t>Turkey</a:t>
            </a:r>
            <a:r>
              <a:rPr lang="tr-TR" altLang="tr-TR" dirty="0">
                <a:latin typeface="Times New Roman" pitchFamily="18" charset="0"/>
                <a:ea typeface="Verdana" pitchFamily="34" charset="0"/>
                <a:cs typeface="Times New Roman" pitchFamily="18" charset="0"/>
              </a:rPr>
              <a:t> </a:t>
            </a:r>
            <a:r>
              <a:rPr lang="en-US" altLang="tr-TR" dirty="0">
                <a:latin typeface="Times New Roman" pitchFamily="18" charset="0"/>
                <a:ea typeface="Verdana" pitchFamily="34" charset="0"/>
                <a:cs typeface="Times New Roman" pitchFamily="18" charset="0"/>
              </a:rPr>
              <a:t>were established in November 2009.</a:t>
            </a:r>
          </a:p>
          <a:p>
            <a:pPr marL="492125" indent="-393700">
              <a:spcBef>
                <a:spcPct val="0"/>
              </a:spcBef>
              <a:spcAft>
                <a:spcPts val="1288"/>
              </a:spcAft>
              <a:buClr>
                <a:srgbClr val="000000"/>
              </a:buClr>
              <a:buSzPct val="95000"/>
              <a:buFont typeface="Wingdings" pitchFamily="2" charset="2"/>
              <a:buChar char="q"/>
            </a:pPr>
            <a:r>
              <a:rPr lang="tr-TR" altLang="tr-TR" dirty="0" err="1">
                <a:latin typeface="Times New Roman" pitchFamily="18" charset="0"/>
                <a:ea typeface="Verdana" pitchFamily="34" charset="0"/>
                <a:cs typeface="Times New Roman" pitchFamily="18" charset="0"/>
              </a:rPr>
              <a:t>Our</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aim</a:t>
            </a:r>
            <a:r>
              <a:rPr lang="tr-TR" altLang="tr-TR" dirty="0">
                <a:latin typeface="Times New Roman" pitchFamily="18" charset="0"/>
                <a:ea typeface="Verdana" pitchFamily="34" charset="0"/>
                <a:cs typeface="Times New Roman" pitchFamily="18" charset="0"/>
              </a:rPr>
              <a:t> is </a:t>
            </a:r>
            <a:r>
              <a:rPr lang="tr-TR" altLang="tr-TR" dirty="0" err="1">
                <a:latin typeface="Times New Roman" pitchFamily="18" charset="0"/>
                <a:ea typeface="Verdana" pitchFamily="34" charset="0"/>
                <a:cs typeface="Times New Roman" pitchFamily="18" charset="0"/>
              </a:rPr>
              <a:t>to</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train</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engineering</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students</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with</a:t>
            </a:r>
            <a:r>
              <a:rPr lang="tr-TR" altLang="tr-TR" dirty="0">
                <a:latin typeface="Times New Roman" pitchFamily="18" charset="0"/>
                <a:ea typeface="Verdana" pitchFamily="34" charset="0"/>
                <a:cs typeface="Times New Roman" pitchFamily="18" charset="0"/>
              </a:rPr>
              <a:t> more </a:t>
            </a:r>
            <a:r>
              <a:rPr lang="en-US" altLang="tr-TR" dirty="0">
                <a:latin typeface="Times New Roman" pitchFamily="18" charset="0"/>
                <a:ea typeface="Verdana" pitchFamily="34" charset="0"/>
                <a:cs typeface="Times New Roman" pitchFamily="18" charset="0"/>
              </a:rPr>
              <a:t>practical skills</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for</a:t>
            </a:r>
            <a:r>
              <a:rPr lang="tr-TR" altLang="tr-TR" dirty="0">
                <a:latin typeface="Times New Roman" pitchFamily="18" charset="0"/>
                <a:ea typeface="Verdana" pitchFamily="34" charset="0"/>
                <a:cs typeface="Times New Roman" pitchFamily="18" charset="0"/>
              </a:rPr>
              <a:t> the </a:t>
            </a:r>
            <a:r>
              <a:rPr lang="tr-TR" altLang="tr-TR" dirty="0" err="1">
                <a:latin typeface="Times New Roman" pitchFamily="18" charset="0"/>
                <a:ea typeface="Verdana" pitchFamily="34" charset="0"/>
                <a:cs typeface="Times New Roman" pitchFamily="18" charset="0"/>
              </a:rPr>
              <a:t>sector’s</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needs</a:t>
            </a:r>
            <a:r>
              <a:rPr lang="en-US" altLang="tr-TR" dirty="0">
                <a:latin typeface="Times New Roman" pitchFamily="18" charset="0"/>
                <a:ea typeface="Verdana" pitchFamily="34" charset="0"/>
                <a:cs typeface="Times New Roman" pitchFamily="18" charset="0"/>
              </a:rPr>
              <a:t>.</a:t>
            </a:r>
            <a:endParaRPr lang="tr-TR"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altLang="tr-TR" dirty="0">
                <a:latin typeface="Times New Roman" pitchFamily="18" charset="0"/>
                <a:ea typeface="Verdana" pitchFamily="34" charset="0"/>
                <a:cs typeface="Times New Roman" pitchFamily="18" charset="0"/>
              </a:rPr>
              <a:t>T</a:t>
            </a:r>
            <a:r>
              <a:rPr lang="en-US" altLang="tr-TR" dirty="0" err="1">
                <a:latin typeface="Times New Roman" pitchFamily="18" charset="0"/>
                <a:ea typeface="Verdana" pitchFamily="34" charset="0"/>
                <a:cs typeface="Times New Roman" pitchFamily="18" charset="0"/>
              </a:rPr>
              <a:t>echnology</a:t>
            </a:r>
            <a:r>
              <a:rPr lang="en-US" altLang="tr-TR" dirty="0">
                <a:latin typeface="Times New Roman" pitchFamily="18" charset="0"/>
                <a:ea typeface="Verdana" pitchFamily="34" charset="0"/>
                <a:cs typeface="Times New Roman" pitchFamily="18" charset="0"/>
              </a:rPr>
              <a:t> </a:t>
            </a:r>
            <a:r>
              <a:rPr lang="tr-TR" altLang="tr-TR" dirty="0">
                <a:latin typeface="Times New Roman" pitchFamily="18" charset="0"/>
                <a:ea typeface="Verdana" pitchFamily="34" charset="0"/>
                <a:cs typeface="Times New Roman" pitchFamily="18" charset="0"/>
              </a:rPr>
              <a:t>f</a:t>
            </a:r>
            <a:r>
              <a:rPr lang="en-US" altLang="tr-TR" dirty="0" err="1">
                <a:latin typeface="Times New Roman" pitchFamily="18" charset="0"/>
                <a:ea typeface="Verdana" pitchFamily="34" charset="0"/>
                <a:cs typeface="Times New Roman" pitchFamily="18" charset="0"/>
              </a:rPr>
              <a:t>aculty</a:t>
            </a:r>
            <a:r>
              <a:rPr lang="en-US" altLang="tr-TR" dirty="0">
                <a:latin typeface="Times New Roman" pitchFamily="18" charset="0"/>
                <a:ea typeface="Verdana" pitchFamily="34" charset="0"/>
                <a:cs typeface="Times New Roman" pitchFamily="18" charset="0"/>
              </a:rPr>
              <a:t> curriculum</a:t>
            </a:r>
            <a:r>
              <a:rPr lang="tr-TR" altLang="tr-TR" dirty="0">
                <a:latin typeface="Times New Roman" pitchFamily="18" charset="0"/>
                <a:ea typeface="Verdana" pitchFamily="34" charset="0"/>
                <a:cs typeface="Times New Roman" pitchFamily="18" charset="0"/>
              </a:rPr>
              <a:t>s</a:t>
            </a:r>
            <a:r>
              <a:rPr lang="en-US" altLang="tr-TR" dirty="0">
                <a:latin typeface="Times New Roman" pitchFamily="18" charset="0"/>
                <a:ea typeface="Verdana" pitchFamily="34" charset="0"/>
                <a:cs typeface="Times New Roman" pitchFamily="18" charset="0"/>
              </a:rPr>
              <a:t> ha</a:t>
            </a:r>
            <a:r>
              <a:rPr lang="tr-TR" altLang="tr-TR" dirty="0">
                <a:latin typeface="Times New Roman" pitchFamily="18" charset="0"/>
                <a:ea typeface="Verdana" pitchFamily="34" charset="0"/>
                <a:cs typeface="Times New Roman" pitchFamily="18" charset="0"/>
              </a:rPr>
              <a:t>ve</a:t>
            </a:r>
            <a:r>
              <a:rPr lang="en-US" altLang="tr-TR" dirty="0">
                <a:latin typeface="Times New Roman" pitchFamily="18" charset="0"/>
                <a:ea typeface="Verdana" pitchFamily="34" charset="0"/>
                <a:cs typeface="Times New Roman" pitchFamily="18" charset="0"/>
              </a:rPr>
              <a:t> more practical courses than engineering faculty. </a:t>
            </a:r>
            <a:endParaRPr lang="tr-TR"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altLang="tr-TR" dirty="0" err="1">
                <a:latin typeface="Times New Roman" pitchFamily="18" charset="0"/>
                <a:ea typeface="Verdana" pitchFamily="34" charset="0"/>
                <a:cs typeface="Times New Roman" pitchFamily="18" charset="0"/>
              </a:rPr>
              <a:t>Our</a:t>
            </a:r>
            <a:r>
              <a:rPr lang="tr-TR" altLang="tr-TR" dirty="0">
                <a:latin typeface="Times New Roman" pitchFamily="18" charset="0"/>
                <a:ea typeface="Verdana" pitchFamily="34" charset="0"/>
                <a:cs typeface="Times New Roman" pitchFamily="18" charset="0"/>
              </a:rPr>
              <a:t> g</a:t>
            </a:r>
            <a:r>
              <a:rPr lang="en-US" altLang="tr-TR" dirty="0" err="1">
                <a:latin typeface="Times New Roman" pitchFamily="18" charset="0"/>
                <a:ea typeface="Verdana" pitchFamily="34" charset="0"/>
                <a:cs typeface="Times New Roman" pitchFamily="18" charset="0"/>
              </a:rPr>
              <a:t>raduates</a:t>
            </a:r>
            <a:r>
              <a:rPr lang="en-US" altLang="tr-TR" dirty="0">
                <a:latin typeface="Times New Roman" pitchFamily="18" charset="0"/>
                <a:ea typeface="Verdana" pitchFamily="34" charset="0"/>
                <a:cs typeface="Times New Roman" pitchFamily="18" charset="0"/>
              </a:rPr>
              <a:t> receive engineer</a:t>
            </a:r>
            <a:r>
              <a:rPr lang="tr-TR" altLang="tr-TR" dirty="0" err="1">
                <a:latin typeface="Times New Roman" pitchFamily="18" charset="0"/>
                <a:ea typeface="Verdana" pitchFamily="34" charset="0"/>
                <a:cs typeface="Times New Roman" pitchFamily="18" charset="0"/>
              </a:rPr>
              <a:t>ing</a:t>
            </a:r>
            <a:r>
              <a:rPr lang="tr-TR" altLang="tr-TR" dirty="0">
                <a:latin typeface="Times New Roman" pitchFamily="18" charset="0"/>
                <a:ea typeface="Verdana" pitchFamily="34" charset="0"/>
                <a:cs typeface="Times New Roman" pitchFamily="18" charset="0"/>
              </a:rPr>
              <a:t> </a:t>
            </a:r>
            <a:r>
              <a:rPr lang="tr-TR" altLang="tr-TR" dirty="0" err="1">
                <a:latin typeface="Times New Roman" pitchFamily="18" charset="0"/>
                <a:ea typeface="Verdana" pitchFamily="34" charset="0"/>
                <a:cs typeface="Times New Roman" pitchFamily="18" charset="0"/>
              </a:rPr>
              <a:t>degree</a:t>
            </a:r>
            <a:r>
              <a:rPr lang="en-US" altLang="tr-TR" dirty="0">
                <a:latin typeface="Times New Roman" pitchFamily="18" charset="0"/>
                <a:ea typeface="Verdana" pitchFamily="34" charset="0"/>
                <a:cs typeface="Times New Roman" pitchFamily="18" charset="0"/>
              </a:rPr>
              <a:t>.</a:t>
            </a:r>
            <a:endParaRPr lang="tr-TR" altLang="tr-TR" dirty="0">
              <a:latin typeface="Times New Roman" pitchFamily="18" charset="0"/>
              <a:ea typeface="Verdana" pitchFamily="34" charset="0"/>
              <a:cs typeface="Times New Roman" pitchFamily="18" charset="0"/>
            </a:endParaRPr>
          </a:p>
          <a:p>
            <a:pPr marL="492125" indent="-393700">
              <a:spcBef>
                <a:spcPct val="0"/>
              </a:spcBef>
              <a:spcAft>
                <a:spcPts val="1288"/>
              </a:spcAft>
              <a:buClr>
                <a:srgbClr val="000000"/>
              </a:buClr>
              <a:buSzPct val="95000"/>
              <a:buFont typeface="Wingdings" pitchFamily="2" charset="2"/>
              <a:buChar char="q"/>
            </a:pPr>
            <a:r>
              <a:rPr lang="tr-TR" dirty="0" err="1">
                <a:latin typeface="Times New Roman" pitchFamily="18" charset="0"/>
                <a:ea typeface="Verdana" pitchFamily="34" charset="0"/>
                <a:cs typeface="Times New Roman" pitchFamily="18" charset="0"/>
              </a:rPr>
              <a:t>Our</a:t>
            </a:r>
            <a:r>
              <a:rPr lang="en-US" dirty="0">
                <a:latin typeface="Times New Roman" pitchFamily="18" charset="0"/>
                <a:ea typeface="Verdana" pitchFamily="34" charset="0"/>
                <a:cs typeface="Times New Roman" pitchFamily="18" charset="0"/>
              </a:rPr>
              <a:t> engineers can be a member of affiliate</a:t>
            </a:r>
            <a:r>
              <a:rPr lang="tr-TR" dirty="0">
                <a:latin typeface="Times New Roman" pitchFamily="18" charset="0"/>
                <a:ea typeface="Verdana" pitchFamily="34" charset="0"/>
                <a:cs typeface="Times New Roman" pitchFamily="18" charset="0"/>
              </a:rPr>
              <a:t>d</a:t>
            </a:r>
            <a:r>
              <a:rPr lang="en-US" dirty="0">
                <a:latin typeface="Times New Roman" pitchFamily="18" charset="0"/>
                <a:ea typeface="Verdana" pitchFamily="34" charset="0"/>
                <a:cs typeface="Times New Roman" pitchFamily="18" charset="0"/>
              </a:rPr>
              <a:t> chambers of Union of Chambers of Turkish Engineers and Architects.</a:t>
            </a:r>
            <a:endParaRPr lang="tr-TR" dirty="0">
              <a:latin typeface="Times New Roman" pitchFamily="18" charset="0"/>
              <a:ea typeface="Verdana" pitchFamily="34" charset="0"/>
              <a:cs typeface="Times New Roman" pitchFamily="18" charset="0"/>
            </a:endParaRPr>
          </a:p>
        </p:txBody>
      </p:sp>
      <p:sp>
        <p:nvSpPr>
          <p:cNvPr id="2" name="Başlık 1"/>
          <p:cNvSpPr>
            <a:spLocks noGrp="1"/>
          </p:cNvSpPr>
          <p:nvPr>
            <p:ph type="title"/>
          </p:nvPr>
        </p:nvSpPr>
        <p:spPr/>
        <p:txBody>
          <a:bodyPr/>
          <a:lstStyle/>
          <a:p>
            <a:r>
              <a:rPr lang="tr-TR" dirty="0" err="1"/>
              <a:t>About</a:t>
            </a:r>
            <a:r>
              <a:rPr lang="tr-TR" dirty="0"/>
              <a:t> the Technology </a:t>
            </a:r>
            <a:r>
              <a:rPr lang="tr-TR" dirty="0" err="1"/>
              <a:t>Faculties</a:t>
            </a:r>
            <a:endParaRPr lang="tr-TR" dirty="0"/>
          </a:p>
        </p:txBody>
      </p:sp>
    </p:spTree>
    <p:extLst>
      <p:ext uri="{BB962C8B-B14F-4D97-AF65-F5344CB8AC3E}">
        <p14:creationId xmlns:p14="http://schemas.microsoft.com/office/powerpoint/2010/main" val="3570481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13307"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a:latin typeface="Times New Roman" pitchFamily="18" charset="0"/>
                <a:cs typeface="Times New Roman" pitchFamily="18" charset="0"/>
              </a:rPr>
              <a:t>Mustafa BOZ</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sgunduz@karabuk.edu.tr</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1321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Powder metallurgy, Friction and wear, </a:t>
            </a:r>
          </a:p>
          <a:p>
            <a:pPr algn="ctr"/>
            <a:r>
              <a:rPr lang="en-GB" sz="2000" dirty="0">
                <a:latin typeface="Times New Roman" pitchFamily="18" charset="0"/>
                <a:cs typeface="Times New Roman" pitchFamily="18" charset="0"/>
              </a:rPr>
              <a:t>Atomisation and powder production</a:t>
            </a:r>
            <a:endParaRPr lang="tr-TR" sz="2000" dirty="0">
              <a:latin typeface="Times New Roman" pitchFamily="18" charset="0"/>
              <a:cs typeface="Times New Roman" pitchFamily="18" charset="0"/>
            </a:endParaRPr>
          </a:p>
        </p:txBody>
      </p:sp>
      <p:sp>
        <p:nvSpPr>
          <p:cNvPr id="15" name="14 Metin kutusu"/>
          <p:cNvSpPr txBox="1"/>
          <p:nvPr/>
        </p:nvSpPr>
        <p:spPr>
          <a:xfrm>
            <a:off x="126235" y="4790033"/>
            <a:ext cx="9145016" cy="892552"/>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Akkaş</a:t>
            </a:r>
            <a:r>
              <a:rPr lang="en-GB" sz="1600" dirty="0">
                <a:latin typeface="Times New Roman" pitchFamily="18" charset="0"/>
                <a:cs typeface="Times New Roman" pitchFamily="18" charset="0"/>
              </a:rPr>
              <a:t> M, </a:t>
            </a:r>
            <a:r>
              <a:rPr lang="en-GB" sz="1600" dirty="0" err="1">
                <a:latin typeface="Times New Roman" pitchFamily="18" charset="0"/>
                <a:cs typeface="Times New Roman" pitchFamily="18" charset="0"/>
              </a:rPr>
              <a:t>Çetin</a:t>
            </a:r>
            <a:r>
              <a:rPr lang="en-GB" sz="1600" dirty="0">
                <a:latin typeface="Times New Roman" pitchFamily="18" charset="0"/>
                <a:cs typeface="Times New Roman" pitchFamily="18" charset="0"/>
              </a:rPr>
              <a:t> T, Boz M, The Effect of Gas Pressure on Powder Size and Morphology in the Production of AZ91 Powder by Gas Atomization,  Archives of Metallurgy and Materials, 2017.</a:t>
            </a:r>
          </a:p>
        </p:txBody>
      </p:sp>
      <p:pic>
        <p:nvPicPr>
          <p:cNvPr id="4" name="Picture 3">
            <a:extLst>
              <a:ext uri="{FF2B5EF4-FFF2-40B4-BE49-F238E27FC236}">
                <a16:creationId xmlns:a16="http://schemas.microsoft.com/office/drawing/2014/main" id="{2348878C-5628-4395-AFD9-478F76BFE09C}"/>
              </a:ext>
            </a:extLst>
          </p:cNvPr>
          <p:cNvPicPr>
            <a:picLocks noChangeAspect="1"/>
          </p:cNvPicPr>
          <p:nvPr/>
        </p:nvPicPr>
        <p:blipFill rotWithShape="1">
          <a:blip r:embed="rId2"/>
          <a:srcRect l="5671" r="9596"/>
          <a:stretch/>
        </p:blipFill>
        <p:spPr>
          <a:xfrm>
            <a:off x="873435" y="1733093"/>
            <a:ext cx="1210629" cy="1428750"/>
          </a:xfrm>
          <a:prstGeom prst="rect">
            <a:avLst/>
          </a:prstGeom>
        </p:spPr>
      </p:pic>
      <p:pic>
        <p:nvPicPr>
          <p:cNvPr id="10" name="Resim 9">
            <a:extLst>
              <a:ext uri="{FF2B5EF4-FFF2-40B4-BE49-F238E27FC236}">
                <a16:creationId xmlns:a16="http://schemas.microsoft.com/office/drawing/2014/main" id="{227EEC2F-6EEF-4568-B0F4-2507123259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737471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256725" cy="400110"/>
          </a:xfrm>
          <a:prstGeom prst="rect">
            <a:avLst/>
          </a:prstGeom>
          <a:noFill/>
        </p:spPr>
        <p:txBody>
          <a:bodyPr wrap="none" rtlCol="0">
            <a:spAutoFit/>
          </a:bodyPr>
          <a:lstStyle/>
          <a:p>
            <a:r>
              <a:rPr lang="tr-TR" sz="2000" b="1" dirty="0">
                <a:latin typeface="Times New Roman" pitchFamily="18" charset="0"/>
                <a:cs typeface="Times New Roman" pitchFamily="18" charset="0"/>
              </a:rPr>
              <a:t>Prof. Dr. </a:t>
            </a:r>
            <a:r>
              <a:rPr lang="en-GB" sz="2000" b="1" dirty="0">
                <a:latin typeface="Times New Roman" pitchFamily="18" charset="0"/>
                <a:cs typeface="Times New Roman" pitchFamily="18" charset="0"/>
              </a:rPr>
              <a:t>İsmail KARACAN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ikaracan@karabuk.edu.tr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1114</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CNC, Modern manufacturing processes, Industrial </a:t>
            </a:r>
            <a:r>
              <a:rPr lang="en-GB" sz="2000" dirty="0" err="1">
                <a:latin typeface="Times New Roman" pitchFamily="18" charset="0"/>
                <a:cs typeface="Times New Roman" pitchFamily="18" charset="0"/>
              </a:rPr>
              <a:t>Hydrolic</a:t>
            </a:r>
            <a:r>
              <a:rPr lang="en-GB" sz="2000" dirty="0">
                <a:latin typeface="Times New Roman" pitchFamily="18" charset="0"/>
                <a:cs typeface="Times New Roman" pitchFamily="18" charset="0"/>
              </a:rPr>
              <a:t> </a:t>
            </a:r>
            <a:r>
              <a:rPr lang="en-GB" sz="2000" dirty="0" err="1">
                <a:latin typeface="Times New Roman" pitchFamily="18" charset="0"/>
                <a:cs typeface="Times New Roman" pitchFamily="18" charset="0"/>
              </a:rPr>
              <a:t>pnomatic</a:t>
            </a:r>
            <a:r>
              <a:rPr lang="en-GB" sz="2000" dirty="0">
                <a:latin typeface="Times New Roman" pitchFamily="18" charset="0"/>
                <a:cs typeface="Times New Roman" pitchFamily="18" charset="0"/>
              </a:rPr>
              <a:t> control, Grinding and tool sharpening</a:t>
            </a:r>
            <a:endParaRPr lang="tr-TR" sz="2000" dirty="0">
              <a:latin typeface="Times New Roman" pitchFamily="18" charset="0"/>
              <a:cs typeface="Times New Roman" pitchFamily="18" charset="0"/>
            </a:endParaRPr>
          </a:p>
        </p:txBody>
      </p:sp>
      <p:sp>
        <p:nvSpPr>
          <p:cNvPr id="15" name="14 Metin kutusu"/>
          <p:cNvSpPr txBox="1"/>
          <p:nvPr/>
        </p:nvSpPr>
        <p:spPr>
          <a:xfrm>
            <a:off x="126235" y="4790033"/>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D8E5B1C-39C0-4B1B-A5E9-24BA036A9E33}"/>
              </a:ext>
            </a:extLst>
          </p:cNvPr>
          <p:cNvPicPr>
            <a:picLocks noChangeAspect="1"/>
          </p:cNvPicPr>
          <p:nvPr/>
        </p:nvPicPr>
        <p:blipFill rotWithShape="1">
          <a:blip r:embed="rId2"/>
          <a:srcRect l="9890" t="11821" r="13721"/>
          <a:stretch/>
        </p:blipFill>
        <p:spPr>
          <a:xfrm>
            <a:off x="973828" y="1638651"/>
            <a:ext cx="1008112" cy="1537997"/>
          </a:xfrm>
          <a:prstGeom prst="rect">
            <a:avLst/>
          </a:prstGeom>
        </p:spPr>
      </p:pic>
      <p:pic>
        <p:nvPicPr>
          <p:cNvPr id="10" name="Resim 9">
            <a:extLst>
              <a:ext uri="{FF2B5EF4-FFF2-40B4-BE49-F238E27FC236}">
                <a16:creationId xmlns:a16="http://schemas.microsoft.com/office/drawing/2014/main" id="{FB7DCCE8-19CA-48F0-98DE-E6BAAA297E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4183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14910" cy="400110"/>
          </a:xfrm>
          <a:prstGeom prst="rect">
            <a:avLst/>
          </a:prstGeom>
          <a:noFill/>
        </p:spPr>
        <p:txBody>
          <a:bodyPr wrap="none" rtlCol="0">
            <a:spAutoFit/>
          </a:bodyPr>
          <a:lstStyle/>
          <a:p>
            <a:r>
              <a:rPr lang="en-GB" sz="2000" b="1" dirty="0">
                <a:latin typeface="Times New Roman" pitchFamily="18" charset="0"/>
                <a:cs typeface="Times New Roman" pitchFamily="18" charset="0"/>
              </a:rPr>
              <a:t>Prof.</a:t>
            </a:r>
            <a:r>
              <a:rPr lang="tr-TR" sz="2000" b="1" dirty="0">
                <a:latin typeface="Times New Roman" pitchFamily="18" charset="0"/>
                <a:cs typeface="Times New Roman" pitchFamily="18" charset="0"/>
              </a:rPr>
              <a:t> Dr. </a:t>
            </a:r>
            <a:r>
              <a:rPr lang="en-GB" sz="2000" b="1" dirty="0">
                <a:latin typeface="Times New Roman" pitchFamily="18" charset="0"/>
                <a:cs typeface="Times New Roman" pitchFamily="18" charset="0"/>
              </a:rPr>
              <a:t>Melik ÇETİN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7430"/>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mcetin@karabuk.edu.tr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1332</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Casting technology, Thermomechanical processes, Porous and Cellular materials, Al foams, Residual stress measurements of rails</a:t>
            </a:r>
            <a:endParaRPr lang="tr-TR" sz="2000" dirty="0">
              <a:latin typeface="Times New Roman" pitchFamily="18" charset="0"/>
              <a:cs typeface="Times New Roman" pitchFamily="18" charset="0"/>
            </a:endParaRPr>
          </a:p>
        </p:txBody>
      </p:sp>
      <p:sp>
        <p:nvSpPr>
          <p:cNvPr id="15" name="14 Metin kutusu"/>
          <p:cNvSpPr txBox="1"/>
          <p:nvPr/>
        </p:nvSpPr>
        <p:spPr>
          <a:xfrm>
            <a:off x="126235" y="4356111"/>
            <a:ext cx="9145016" cy="2123658"/>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err="1">
                <a:latin typeface="Times New Roman" pitchFamily="18" charset="0"/>
                <a:cs typeface="Times New Roman" pitchFamily="18" charset="0"/>
              </a:rPr>
              <a:t>Bozali,U</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Yaşar,M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Çetin,M</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Çay,V.Ç</a:t>
            </a:r>
            <a:r>
              <a:rPr lang="en-GB" sz="1600" dirty="0">
                <a:latin typeface="Times New Roman" pitchFamily="18" charset="0"/>
                <a:cs typeface="Times New Roman" pitchFamily="18" charset="0"/>
              </a:rPr>
              <a:t>., Ali </a:t>
            </a:r>
            <a:r>
              <a:rPr lang="en-GB" sz="1600" dirty="0" err="1">
                <a:latin typeface="Times New Roman" pitchFamily="18" charset="0"/>
                <a:cs typeface="Times New Roman" pitchFamily="18" charset="0"/>
              </a:rPr>
              <a:t>Günen</a:t>
            </a:r>
            <a:r>
              <a:rPr lang="en-GB" sz="1600" dirty="0">
                <a:latin typeface="Times New Roman" pitchFamily="18" charset="0"/>
                <a:cs typeface="Times New Roman" pitchFamily="18" charset="0"/>
              </a:rPr>
              <a:t>,(2017) “An investigation on wear mechanisms of </a:t>
            </a:r>
            <a:r>
              <a:rPr lang="en-GB" sz="1600" dirty="0" err="1">
                <a:latin typeface="Times New Roman" pitchFamily="18" charset="0"/>
                <a:cs typeface="Times New Roman" pitchFamily="18" charset="0"/>
              </a:rPr>
              <a:t>boronized</a:t>
            </a:r>
            <a:r>
              <a:rPr lang="en-GB" sz="1600" dirty="0">
                <a:latin typeface="Times New Roman" pitchFamily="18" charset="0"/>
                <a:cs typeface="Times New Roman" pitchFamily="18" charset="0"/>
              </a:rPr>
              <a:t> AISI 4140 steel” Journal of the Balkan Tribological Association (23),1-15.</a:t>
            </a:r>
          </a:p>
          <a:p>
            <a:pPr marL="285750" indent="-285750">
              <a:buFont typeface="Arial" panose="020B0604020202020204" pitchFamily="34" charset="0"/>
              <a:buChar char="•"/>
            </a:pPr>
            <a:r>
              <a:rPr lang="en-GB" sz="1600" dirty="0" err="1">
                <a:latin typeface="Times New Roman" pitchFamily="18" charset="0"/>
                <a:cs typeface="Times New Roman" pitchFamily="18" charset="0"/>
              </a:rPr>
              <a:t>Turan</a:t>
            </a:r>
            <a:r>
              <a:rPr lang="en-GB" sz="1600" dirty="0">
                <a:latin typeface="Times New Roman" pitchFamily="18" charset="0"/>
                <a:cs typeface="Times New Roman" pitchFamily="18" charset="0"/>
              </a:rPr>
              <a:t>, M.E., Sun, Y., </a:t>
            </a:r>
            <a:r>
              <a:rPr lang="en-GB" sz="1600" dirty="0" err="1">
                <a:latin typeface="Times New Roman" pitchFamily="18" charset="0"/>
                <a:cs typeface="Times New Roman" pitchFamily="18" charset="0"/>
              </a:rPr>
              <a:t>Aydın</a:t>
            </a:r>
            <a:r>
              <a:rPr lang="en-GB" sz="1600" dirty="0">
                <a:latin typeface="Times New Roman" pitchFamily="18" charset="0"/>
                <a:cs typeface="Times New Roman" pitchFamily="18" charset="0"/>
              </a:rPr>
              <a:t> F., </a:t>
            </a:r>
            <a:r>
              <a:rPr lang="en-GB" sz="1600" dirty="0" err="1">
                <a:latin typeface="Times New Roman" pitchFamily="18" charset="0"/>
                <a:cs typeface="Times New Roman" pitchFamily="18" charset="0"/>
              </a:rPr>
              <a:t>Çetin</a:t>
            </a:r>
            <a:r>
              <a:rPr lang="en-GB" sz="1600" dirty="0">
                <a:latin typeface="Times New Roman" pitchFamily="18" charset="0"/>
                <a:cs typeface="Times New Roman" pitchFamily="18" charset="0"/>
              </a:rPr>
              <a:t>, M., (2017), “Residual stress measurement by Cutting and X-ray diffraction method in different shaped rails” Part F: Journal of Rail and Rapid Transit, (In Progress).</a:t>
            </a:r>
          </a:p>
          <a:p>
            <a:pPr marL="285750" indent="-285750">
              <a:buFont typeface="Arial" panose="020B0604020202020204" pitchFamily="34" charset="0"/>
              <a:buChar char="•"/>
            </a:pPr>
            <a:r>
              <a:rPr lang="en-GB" sz="1600" dirty="0">
                <a:latin typeface="Times New Roman" pitchFamily="18" charset="0"/>
                <a:cs typeface="Times New Roman" pitchFamily="18" charset="0"/>
              </a:rPr>
              <a:t>Nida KATI,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ÇALIGÜLÜ,  Melik ÇETİN,  </a:t>
            </a:r>
            <a:r>
              <a:rPr lang="en-GB" sz="1600" dirty="0" err="1">
                <a:latin typeface="Times New Roman" pitchFamily="18" charset="0"/>
                <a:cs typeface="Times New Roman" pitchFamily="18" charset="0"/>
              </a:rPr>
              <a:t>Uğur</a:t>
            </a:r>
            <a:r>
              <a:rPr lang="en-GB" sz="1600" dirty="0">
                <a:latin typeface="Times New Roman" pitchFamily="18" charset="0"/>
                <a:cs typeface="Times New Roman" pitchFamily="18" charset="0"/>
              </a:rPr>
              <a:t> GENÇSOY,(2017), The Effect of Surface Hardening Process with Induction on Microstructure and Mechanical Properties of GGG40 Cast Irons, Journal of </a:t>
            </a:r>
            <a:r>
              <a:rPr lang="en-GB" sz="1600" dirty="0" err="1">
                <a:latin typeface="Times New Roman" pitchFamily="18" charset="0"/>
                <a:cs typeface="Times New Roman" pitchFamily="18" charset="0"/>
              </a:rPr>
              <a:t>Taibah</a:t>
            </a:r>
            <a:r>
              <a:rPr lang="en-GB" sz="1600" dirty="0">
                <a:latin typeface="Times New Roman" pitchFamily="18" charset="0"/>
                <a:cs typeface="Times New Roman" pitchFamily="18" charset="0"/>
              </a:rPr>
              <a:t> University for Science (In Progress). </a:t>
            </a:r>
          </a:p>
        </p:txBody>
      </p:sp>
      <p:pic>
        <p:nvPicPr>
          <p:cNvPr id="6148" name="Picture 4" descr="http://teknoloji.karabuk.edu.tr/yuklenen/resimler/126420201744811.png">
            <a:extLst>
              <a:ext uri="{FF2B5EF4-FFF2-40B4-BE49-F238E27FC236}">
                <a16:creationId xmlns:a16="http://schemas.microsoft.com/office/drawing/2014/main" id="{38628659-55E3-41B6-8627-B09F6AFF12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9" r="8211" b="11098"/>
          <a:stretch/>
        </p:blipFill>
        <p:spPr bwMode="auto">
          <a:xfrm>
            <a:off x="902685" y="1571612"/>
            <a:ext cx="1152128" cy="1569356"/>
          </a:xfrm>
          <a:prstGeom prst="rect">
            <a:avLst/>
          </a:prstGeom>
          <a:noFill/>
          <a:extLst>
            <a:ext uri="{909E8E84-426E-40DD-AFC4-6F175D3DCCD1}">
              <a14:hiddenFill xmlns:a14="http://schemas.microsoft.com/office/drawing/2010/main">
                <a:solidFill>
                  <a:srgbClr val="FFFFFF"/>
                </a:solidFill>
              </a14:hiddenFill>
            </a:ext>
          </a:extLst>
        </p:spPr>
      </p:pic>
      <p:pic>
        <p:nvPicPr>
          <p:cNvPr id="10" name="Resim 9">
            <a:extLst>
              <a:ext uri="{FF2B5EF4-FFF2-40B4-BE49-F238E27FC236}">
                <a16:creationId xmlns:a16="http://schemas.microsoft.com/office/drawing/2014/main" id="{92EDC2B0-09B2-4E68-A2D6-6E040AA2B0D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498080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655873"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Assoc. Prof.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Mehmet ÜNAL</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munal@karabuk.edu.tr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1119</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Magnesium and alloys, Metallic materials, Light alloys</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8194" name="Picture 2" descr="http://teknoloji.karabuk.edu.tr/yuklenen/resimler/1261122017110944.jpg">
            <a:extLst>
              <a:ext uri="{FF2B5EF4-FFF2-40B4-BE49-F238E27FC236}">
                <a16:creationId xmlns:a16="http://schemas.microsoft.com/office/drawing/2014/main" id="{46A74E58-4F1C-4439-8B8A-502D0BBB5B6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25" t="6005" r="9641" b="15854"/>
          <a:stretch/>
        </p:blipFill>
        <p:spPr bwMode="auto">
          <a:xfrm>
            <a:off x="938689" y="1581642"/>
            <a:ext cx="1080120" cy="1559572"/>
          </a:xfrm>
          <a:prstGeom prst="rect">
            <a:avLst/>
          </a:prstGeom>
          <a:noFill/>
          <a:extLst>
            <a:ext uri="{909E8E84-426E-40DD-AFC4-6F175D3DCCD1}">
              <a14:hiddenFill xmlns:a14="http://schemas.microsoft.com/office/drawing/2010/main">
                <a:solidFill>
                  <a:srgbClr val="FFFFFF"/>
                </a:solidFill>
              </a14:hiddenFill>
            </a:ext>
          </a:extLst>
        </p:spPr>
      </p:pic>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Mehmet ÜNAL, Effects of solidification rate and Sb additions on microstructure and mechanical properties of as cast AM60 magnesium alloys, International Journal of Cast Metals Research, 27(2), 80-86.</a:t>
            </a:r>
          </a:p>
          <a:p>
            <a:pPr marL="285750" indent="-285750">
              <a:buFont typeface="Arial" panose="020B0604020202020204" pitchFamily="34" charset="0"/>
              <a:buChar char="•"/>
            </a:pPr>
            <a:r>
              <a:rPr lang="en-GB" sz="1600" dirty="0" err="1">
                <a:latin typeface="Times New Roman" pitchFamily="18" charset="0"/>
                <a:cs typeface="Times New Roman" pitchFamily="18" charset="0"/>
              </a:rPr>
              <a:t>ErkanKoç</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M.BobbyKannan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MehmetÜnal</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ErcanCandan</a:t>
            </a:r>
            <a:r>
              <a:rPr lang="en-GB" sz="1600" dirty="0">
                <a:latin typeface="Times New Roman" pitchFamily="18" charset="0"/>
                <a:cs typeface="Times New Roman" pitchFamily="18" charset="0"/>
              </a:rPr>
              <a:t>, Influence of zinc on the microstructure, mechanical properties and in vitro corrosion </a:t>
            </a:r>
            <a:r>
              <a:rPr lang="en-GB" sz="1600" dirty="0" err="1">
                <a:latin typeface="Times New Roman" pitchFamily="18" charset="0"/>
                <a:cs typeface="Times New Roman" pitchFamily="18" charset="0"/>
              </a:rPr>
              <a:t>behavior</a:t>
            </a:r>
            <a:r>
              <a:rPr lang="en-GB" sz="1600" dirty="0">
                <a:latin typeface="Times New Roman" pitchFamily="18" charset="0"/>
                <a:cs typeface="Times New Roman" pitchFamily="18" charset="0"/>
              </a:rPr>
              <a:t> of magnesium-zinc binary alloys, Journal Of Alloys And Compounds, 648, 291-296., </a:t>
            </a:r>
          </a:p>
        </p:txBody>
      </p:sp>
      <p:pic>
        <p:nvPicPr>
          <p:cNvPr id="16" name="Resim 15">
            <a:extLst>
              <a:ext uri="{FF2B5EF4-FFF2-40B4-BE49-F238E27FC236}">
                <a16:creationId xmlns:a16="http://schemas.microsoft.com/office/drawing/2014/main" id="{334F3A73-D6A3-433F-A029-E581537A81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943194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799951"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Assoc. </a:t>
            </a:r>
            <a:r>
              <a:rPr lang="en-GB" sz="2000" b="1" dirty="0" err="1">
                <a:latin typeface="Times New Roman" pitchFamily="18" charset="0"/>
                <a:cs typeface="Times New Roman" pitchFamily="18" charset="0"/>
              </a:rPr>
              <a:t>Prof.</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Tansel TUNCAY</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tanseltuncay@karabuk.edu.tr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1103</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Casting simulations and liquid metal flow and solidification, Al alloys, Sand casting, Metal die casting, </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323439"/>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B. </a:t>
            </a:r>
            <a:r>
              <a:rPr lang="en-GB" sz="1600" dirty="0" err="1">
                <a:latin typeface="Times New Roman" pitchFamily="18" charset="0"/>
                <a:cs typeface="Times New Roman" pitchFamily="18" charset="0"/>
              </a:rPr>
              <a:t>Yavuzer</a:t>
            </a:r>
            <a:r>
              <a:rPr lang="en-GB" sz="1600" dirty="0">
                <a:latin typeface="Times New Roman" pitchFamily="18" charset="0"/>
                <a:cs typeface="Times New Roman" pitchFamily="18" charset="0"/>
              </a:rPr>
              <a:t> and T. </a:t>
            </a:r>
            <a:r>
              <a:rPr lang="en-GB" sz="1600" dirty="0" err="1">
                <a:latin typeface="Times New Roman" pitchFamily="18" charset="0"/>
                <a:cs typeface="Times New Roman" pitchFamily="18" charset="0"/>
              </a:rPr>
              <a:t>Tuncay</a:t>
            </a:r>
            <a:r>
              <a:rPr lang="en-GB" sz="1600" dirty="0">
                <a:latin typeface="Times New Roman" pitchFamily="18" charset="0"/>
                <a:cs typeface="Times New Roman" pitchFamily="18" charset="0"/>
              </a:rPr>
              <a:t> (2016) The effects of Cu and Al on dry sliding wear properties of eutectic Sn-9Zn lead-free solder alloy, Journal of Adhesion Science and Technology, 30:15, 1662-1670.</a:t>
            </a:r>
          </a:p>
          <a:p>
            <a:pPr marL="285750" indent="-285750">
              <a:buFont typeface="Arial" panose="020B0604020202020204" pitchFamily="34" charset="0"/>
              <a:buChar char="•"/>
            </a:pPr>
            <a:r>
              <a:rPr lang="en-GB" sz="1600" dirty="0">
                <a:latin typeface="Times New Roman" pitchFamily="18" charset="0"/>
                <a:cs typeface="Times New Roman" pitchFamily="18" charset="0"/>
              </a:rPr>
              <a:t>D. </a:t>
            </a:r>
            <a:r>
              <a:rPr lang="en-GB" sz="1600" dirty="0" err="1">
                <a:latin typeface="Times New Roman" pitchFamily="18" charset="0"/>
                <a:cs typeface="Times New Roman" pitchFamily="18" charset="0"/>
              </a:rPr>
              <a:t>Ozyurek</a:t>
            </a:r>
            <a:r>
              <a:rPr lang="en-GB" sz="1600" dirty="0">
                <a:latin typeface="Times New Roman" pitchFamily="18" charset="0"/>
                <a:cs typeface="Times New Roman" pitchFamily="18" charset="0"/>
              </a:rPr>
              <a:t>, M. </a:t>
            </a:r>
            <a:r>
              <a:rPr lang="en-GB" sz="1600" dirty="0" err="1">
                <a:latin typeface="Times New Roman" pitchFamily="18" charset="0"/>
                <a:cs typeface="Times New Roman" pitchFamily="18" charset="0"/>
              </a:rPr>
              <a:t>Yıldırım</a:t>
            </a:r>
            <a:r>
              <a:rPr lang="en-GB" sz="1600" dirty="0">
                <a:latin typeface="Times New Roman" pitchFamily="18" charset="0"/>
                <a:cs typeface="Times New Roman" pitchFamily="18" charset="0"/>
              </a:rPr>
              <a:t>, T. </a:t>
            </a:r>
            <a:r>
              <a:rPr lang="en-GB" sz="1600" dirty="0" err="1">
                <a:latin typeface="Times New Roman" pitchFamily="18" charset="0"/>
                <a:cs typeface="Times New Roman" pitchFamily="18" charset="0"/>
              </a:rPr>
              <a:t>Tunçay</a:t>
            </a:r>
            <a:r>
              <a:rPr lang="en-GB" sz="1600" dirty="0">
                <a:latin typeface="Times New Roman" pitchFamily="18" charset="0"/>
                <a:cs typeface="Times New Roman" pitchFamily="18" charset="0"/>
              </a:rPr>
              <a:t>,” An Investigation of the Effects of Ageing Parameters on Wear Behaviours and Electrical Conductivity of Cu–Co–Be Alloys”., Acta </a:t>
            </a:r>
            <a:r>
              <a:rPr lang="en-GB" sz="1600" dirty="0" err="1">
                <a:latin typeface="Times New Roman" pitchFamily="18" charset="0"/>
                <a:cs typeface="Times New Roman" pitchFamily="18" charset="0"/>
              </a:rPr>
              <a:t>Physica</a:t>
            </a:r>
            <a:r>
              <a:rPr lang="en-GB" sz="1600" dirty="0">
                <a:latin typeface="Times New Roman" pitchFamily="18" charset="0"/>
                <a:cs typeface="Times New Roman" pitchFamily="18" charset="0"/>
              </a:rPr>
              <a:t> Polonia A, 129 (4), (2016), 559-561.</a:t>
            </a:r>
          </a:p>
        </p:txBody>
      </p:sp>
      <p:pic>
        <p:nvPicPr>
          <p:cNvPr id="3" name="Picture 2">
            <a:extLst>
              <a:ext uri="{FF2B5EF4-FFF2-40B4-BE49-F238E27FC236}">
                <a16:creationId xmlns:a16="http://schemas.microsoft.com/office/drawing/2014/main" id="{66563423-92A2-4501-988A-2758BB7A4747}"/>
              </a:ext>
            </a:extLst>
          </p:cNvPr>
          <p:cNvPicPr>
            <a:picLocks noChangeAspect="1"/>
          </p:cNvPicPr>
          <p:nvPr/>
        </p:nvPicPr>
        <p:blipFill rotWithShape="1">
          <a:blip r:embed="rId2"/>
          <a:srcRect l="14175" r="10227"/>
          <a:stretch/>
        </p:blipFill>
        <p:spPr>
          <a:xfrm>
            <a:off x="938689" y="1591658"/>
            <a:ext cx="1080121" cy="1570185"/>
          </a:xfrm>
          <a:prstGeom prst="rect">
            <a:avLst/>
          </a:prstGeom>
        </p:spPr>
      </p:pic>
      <p:pic>
        <p:nvPicPr>
          <p:cNvPr id="16" name="Resim 15">
            <a:extLst>
              <a:ext uri="{FF2B5EF4-FFF2-40B4-BE49-F238E27FC236}">
                <a16:creationId xmlns:a16="http://schemas.microsoft.com/office/drawing/2014/main" id="{B7A159EA-2D44-45BA-9B84-5C7A7CDF18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7829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493970"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Assoc. Prof.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Yakup</a:t>
            </a:r>
            <a:r>
              <a:rPr lang="en-GB" sz="2000" b="1" dirty="0">
                <a:latin typeface="Times New Roman" pitchFamily="18" charset="0"/>
                <a:cs typeface="Times New Roman" pitchFamily="18" charset="0"/>
              </a:rPr>
              <a:t> KAYA</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ykaya@karabuk.edu.tr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1178</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Solid state welding technics, welding metallurgy, </a:t>
            </a:r>
          </a:p>
          <a:p>
            <a:pPr algn="ctr"/>
            <a:r>
              <a:rPr lang="en-GB" sz="2000" dirty="0">
                <a:latin typeface="Times New Roman" pitchFamily="18" charset="0"/>
                <a:cs typeface="Times New Roman" pitchFamily="18" charset="0"/>
              </a:rPr>
              <a:t>Welding of light and non-ferrous metals</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sp>
        <p:nvSpPr>
          <p:cNvPr id="13" name="14 Metin kutusu">
            <a:extLst>
              <a:ext uri="{FF2B5EF4-FFF2-40B4-BE49-F238E27FC236}">
                <a16:creationId xmlns:a16="http://schemas.microsoft.com/office/drawing/2014/main" id="{7EAD104A-E5C5-4702-880D-9D73B549334B}"/>
              </a:ext>
            </a:extLst>
          </p:cNvPr>
          <p:cNvSpPr txBox="1"/>
          <p:nvPr/>
        </p:nvSpPr>
        <p:spPr>
          <a:xfrm>
            <a:off x="126235" y="4707115"/>
            <a:ext cx="9145016"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a:t>
            </a:r>
            <a:r>
              <a:rPr lang="en-GB" sz="1600" dirty="0" err="1">
                <a:latin typeface="Times New Roman" pitchFamily="18" charset="0"/>
                <a:cs typeface="Times New Roman" pitchFamily="18" charset="0"/>
              </a:rPr>
              <a:t>Nizamettin</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Kahraman</a:t>
            </a:r>
            <a:r>
              <a:rPr lang="en-GB" sz="1600" dirty="0">
                <a:latin typeface="Times New Roman" pitchFamily="18" charset="0"/>
                <a:cs typeface="Times New Roman" pitchFamily="18" charset="0"/>
              </a:rPr>
              <a:t>, Ahmet </a:t>
            </a:r>
            <a:r>
              <a:rPr lang="en-GB" sz="1600" dirty="0" err="1">
                <a:latin typeface="Times New Roman" pitchFamily="18" charset="0"/>
                <a:cs typeface="Times New Roman" pitchFamily="18" charset="0"/>
              </a:rPr>
              <a:t>Durgutlu</a:t>
            </a:r>
            <a:r>
              <a:rPr lang="en-GB" sz="1600" dirty="0">
                <a:latin typeface="Times New Roman" pitchFamily="18" charset="0"/>
                <a:cs typeface="Times New Roman" pitchFamily="18" charset="0"/>
              </a:rPr>
              <a:t> And </a:t>
            </a:r>
            <a:r>
              <a:rPr lang="en-GB" sz="1600" dirty="0" err="1">
                <a:latin typeface="Times New Roman" pitchFamily="18" charset="0"/>
                <a:cs typeface="Times New Roman" pitchFamily="18" charset="0"/>
              </a:rPr>
              <a:t>Behçet</a:t>
            </a:r>
            <a:r>
              <a:rPr lang="en-GB" sz="1600" dirty="0">
                <a:latin typeface="Times New Roman" pitchFamily="18" charset="0"/>
                <a:cs typeface="Times New Roman" pitchFamily="18" charset="0"/>
              </a:rPr>
              <a:t> </a:t>
            </a:r>
            <a:r>
              <a:rPr lang="en-GB" sz="1600" dirty="0" err="1">
                <a:latin typeface="Times New Roman" pitchFamily="18" charset="0"/>
                <a:cs typeface="Times New Roman" pitchFamily="18" charset="0"/>
              </a:rPr>
              <a:t>Gülenç</a:t>
            </a:r>
            <a:r>
              <a:rPr lang="en-GB" sz="1600" dirty="0">
                <a:latin typeface="Times New Roman" pitchFamily="18" charset="0"/>
                <a:cs typeface="Times New Roman" pitchFamily="18" charset="0"/>
              </a:rPr>
              <a:t>, Investigation of the Microstructural, Mechanical and Corrosion Properties of Grade A Ship </a:t>
            </a:r>
            <a:r>
              <a:rPr lang="en-GB" sz="1600" dirty="0" err="1">
                <a:latin typeface="Times New Roman" pitchFamily="18" charset="0"/>
                <a:cs typeface="Times New Roman" pitchFamily="18" charset="0"/>
              </a:rPr>
              <a:t>SteelDuplex</a:t>
            </a:r>
            <a:r>
              <a:rPr lang="en-GB" sz="1600" dirty="0">
                <a:latin typeface="Times New Roman" pitchFamily="18" charset="0"/>
                <a:cs typeface="Times New Roman" pitchFamily="18" charset="0"/>
              </a:rPr>
              <a:t> Stainless Steel Composites Produced via Explosive Welding, Metallurgical and Materials Transactions A, İssue 8, 48A, 3721-2711, 2017. </a:t>
            </a:r>
          </a:p>
          <a:p>
            <a:pPr marL="285750" indent="-285750">
              <a:buFont typeface="Arial" panose="020B0604020202020204" pitchFamily="34" charset="0"/>
              <a:buChar char="•"/>
            </a:pPr>
            <a:r>
              <a:rPr lang="en-GB" sz="1600" dirty="0" err="1">
                <a:latin typeface="Times New Roman" pitchFamily="18" charset="0"/>
                <a:cs typeface="Times New Roman" pitchFamily="18" charset="0"/>
              </a:rPr>
              <a:t>Yakup</a:t>
            </a:r>
            <a:r>
              <a:rPr lang="en-GB" sz="1600" dirty="0">
                <a:latin typeface="Times New Roman" pitchFamily="18" charset="0"/>
                <a:cs typeface="Times New Roman" pitchFamily="18" charset="0"/>
              </a:rPr>
              <a:t> Kaya, Microstructural, Mechanical and Corrosion Investigations of Ship </a:t>
            </a:r>
            <a:r>
              <a:rPr lang="en-GB" sz="1600" dirty="0" err="1">
                <a:latin typeface="Times New Roman" pitchFamily="18" charset="0"/>
                <a:cs typeface="Times New Roman" pitchFamily="18" charset="0"/>
              </a:rPr>
              <a:t>SteelAluminium</a:t>
            </a:r>
            <a:r>
              <a:rPr lang="en-GB" sz="1600" dirty="0">
                <a:latin typeface="Times New Roman" pitchFamily="18" charset="0"/>
                <a:cs typeface="Times New Roman" pitchFamily="18" charset="0"/>
              </a:rPr>
              <a:t> Bimetal Composites Produced by Explosive Welding, Journal of Materials Engineering and Performance, </a:t>
            </a:r>
            <a:r>
              <a:rPr lang="en-GB" sz="1600" dirty="0" err="1">
                <a:latin typeface="Times New Roman" pitchFamily="18" charset="0"/>
                <a:cs typeface="Times New Roman" pitchFamily="18" charset="0"/>
              </a:rPr>
              <a:t>Inpress</a:t>
            </a:r>
            <a:r>
              <a:rPr lang="en-GB" sz="1600" dirty="0">
                <a:latin typeface="Times New Roman" pitchFamily="18" charset="0"/>
                <a:cs typeface="Times New Roman" pitchFamily="18" charset="0"/>
              </a:rPr>
              <a:t>. </a:t>
            </a:r>
          </a:p>
        </p:txBody>
      </p:sp>
      <p:pic>
        <p:nvPicPr>
          <p:cNvPr id="3" name="Picture 2">
            <a:extLst>
              <a:ext uri="{FF2B5EF4-FFF2-40B4-BE49-F238E27FC236}">
                <a16:creationId xmlns:a16="http://schemas.microsoft.com/office/drawing/2014/main" id="{AB8A59F4-3E6E-4A46-B447-980282D444B5}"/>
              </a:ext>
            </a:extLst>
          </p:cNvPr>
          <p:cNvPicPr>
            <a:picLocks noChangeAspect="1"/>
          </p:cNvPicPr>
          <p:nvPr/>
        </p:nvPicPr>
        <p:blipFill rotWithShape="1">
          <a:blip r:embed="rId2"/>
          <a:srcRect l="12047" r="7314"/>
          <a:stretch/>
        </p:blipFill>
        <p:spPr>
          <a:xfrm>
            <a:off x="902685" y="1591659"/>
            <a:ext cx="1152128" cy="1645798"/>
          </a:xfrm>
          <a:prstGeom prst="rect">
            <a:avLst/>
          </a:prstGeom>
        </p:spPr>
      </p:pic>
      <p:pic>
        <p:nvPicPr>
          <p:cNvPr id="16" name="Resim 15">
            <a:extLst>
              <a:ext uri="{FF2B5EF4-FFF2-40B4-BE49-F238E27FC236}">
                <a16:creationId xmlns:a16="http://schemas.microsoft.com/office/drawing/2014/main" id="{7C92AE53-FBFB-462E-9640-A54B89E2E7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1715354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445046"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Assist. </a:t>
            </a:r>
            <a:r>
              <a:rPr lang="en-GB" sz="2000" b="1" dirty="0" err="1">
                <a:latin typeface="Times New Roman" pitchFamily="18" charset="0"/>
                <a:cs typeface="Times New Roman" pitchFamily="18" charset="0"/>
              </a:rPr>
              <a:t>Prof.</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Ali KALYON</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alikalyon@karabuk.edu.tr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1187</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707886"/>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Machining, Non-traditional manufacturing methods, CAD-CAM</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9FF9AC81-14E2-40E6-9DAC-2C1C206A3E6A}"/>
              </a:ext>
            </a:extLst>
          </p:cNvPr>
          <p:cNvPicPr>
            <a:picLocks noChangeAspect="1"/>
          </p:cNvPicPr>
          <p:nvPr/>
        </p:nvPicPr>
        <p:blipFill rotWithShape="1">
          <a:blip r:embed="rId2"/>
          <a:srcRect l="14504" r="9897"/>
          <a:stretch/>
        </p:blipFill>
        <p:spPr>
          <a:xfrm>
            <a:off x="971600" y="1653243"/>
            <a:ext cx="1080120" cy="1513365"/>
          </a:xfrm>
          <a:prstGeom prst="rect">
            <a:avLst/>
          </a:prstGeom>
        </p:spPr>
      </p:pic>
      <p:pic>
        <p:nvPicPr>
          <p:cNvPr id="10" name="Resim 9">
            <a:extLst>
              <a:ext uri="{FF2B5EF4-FFF2-40B4-BE49-F238E27FC236}">
                <a16:creationId xmlns:a16="http://schemas.microsoft.com/office/drawing/2014/main" id="{3264F5CF-2B04-4620-8AC1-43337AC7D8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76611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635884" cy="400110"/>
          </a:xfrm>
          <a:prstGeom prst="rect">
            <a:avLst/>
          </a:prstGeom>
          <a:noFill/>
        </p:spPr>
        <p:txBody>
          <a:bodyPr wrap="none" rtlCol="0">
            <a:spAutoFit/>
          </a:bodyPr>
          <a:lstStyle/>
          <a:p>
            <a:r>
              <a:rPr lang="en-GB" sz="2000" b="1" dirty="0">
                <a:latin typeface="Times New Roman" pitchFamily="18" charset="0"/>
                <a:cs typeface="Times New Roman" pitchFamily="18" charset="0"/>
              </a:rPr>
              <a:t>Assist. </a:t>
            </a:r>
            <a:r>
              <a:rPr lang="en-GB" sz="2000" b="1" dirty="0" err="1">
                <a:latin typeface="Times New Roman" pitchFamily="18" charset="0"/>
                <a:cs typeface="Times New Roman" pitchFamily="18" charset="0"/>
              </a:rPr>
              <a:t>Prof.</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Dr.</a:t>
            </a:r>
            <a:r>
              <a:rPr lang="en-GB" sz="2000" b="1" dirty="0">
                <a:latin typeface="Times New Roman" pitchFamily="18" charset="0"/>
                <a:cs typeface="Times New Roman" pitchFamily="18" charset="0"/>
              </a:rPr>
              <a:t> </a:t>
            </a:r>
            <a:r>
              <a:rPr lang="en-GB" sz="2000" b="1" dirty="0" err="1">
                <a:latin typeface="Times New Roman" pitchFamily="18" charset="0"/>
                <a:cs typeface="Times New Roman" pitchFamily="18" charset="0"/>
              </a:rPr>
              <a:t>Hayriye</a:t>
            </a:r>
            <a:r>
              <a:rPr lang="en-GB" sz="2000" b="1" dirty="0">
                <a:latin typeface="Times New Roman" pitchFamily="18" charset="0"/>
                <a:cs typeface="Times New Roman" pitchFamily="18" charset="0"/>
              </a:rPr>
              <a:t> ERTEK EMRE</a:t>
            </a:r>
            <a:endParaRPr lang="tr-TR" sz="2000" b="1" dirty="0">
              <a:latin typeface="Times New Roman" pitchFamily="18" charset="0"/>
              <a:cs typeface="Times New Roman" pitchFamily="18" charset="0"/>
            </a:endParaRPr>
          </a:p>
        </p:txBody>
      </p:sp>
      <p:sp>
        <p:nvSpPr>
          <p:cNvPr id="12" name="11 Metin kutusu"/>
          <p:cNvSpPr txBox="1"/>
          <p:nvPr/>
        </p:nvSpPr>
        <p:spPr>
          <a:xfrm>
            <a:off x="2500298" y="2353816"/>
            <a:ext cx="5312062" cy="1200329"/>
          </a:xfrm>
          <a:prstGeom prst="rect">
            <a:avLst/>
          </a:prstGeom>
          <a:noFill/>
        </p:spPr>
        <p:txBody>
          <a:bodyPr wrap="square" rtlCol="0">
            <a:spAutoFit/>
          </a:bodyPr>
          <a:lstStyle/>
          <a:p>
            <a:r>
              <a:rPr lang="tr-TR" dirty="0">
                <a:latin typeface="Times New Roman" pitchFamily="18" charset="0"/>
                <a:cs typeface="Times New Roman" pitchFamily="18" charset="0"/>
              </a:rPr>
              <a:t>E-mail:</a:t>
            </a:r>
            <a:r>
              <a:rPr lang="en-GB" dirty="0">
                <a:latin typeface="Times New Roman" pitchFamily="18" charset="0"/>
                <a:cs typeface="Times New Roman" pitchFamily="18" charset="0"/>
              </a:rPr>
              <a:t>  hayriyeertek@karabuk.edu.tr</a:t>
            </a:r>
          </a:p>
          <a:p>
            <a:r>
              <a:rPr lang="tr-TR" dirty="0">
                <a:latin typeface="Times New Roman" pitchFamily="18" charset="0"/>
                <a:cs typeface="Times New Roman" pitchFamily="18" charset="0"/>
              </a:rPr>
              <a:t>Phone:</a:t>
            </a:r>
            <a:r>
              <a:rPr lang="en-GB" dirty="0">
                <a:latin typeface="Times New Roman" pitchFamily="18" charset="0"/>
                <a:cs typeface="Times New Roman" pitchFamily="18" charset="0"/>
              </a:rPr>
              <a:t> </a:t>
            </a:r>
            <a:r>
              <a:rPr lang="en-GB" dirty="0"/>
              <a:t>3704187100 /  1091</a:t>
            </a:r>
            <a:endParaRPr lang="tr-TR" dirty="0">
              <a:latin typeface="Times New Roman" pitchFamily="18" charset="0"/>
              <a:cs typeface="Times New Roman" pitchFamily="18" charset="0"/>
            </a:endParaRPr>
          </a:p>
          <a:p>
            <a:r>
              <a:rPr lang="tr-TR" dirty="0">
                <a:latin typeface="Times New Roman" pitchFamily="18" charset="0"/>
                <a:cs typeface="Times New Roman" pitchFamily="18" charset="0"/>
              </a:rPr>
              <a:t>Address</a:t>
            </a:r>
            <a:r>
              <a:rPr lang="tr-TR" dirty="0"/>
              <a:t>:</a:t>
            </a:r>
            <a:r>
              <a:rPr lang="en-GB" dirty="0"/>
              <a:t> </a:t>
            </a:r>
            <a:r>
              <a:rPr lang="en-GB" dirty="0" err="1"/>
              <a:t>Karabuk</a:t>
            </a:r>
            <a:r>
              <a:rPr lang="en-GB" dirty="0"/>
              <a:t> / Turkey</a:t>
            </a:r>
            <a:endParaRPr lang="tr-TR" dirty="0"/>
          </a:p>
          <a:p>
            <a:endParaRPr lang="tr-TR" dirty="0"/>
          </a:p>
        </p:txBody>
      </p:sp>
      <p:sp>
        <p:nvSpPr>
          <p:cNvPr id="14" name="13 Metin kutusu"/>
          <p:cNvSpPr txBox="1"/>
          <p:nvPr/>
        </p:nvSpPr>
        <p:spPr>
          <a:xfrm>
            <a:off x="841091" y="3331196"/>
            <a:ext cx="7715304" cy="1015663"/>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Interests</a:t>
            </a:r>
            <a:endParaRPr lang="en-GB" sz="2000" b="1" u="sng" dirty="0">
              <a:latin typeface="Times New Roman" pitchFamily="18" charset="0"/>
              <a:cs typeface="Times New Roman" pitchFamily="18" charset="0"/>
            </a:endParaRPr>
          </a:p>
          <a:p>
            <a:pPr algn="ctr"/>
            <a:r>
              <a:rPr lang="en-GB" sz="2000" dirty="0">
                <a:latin typeface="Times New Roman" pitchFamily="18" charset="0"/>
                <a:cs typeface="Times New Roman" pitchFamily="18" charset="0"/>
              </a:rPr>
              <a:t>Welding of ferrous and non-ferrous materials, Materials science, </a:t>
            </a:r>
          </a:p>
          <a:p>
            <a:pPr algn="ctr"/>
            <a:r>
              <a:rPr lang="en-GB" sz="2000" dirty="0">
                <a:latin typeface="Times New Roman" pitchFamily="18" charset="0"/>
                <a:cs typeface="Times New Roman" pitchFamily="18" charset="0"/>
              </a:rPr>
              <a:t>Resistant spot welding</a:t>
            </a:r>
            <a:endParaRPr lang="tr-TR" sz="2000" dirty="0">
              <a:latin typeface="Times New Roman" pitchFamily="18" charset="0"/>
              <a:cs typeface="Times New Roman" pitchFamily="18" charset="0"/>
            </a:endParaRPr>
          </a:p>
        </p:txBody>
      </p:sp>
      <p:sp>
        <p:nvSpPr>
          <p:cNvPr id="15" name="14 Metin kutusu"/>
          <p:cNvSpPr txBox="1"/>
          <p:nvPr/>
        </p:nvSpPr>
        <p:spPr>
          <a:xfrm>
            <a:off x="126235" y="4286959"/>
            <a:ext cx="9145016"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Recent Academic Studies</a:t>
            </a:r>
            <a:endParaRPr lang="en-GB" sz="2000" b="1" u="sng" dirty="0">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5C37C913-0188-41A3-B65A-B3B81689FC4E}"/>
              </a:ext>
            </a:extLst>
          </p:cNvPr>
          <p:cNvPicPr>
            <a:picLocks noChangeAspect="1"/>
          </p:cNvPicPr>
          <p:nvPr/>
        </p:nvPicPr>
        <p:blipFill rotWithShape="1">
          <a:blip r:embed="rId2"/>
          <a:srcRect l="11694" t="-395" r="12866" b="27225"/>
          <a:stretch/>
        </p:blipFill>
        <p:spPr>
          <a:xfrm>
            <a:off x="949680" y="1591658"/>
            <a:ext cx="1102040" cy="1531061"/>
          </a:xfrm>
          <a:prstGeom prst="rect">
            <a:avLst/>
          </a:prstGeom>
        </p:spPr>
      </p:pic>
      <p:sp>
        <p:nvSpPr>
          <p:cNvPr id="16" name="14 Metin kutusu">
            <a:extLst>
              <a:ext uri="{FF2B5EF4-FFF2-40B4-BE49-F238E27FC236}">
                <a16:creationId xmlns:a16="http://schemas.microsoft.com/office/drawing/2014/main" id="{D14E907C-6606-4076-B4AD-BA510D40DDBA}"/>
              </a:ext>
            </a:extLst>
          </p:cNvPr>
          <p:cNvSpPr txBox="1"/>
          <p:nvPr/>
        </p:nvSpPr>
        <p:spPr>
          <a:xfrm>
            <a:off x="126235" y="4707115"/>
            <a:ext cx="9145016" cy="2308324"/>
          </a:xfrm>
          <a:prstGeom prst="rect">
            <a:avLst/>
          </a:prstGeom>
          <a:noFill/>
        </p:spPr>
        <p:txBody>
          <a:bodyPr wrap="square" rtlCol="0">
            <a:spAutoFit/>
          </a:bodyPr>
          <a:lstStyle/>
          <a:p>
            <a:pPr marL="285750" indent="-285750">
              <a:buFont typeface="Arial" panose="020B0604020202020204" pitchFamily="34" charset="0"/>
              <a:buChar char="•"/>
            </a:pPr>
            <a:r>
              <a:rPr lang="en-GB" sz="1600" dirty="0"/>
              <a:t>ERTEK EMRE HAYRİYE,KAÇAR RAMAZAN (2016). Effect of Button Geometry on TRIP800 Steel Resistance Spot Weldment. IJIRSET, 5(12), 164-171. (</a:t>
            </a:r>
            <a:r>
              <a:rPr lang="en-GB" sz="1600" dirty="0" err="1"/>
              <a:t>Yayın</a:t>
            </a:r>
            <a:r>
              <a:rPr lang="en-GB" sz="1600" dirty="0"/>
              <a:t> No: 3324507) </a:t>
            </a:r>
            <a:endParaRPr lang="en-GB" sz="1600" dirty="0">
              <a:latin typeface="Times New Roman" pitchFamily="18" charset="0"/>
              <a:cs typeface="Times New Roman" pitchFamily="18" charset="0"/>
            </a:endParaRP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Resistance spot weldability of deformed TRIP800 steel. welding journal, 95(3), 77-85.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2813160)</a:t>
            </a:r>
          </a:p>
          <a:p>
            <a:pPr marL="285750" indent="-285750">
              <a:buFont typeface="Arial" panose="020B0604020202020204" pitchFamily="34" charset="0"/>
              <a:buChar char="•"/>
            </a:pPr>
            <a:r>
              <a:rPr lang="en-GB" sz="1600" dirty="0">
                <a:latin typeface="Times New Roman" pitchFamily="18" charset="0"/>
                <a:cs typeface="Times New Roman" pitchFamily="18" charset="0"/>
              </a:rPr>
              <a:t>ERTEK EMRE HAYRİYE,KAÇAR RAMAZAN (2016). Development of weld lobe for resistance spot welded TRIP800 steel and evaluation of fracture mode of its weldment. The International Journal of Advanced Manufacturing Technology, 83(9-12), 1737-1747., </a:t>
            </a:r>
            <a:r>
              <a:rPr lang="en-GB" sz="1600" dirty="0" err="1">
                <a:latin typeface="Times New Roman" pitchFamily="18" charset="0"/>
                <a:cs typeface="Times New Roman" pitchFamily="18" charset="0"/>
              </a:rPr>
              <a:t>Doi</a:t>
            </a:r>
            <a:r>
              <a:rPr lang="en-GB" sz="1600" dirty="0">
                <a:latin typeface="Times New Roman" pitchFamily="18" charset="0"/>
                <a:cs typeface="Times New Roman" pitchFamily="18" charset="0"/>
              </a:rPr>
              <a:t>: 10.1007/s00170-015-7605-1 (</a:t>
            </a:r>
            <a:r>
              <a:rPr lang="en-GB" sz="1600" dirty="0" err="1">
                <a:latin typeface="Times New Roman" pitchFamily="18" charset="0"/>
                <a:cs typeface="Times New Roman" pitchFamily="18" charset="0"/>
              </a:rPr>
              <a:t>Yayın</a:t>
            </a:r>
            <a:r>
              <a:rPr lang="en-GB" sz="1600" dirty="0">
                <a:latin typeface="Times New Roman" pitchFamily="18" charset="0"/>
                <a:cs typeface="Times New Roman" pitchFamily="18" charset="0"/>
              </a:rPr>
              <a:t> No: 1701754)</a:t>
            </a:r>
          </a:p>
          <a:p>
            <a:pPr marL="285750" indent="-285750">
              <a:buFont typeface="Arial" panose="020B0604020202020204" pitchFamily="34" charset="0"/>
              <a:buChar char="•"/>
            </a:pPr>
            <a:endParaRPr lang="en-GB" sz="1600" dirty="0">
              <a:latin typeface="Times New Roman" pitchFamily="18" charset="0"/>
              <a:cs typeface="Times New Roman" pitchFamily="18" charset="0"/>
            </a:endParaRPr>
          </a:p>
        </p:txBody>
      </p:sp>
      <p:pic>
        <p:nvPicPr>
          <p:cNvPr id="13" name="Resim 12">
            <a:extLst>
              <a:ext uri="{FF2B5EF4-FFF2-40B4-BE49-F238E27FC236}">
                <a16:creationId xmlns:a16="http://schemas.microsoft.com/office/drawing/2014/main" id="{EC43BA97-784C-405E-96A2-F32E9152AA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71817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28720" y="1214422"/>
            <a:ext cx="8229600" cy="1066800"/>
          </a:xfrm>
        </p:spPr>
        <p:txBody>
          <a:bodyPr>
            <a:normAutofit/>
          </a:bodyPr>
          <a:lstStyle/>
          <a:p>
            <a:pPr algn="ctr"/>
            <a:r>
              <a:rPr lang="tr-TR" sz="3200" dirty="0">
                <a:latin typeface="Times New Roman" pitchFamily="18" charset="0"/>
                <a:cs typeface="Times New Roman" pitchFamily="18" charset="0"/>
              </a:rPr>
              <a:t>Academic Staff</a:t>
            </a:r>
            <a:r>
              <a:rPr lang="en-GB" sz="3200" dirty="0">
                <a:latin typeface="Times New Roman" pitchFamily="18" charset="0"/>
                <a:cs typeface="Times New Roman" pitchFamily="18" charset="0"/>
              </a:rPr>
              <a:t> Research Assistants</a:t>
            </a:r>
            <a:endParaRPr lang="tr-TR" sz="3200" dirty="0">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964609CA-259E-49C6-A66C-001001D06274}"/>
              </a:ext>
            </a:extLst>
          </p:cNvPr>
          <p:cNvSpPr/>
          <p:nvPr/>
        </p:nvSpPr>
        <p:spPr>
          <a:xfrm>
            <a:off x="1255408" y="2420888"/>
            <a:ext cx="6120680" cy="3046988"/>
          </a:xfrm>
          <a:prstGeom prst="rect">
            <a:avLst/>
          </a:prstGeom>
        </p:spPr>
        <p:txBody>
          <a:bodyPr wrap="square">
            <a:spAutoFit/>
          </a:bodyPr>
          <a:lstStyle/>
          <a:p>
            <a:r>
              <a:rPr lang="en-GB" sz="2400" dirty="0"/>
              <a:t>Res. Assist. </a:t>
            </a:r>
            <a:r>
              <a:rPr lang="en-GB" sz="2400" dirty="0" err="1"/>
              <a:t>Dr.</a:t>
            </a:r>
            <a:r>
              <a:rPr lang="en-GB" sz="2400" dirty="0"/>
              <a:t> Muhammed ELİTAŞ</a:t>
            </a:r>
          </a:p>
          <a:p>
            <a:r>
              <a:rPr lang="en-GB" sz="2400" dirty="0"/>
              <a:t>Res. Assist. Ahmet Serdar GÜLDİBİ</a:t>
            </a:r>
          </a:p>
          <a:p>
            <a:r>
              <a:rPr lang="en-GB" sz="2400" dirty="0"/>
              <a:t>Res. Assist. Yusuf AYAN</a:t>
            </a:r>
          </a:p>
          <a:p>
            <a:r>
              <a:rPr lang="en-GB" sz="2400" dirty="0"/>
              <a:t>Res. Assist. Talha SUNAR</a:t>
            </a:r>
          </a:p>
          <a:p>
            <a:r>
              <a:rPr lang="en-GB" sz="2400" dirty="0"/>
              <a:t>Res. Assist. Atakan Oğuz OCAK</a:t>
            </a:r>
          </a:p>
          <a:p>
            <a:r>
              <a:rPr lang="en-GB" sz="2400" dirty="0"/>
              <a:t>Res. Assist. Demet TAŞTEMUR</a:t>
            </a:r>
          </a:p>
          <a:p>
            <a:r>
              <a:rPr lang="en-GB" sz="2400" dirty="0"/>
              <a:t>Res. Assist. Öznur DİNCEL</a:t>
            </a:r>
          </a:p>
          <a:p>
            <a:r>
              <a:rPr lang="en-GB" sz="2400" dirty="0"/>
              <a:t>Res. Assist. Samet NOHUTÇU</a:t>
            </a:r>
          </a:p>
        </p:txBody>
      </p:sp>
      <p:pic>
        <p:nvPicPr>
          <p:cNvPr id="6" name="Resim 5">
            <a:extLst>
              <a:ext uri="{FF2B5EF4-FFF2-40B4-BE49-F238E27FC236}">
                <a16:creationId xmlns:a16="http://schemas.microsoft.com/office/drawing/2014/main" id="{565F280E-EFE4-407D-B750-ABE0ADC575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45515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1031374" y="2209800"/>
            <a:ext cx="6131024" cy="4021602"/>
          </a:xfrm>
        </p:spPr>
        <p:txBody>
          <a:bodyPr>
            <a:normAutofit/>
          </a:bodyPr>
          <a:lstStyle/>
          <a:p>
            <a:endParaRPr lang="tr-TR" dirty="0"/>
          </a:p>
          <a:p>
            <a:pPr lvl="1">
              <a:lnSpc>
                <a:spcPct val="120000"/>
              </a:lnSpc>
            </a:pPr>
            <a:r>
              <a:rPr lang="en-GB" sz="2400" dirty="0"/>
              <a:t> </a:t>
            </a:r>
            <a:r>
              <a:rPr lang="en-GB" sz="2400" dirty="0">
                <a:solidFill>
                  <a:schemeClr val="tx1"/>
                </a:solidFill>
              </a:rPr>
              <a:t>Casting Laboratory</a:t>
            </a:r>
          </a:p>
          <a:p>
            <a:pPr lvl="1">
              <a:lnSpc>
                <a:spcPct val="120000"/>
              </a:lnSpc>
            </a:pPr>
            <a:r>
              <a:rPr lang="en-GB" sz="2400" dirty="0">
                <a:solidFill>
                  <a:schemeClr val="tx1"/>
                </a:solidFill>
              </a:rPr>
              <a:t> Welding Laboratory</a:t>
            </a:r>
          </a:p>
          <a:p>
            <a:pPr lvl="1">
              <a:lnSpc>
                <a:spcPct val="120000"/>
              </a:lnSpc>
            </a:pPr>
            <a:r>
              <a:rPr lang="en-GB" sz="2400" dirty="0">
                <a:solidFill>
                  <a:schemeClr val="tx1"/>
                </a:solidFill>
              </a:rPr>
              <a:t> Metallography Laboratory</a:t>
            </a:r>
          </a:p>
          <a:p>
            <a:pPr lvl="1">
              <a:lnSpc>
                <a:spcPct val="120000"/>
              </a:lnSpc>
            </a:pPr>
            <a:r>
              <a:rPr lang="en-GB" sz="2400" dirty="0">
                <a:solidFill>
                  <a:schemeClr val="tx1"/>
                </a:solidFill>
              </a:rPr>
              <a:t> Machining Laboratory</a:t>
            </a:r>
          </a:p>
          <a:p>
            <a:pPr lvl="1">
              <a:lnSpc>
                <a:spcPct val="120000"/>
              </a:lnSpc>
            </a:pPr>
            <a:r>
              <a:rPr lang="en-GB" sz="2400" dirty="0">
                <a:solidFill>
                  <a:schemeClr val="tx1"/>
                </a:solidFill>
              </a:rPr>
              <a:t> Materials Testing Laboratory </a:t>
            </a:r>
          </a:p>
          <a:p>
            <a:pPr lvl="1">
              <a:lnSpc>
                <a:spcPct val="120000"/>
              </a:lnSpc>
            </a:pPr>
            <a:r>
              <a:rPr lang="en-GB" sz="2400" dirty="0">
                <a:solidFill>
                  <a:schemeClr val="tx1"/>
                </a:solidFill>
              </a:rPr>
              <a:t> Computer Laboratory</a:t>
            </a:r>
          </a:p>
          <a:p>
            <a:endParaRPr lang="tr-TR" dirty="0"/>
          </a:p>
          <a:p>
            <a:endParaRPr lang="tr-TR" dirty="0"/>
          </a:p>
          <a:p>
            <a:pPr marL="82296" indent="0">
              <a:buNone/>
            </a:pPr>
            <a:endParaRPr lang="tr-TR" dirty="0"/>
          </a:p>
          <a:p>
            <a:endParaRPr lang="tr-TR" dirty="0"/>
          </a:p>
          <a:p>
            <a:endParaRPr lang="tr-TR" dirty="0"/>
          </a:p>
          <a:p>
            <a:endParaRPr lang="tr-TR" dirty="0"/>
          </a:p>
        </p:txBody>
      </p:sp>
      <p:sp>
        <p:nvSpPr>
          <p:cNvPr id="5" name="Rectangle 4">
            <a:extLst>
              <a:ext uri="{FF2B5EF4-FFF2-40B4-BE49-F238E27FC236}">
                <a16:creationId xmlns:a16="http://schemas.microsoft.com/office/drawing/2014/main" id="{2D50C3B0-3BAA-4623-A02A-24B424C7D2E1}"/>
              </a:ext>
            </a:extLst>
          </p:cNvPr>
          <p:cNvSpPr/>
          <p:nvPr/>
        </p:nvSpPr>
        <p:spPr>
          <a:xfrm>
            <a:off x="1475656" y="2073342"/>
            <a:ext cx="2621230" cy="584775"/>
          </a:xfrm>
          <a:prstGeom prst="rect">
            <a:avLst/>
          </a:prstGeom>
        </p:spPr>
        <p:txBody>
          <a:bodyPr wrap="none">
            <a:spAutoFit/>
          </a:bodyPr>
          <a:lstStyle/>
          <a:p>
            <a:r>
              <a:rPr lang="tr-TR" sz="3200" dirty="0"/>
              <a:t>Laboratories</a:t>
            </a:r>
            <a:r>
              <a:rPr lang="en-GB" sz="3200" dirty="0"/>
              <a:t>;</a:t>
            </a:r>
          </a:p>
        </p:txBody>
      </p:sp>
      <p:pic>
        <p:nvPicPr>
          <p:cNvPr id="6" name="Resim 5">
            <a:extLst>
              <a:ext uri="{FF2B5EF4-FFF2-40B4-BE49-F238E27FC236}">
                <a16:creationId xmlns:a16="http://schemas.microsoft.com/office/drawing/2014/main" id="{62F3F0B7-0421-4285-AA5F-A0A963894E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929337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5536" y="894656"/>
            <a:ext cx="8229600" cy="1066800"/>
          </a:xfrm>
        </p:spPr>
        <p:txBody>
          <a:bodyPr/>
          <a:lstStyle/>
          <a:p>
            <a:r>
              <a:rPr lang="tr-TR" dirty="0" err="1">
                <a:solidFill>
                  <a:schemeClr val="tx1"/>
                </a:solidFill>
              </a:rPr>
              <a:t>Vision</a:t>
            </a:r>
            <a:endParaRPr lang="tr-TR" dirty="0">
              <a:solidFill>
                <a:schemeClr val="tx1"/>
              </a:solidFill>
            </a:endParaRPr>
          </a:p>
        </p:txBody>
      </p:sp>
      <p:sp>
        <p:nvSpPr>
          <p:cNvPr id="3" name="İçerik Yer Tutucusu 2"/>
          <p:cNvSpPr>
            <a:spLocks noGrp="1"/>
          </p:cNvSpPr>
          <p:nvPr>
            <p:ph idx="1"/>
          </p:nvPr>
        </p:nvSpPr>
        <p:spPr>
          <a:xfrm>
            <a:off x="251520" y="1961456"/>
            <a:ext cx="8640959" cy="4896544"/>
          </a:xfrm>
        </p:spPr>
        <p:txBody>
          <a:bodyPr>
            <a:normAutofit/>
          </a:bodyPr>
          <a:lstStyle/>
          <a:p>
            <a:r>
              <a:rPr lang="tr-TR" sz="2400" dirty="0" err="1"/>
              <a:t>to</a:t>
            </a:r>
            <a:r>
              <a:rPr lang="tr-TR" sz="2400" dirty="0"/>
              <a:t> </a:t>
            </a:r>
            <a:r>
              <a:rPr lang="tr-TR" sz="2400" dirty="0" err="1"/>
              <a:t>meet</a:t>
            </a:r>
            <a:r>
              <a:rPr lang="tr-TR" sz="2400" dirty="0"/>
              <a:t> </a:t>
            </a:r>
            <a:r>
              <a:rPr lang="en-US" sz="2400" dirty="0"/>
              <a:t>sector’s needs, </a:t>
            </a:r>
            <a:endParaRPr lang="tr-TR" sz="2400" dirty="0"/>
          </a:p>
          <a:p>
            <a:r>
              <a:rPr lang="tr-TR" sz="2400" dirty="0" err="1"/>
              <a:t>to</a:t>
            </a:r>
            <a:r>
              <a:rPr lang="tr-TR" sz="2400" dirty="0"/>
              <a:t> be </a:t>
            </a:r>
            <a:r>
              <a:rPr lang="en-US" sz="2400" dirty="0"/>
              <a:t>sensitive about the country issues, </a:t>
            </a:r>
            <a:endParaRPr lang="tr-TR" sz="2400" dirty="0"/>
          </a:p>
          <a:p>
            <a:r>
              <a:rPr lang="tr-TR" sz="2400" dirty="0" err="1"/>
              <a:t>to</a:t>
            </a:r>
            <a:r>
              <a:rPr lang="tr-TR" sz="2400" dirty="0"/>
              <a:t> </a:t>
            </a:r>
            <a:r>
              <a:rPr lang="en-US" sz="2400" dirty="0"/>
              <a:t>answer the needs of society with </a:t>
            </a:r>
            <a:r>
              <a:rPr lang="tr-TR" sz="2400" dirty="0" err="1"/>
              <a:t>their</a:t>
            </a:r>
            <a:r>
              <a:rPr lang="tr-TR" sz="2400" dirty="0"/>
              <a:t> </a:t>
            </a:r>
            <a:r>
              <a:rPr lang="en-US" sz="2400" dirty="0"/>
              <a:t>talent</a:t>
            </a:r>
            <a:r>
              <a:rPr lang="tr-TR" sz="2400" dirty="0"/>
              <a:t>s</a:t>
            </a:r>
            <a:r>
              <a:rPr lang="en-US" sz="2400" dirty="0"/>
              <a:t>,  </a:t>
            </a:r>
            <a:endParaRPr lang="tr-TR" sz="2400" dirty="0"/>
          </a:p>
          <a:p>
            <a:r>
              <a:rPr lang="tr-TR" sz="2400" dirty="0" err="1"/>
              <a:t>to</a:t>
            </a:r>
            <a:r>
              <a:rPr lang="tr-TR" sz="2400" dirty="0"/>
              <a:t> </a:t>
            </a:r>
            <a:r>
              <a:rPr lang="en-US" sz="2400" dirty="0"/>
              <a:t>implement what they learned</a:t>
            </a:r>
            <a:r>
              <a:rPr lang="tr-TR" sz="2400" dirty="0"/>
              <a:t>,</a:t>
            </a:r>
          </a:p>
          <a:p>
            <a:r>
              <a:rPr lang="tr-TR" sz="2400" dirty="0" err="1"/>
              <a:t>to</a:t>
            </a:r>
            <a:r>
              <a:rPr lang="tr-TR" sz="2400" dirty="0"/>
              <a:t> </a:t>
            </a:r>
            <a:r>
              <a:rPr lang="tr-TR" sz="2400" dirty="0" err="1"/>
              <a:t>take</a:t>
            </a:r>
            <a:r>
              <a:rPr lang="tr-TR" sz="2400" dirty="0"/>
              <a:t> </a:t>
            </a:r>
            <a:r>
              <a:rPr lang="en-US" sz="2400" dirty="0" err="1"/>
              <a:t>responsib</a:t>
            </a:r>
            <a:r>
              <a:rPr lang="tr-TR" sz="2400" dirty="0" err="1"/>
              <a:t>ility</a:t>
            </a:r>
            <a:r>
              <a:rPr lang="tr-TR" sz="2400" dirty="0"/>
              <a:t>,</a:t>
            </a:r>
          </a:p>
          <a:p>
            <a:r>
              <a:rPr lang="tr-TR" sz="2400" dirty="0" err="1"/>
              <a:t>to</a:t>
            </a:r>
            <a:r>
              <a:rPr lang="tr-TR" sz="2400" dirty="0"/>
              <a:t> be c</a:t>
            </a:r>
            <a:r>
              <a:rPr lang="en-US" sz="2400" dirty="0" err="1"/>
              <a:t>ompet</a:t>
            </a:r>
            <a:r>
              <a:rPr lang="tr-TR" sz="2400" dirty="0" err="1"/>
              <a:t>itive</a:t>
            </a:r>
            <a:r>
              <a:rPr lang="tr-TR" sz="2400" dirty="0"/>
              <a:t> and </a:t>
            </a:r>
            <a:r>
              <a:rPr lang="tr-TR" sz="2400" dirty="0" err="1"/>
              <a:t>innovative</a:t>
            </a:r>
            <a:r>
              <a:rPr lang="tr-TR" sz="2400" dirty="0"/>
              <a:t>,</a:t>
            </a:r>
          </a:p>
          <a:p>
            <a:r>
              <a:rPr lang="tr-TR" sz="2400" dirty="0" err="1"/>
              <a:t>to</a:t>
            </a:r>
            <a:r>
              <a:rPr lang="tr-TR" sz="2400" dirty="0"/>
              <a:t> </a:t>
            </a:r>
            <a:r>
              <a:rPr lang="tr-TR" sz="2400" dirty="0" err="1"/>
              <a:t>follow</a:t>
            </a:r>
            <a:r>
              <a:rPr lang="tr-TR" sz="2400" dirty="0"/>
              <a:t> and </a:t>
            </a:r>
            <a:r>
              <a:rPr lang="tr-TR" sz="2400" dirty="0" err="1"/>
              <a:t>direct</a:t>
            </a:r>
            <a:r>
              <a:rPr lang="tr-TR" sz="2400" dirty="0"/>
              <a:t> </a:t>
            </a:r>
            <a:r>
              <a:rPr lang="en-US" sz="2400" dirty="0"/>
              <a:t>technological development, </a:t>
            </a:r>
            <a:endParaRPr lang="tr-TR" sz="2400" dirty="0"/>
          </a:p>
          <a:p>
            <a:r>
              <a:rPr lang="tr-TR" sz="2400" dirty="0" err="1"/>
              <a:t>to</a:t>
            </a:r>
            <a:r>
              <a:rPr lang="tr-TR" sz="2400" dirty="0"/>
              <a:t> be </a:t>
            </a:r>
            <a:r>
              <a:rPr lang="en-US" sz="2400" dirty="0"/>
              <a:t>respectful  </a:t>
            </a:r>
            <a:r>
              <a:rPr lang="tr-TR" sz="2400" dirty="0" err="1"/>
              <a:t>to</a:t>
            </a:r>
            <a:r>
              <a:rPr lang="en-US" sz="2400" dirty="0"/>
              <a:t> ethical value</a:t>
            </a:r>
            <a:r>
              <a:rPr lang="tr-TR" sz="2400" dirty="0"/>
              <a:t>s</a:t>
            </a:r>
            <a:r>
              <a:rPr lang="en-US" sz="2400" dirty="0"/>
              <a:t> and </a:t>
            </a:r>
            <a:r>
              <a:rPr lang="en-US" sz="2400" dirty="0" err="1"/>
              <a:t>sensi</a:t>
            </a:r>
            <a:r>
              <a:rPr lang="tr-TR" sz="2400" dirty="0" err="1"/>
              <a:t>tive</a:t>
            </a:r>
            <a:r>
              <a:rPr lang="en-US" sz="2400" dirty="0"/>
              <a:t> about environment and society.</a:t>
            </a:r>
            <a:endParaRPr lang="tr-TR" sz="2400" dirty="0"/>
          </a:p>
        </p:txBody>
      </p:sp>
    </p:spTree>
    <p:extLst>
      <p:ext uri="{BB962C8B-B14F-4D97-AF65-F5344CB8AC3E}">
        <p14:creationId xmlns:p14="http://schemas.microsoft.com/office/powerpoint/2010/main" val="3983998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146967"/>
            <a:ext cx="8229600" cy="1066800"/>
          </a:xfrm>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936286" y="906403"/>
            <a:ext cx="8229600" cy="4325112"/>
          </a:xfrm>
        </p:spPr>
        <p:txBody>
          <a:bodyPr/>
          <a:lstStyle/>
          <a:p>
            <a:r>
              <a:rPr lang="tr-TR" dirty="0"/>
              <a:t>Casting Laboratory</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12" name="1 Resim" descr="DSC_0096.jpg">
            <a:extLst>
              <a:ext uri="{FF2B5EF4-FFF2-40B4-BE49-F238E27FC236}">
                <a16:creationId xmlns:a16="http://schemas.microsoft.com/office/drawing/2014/main" id="{4953A3C7-81F6-416E-8F38-4D6392235545}"/>
              </a:ext>
            </a:extLst>
          </p:cNvPr>
          <p:cNvPicPr>
            <a:picLocks noGrp="1" noChangeAspect="1"/>
          </p:cNvPicPr>
          <p:nvPr isPhoto="1"/>
        </p:nvPicPr>
        <p:blipFill>
          <a:blip r:embed="rId3" cstate="print"/>
          <a:srcRect/>
          <a:stretch>
            <a:fillRect/>
          </a:stretch>
        </p:blipFill>
        <p:spPr bwMode="auto">
          <a:xfrm>
            <a:off x="5076056" y="3899103"/>
            <a:ext cx="3600000" cy="2396963"/>
          </a:xfrm>
          <a:prstGeom prst="rect">
            <a:avLst/>
          </a:prstGeom>
          <a:noFill/>
          <a:ln w="9525">
            <a:noFill/>
            <a:miter lim="800000"/>
            <a:headEnd/>
            <a:tailEnd/>
          </a:ln>
        </p:spPr>
      </p:pic>
      <p:pic>
        <p:nvPicPr>
          <p:cNvPr id="14" name="Resim 8" descr="C:\Users\MUHAMM~1\AppData\Local\Temp\Rar$DIa0.341\IMG_0009.JPG">
            <a:extLst>
              <a:ext uri="{FF2B5EF4-FFF2-40B4-BE49-F238E27FC236}">
                <a16:creationId xmlns:a16="http://schemas.microsoft.com/office/drawing/2014/main" id="{8B155986-1FE1-4263-8137-2F654AE99132}"/>
              </a:ext>
            </a:extLst>
          </p:cNvPr>
          <p:cNvPicPr/>
          <p:nvPr/>
        </p:nvPicPr>
        <p:blipFill rotWithShape="1">
          <a:blip r:embed="rId4" cstate="print">
            <a:extLst>
              <a:ext uri="{28A0092B-C50C-407E-A947-70E740481C1C}">
                <a14:useLocalDpi xmlns:a14="http://schemas.microsoft.com/office/drawing/2010/main" val="0"/>
              </a:ext>
            </a:extLst>
          </a:blip>
          <a:srcRect l="10394" r="4994"/>
          <a:stretch/>
        </p:blipFill>
        <p:spPr bwMode="auto">
          <a:xfrm>
            <a:off x="5124315" y="1591635"/>
            <a:ext cx="3600000" cy="1929600"/>
          </a:xfrm>
          <a:prstGeom prst="rect">
            <a:avLst/>
          </a:prstGeom>
          <a:noFill/>
          <a:ln>
            <a:noFill/>
          </a:ln>
        </p:spPr>
      </p:pic>
      <p:pic>
        <p:nvPicPr>
          <p:cNvPr id="6" name="Picture 5">
            <a:extLst>
              <a:ext uri="{FF2B5EF4-FFF2-40B4-BE49-F238E27FC236}">
                <a16:creationId xmlns:a16="http://schemas.microsoft.com/office/drawing/2014/main" id="{848532FA-AD87-4099-B513-840076083E87}"/>
              </a:ext>
            </a:extLst>
          </p:cNvPr>
          <p:cNvPicPr>
            <a:picLocks noChangeAspect="1"/>
          </p:cNvPicPr>
          <p:nvPr/>
        </p:nvPicPr>
        <p:blipFill rotWithShape="1">
          <a:blip r:embed="rId5">
            <a:extLst>
              <a:ext uri="{28A0092B-C50C-407E-A947-70E740481C1C}">
                <a14:useLocalDpi xmlns:a14="http://schemas.microsoft.com/office/drawing/2010/main" val="0"/>
              </a:ext>
            </a:extLst>
          </a:blip>
          <a:srcRect t="7026" b="10452"/>
          <a:stretch/>
        </p:blipFill>
        <p:spPr>
          <a:xfrm>
            <a:off x="670726" y="4005064"/>
            <a:ext cx="3600000" cy="2228125"/>
          </a:xfrm>
          <a:prstGeom prst="rect">
            <a:avLst/>
          </a:prstGeom>
        </p:spPr>
      </p:pic>
      <p:pic>
        <p:nvPicPr>
          <p:cNvPr id="8" name="Picture 7">
            <a:extLst>
              <a:ext uri="{FF2B5EF4-FFF2-40B4-BE49-F238E27FC236}">
                <a16:creationId xmlns:a16="http://schemas.microsoft.com/office/drawing/2014/main" id="{0C2C8519-F334-49E8-A59B-CC8409758DEF}"/>
              </a:ext>
            </a:extLst>
          </p:cNvPr>
          <p:cNvPicPr>
            <a:picLocks noChangeAspect="1"/>
          </p:cNvPicPr>
          <p:nvPr/>
        </p:nvPicPr>
        <p:blipFill rotWithShape="1">
          <a:blip r:embed="rId6">
            <a:extLst>
              <a:ext uri="{28A0092B-C50C-407E-A947-70E740481C1C}">
                <a14:useLocalDpi xmlns:a14="http://schemas.microsoft.com/office/drawing/2010/main" val="0"/>
              </a:ext>
            </a:extLst>
          </a:blip>
          <a:srcRect b="16256"/>
          <a:stretch/>
        </p:blipFill>
        <p:spPr>
          <a:xfrm>
            <a:off x="703533" y="1591637"/>
            <a:ext cx="3600000" cy="1929407"/>
          </a:xfrm>
          <a:prstGeom prst="rect">
            <a:avLst/>
          </a:prstGeom>
        </p:spPr>
      </p:pic>
      <p:sp>
        <p:nvSpPr>
          <p:cNvPr id="13" name="Content Placeholder 2">
            <a:extLst>
              <a:ext uri="{FF2B5EF4-FFF2-40B4-BE49-F238E27FC236}">
                <a16:creationId xmlns:a16="http://schemas.microsoft.com/office/drawing/2014/main" id="{91DF4AEF-EB8F-4B2E-AF58-4E7FB05C9D6E}"/>
              </a:ext>
            </a:extLst>
          </p:cNvPr>
          <p:cNvSpPr txBox="1">
            <a:spLocks/>
          </p:cNvSpPr>
          <p:nvPr/>
        </p:nvSpPr>
        <p:spPr>
          <a:xfrm>
            <a:off x="317616" y="3538166"/>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Optical emission spectrometry			Induction furnace</a:t>
            </a:r>
            <a:endParaRPr lang="tr-TR" sz="2000" dirty="0"/>
          </a:p>
        </p:txBody>
      </p:sp>
      <p:sp>
        <p:nvSpPr>
          <p:cNvPr id="16" name="Content Placeholder 2">
            <a:extLst>
              <a:ext uri="{FF2B5EF4-FFF2-40B4-BE49-F238E27FC236}">
                <a16:creationId xmlns:a16="http://schemas.microsoft.com/office/drawing/2014/main" id="{40B3F84C-B20D-4E44-8CCD-48A60EB52DB5}"/>
              </a:ext>
            </a:extLst>
          </p:cNvPr>
          <p:cNvSpPr txBox="1">
            <a:spLocks/>
          </p:cNvSpPr>
          <p:nvPr/>
        </p:nvSpPr>
        <p:spPr>
          <a:xfrm>
            <a:off x="428596" y="6381328"/>
            <a:ext cx="8229600" cy="4325112"/>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Investment casting lab.			     Resistance furnace </a:t>
            </a:r>
            <a:endParaRPr lang="tr-TR" sz="2000" dirty="0"/>
          </a:p>
        </p:txBody>
      </p:sp>
      <p:pic>
        <p:nvPicPr>
          <p:cNvPr id="11" name="Resim 10">
            <a:extLst>
              <a:ext uri="{FF2B5EF4-FFF2-40B4-BE49-F238E27FC236}">
                <a16:creationId xmlns:a16="http://schemas.microsoft.com/office/drawing/2014/main" id="{3CDE87EB-E2AF-4610-8147-5ABB409CC33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263168" y="560940"/>
            <a:ext cx="1080676" cy="911581"/>
          </a:xfrm>
          <a:prstGeom prst="rect">
            <a:avLst/>
          </a:prstGeom>
        </p:spPr>
      </p:pic>
    </p:spTree>
    <p:extLst>
      <p:ext uri="{BB962C8B-B14F-4D97-AF65-F5344CB8AC3E}">
        <p14:creationId xmlns:p14="http://schemas.microsoft.com/office/powerpoint/2010/main" val="15196626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1880" y="84862"/>
            <a:ext cx="7562120" cy="1066800"/>
          </a:xfrm>
        </p:spPr>
        <p:txBody>
          <a:bodyPr/>
          <a:lstStyle/>
          <a:p>
            <a:r>
              <a:rPr lang="tr-TR" dirty="0" err="1"/>
              <a:t>Manufacturing</a:t>
            </a:r>
            <a:r>
              <a:rPr lang="tr-TR" dirty="0"/>
              <a:t> </a:t>
            </a:r>
            <a:r>
              <a:rPr lang="tr-TR" dirty="0" err="1"/>
              <a:t>Engineering</a:t>
            </a:r>
            <a:endParaRPr lang="tr-TR" dirty="0"/>
          </a:p>
        </p:txBody>
      </p:sp>
      <p:pic>
        <p:nvPicPr>
          <p:cNvPr id="8" name="Picture 5">
            <a:extLst>
              <a:ext uri="{FF2B5EF4-FFF2-40B4-BE49-F238E27FC236}">
                <a16:creationId xmlns:a16="http://schemas.microsoft.com/office/drawing/2014/main" id="{6BA27E69-F1BD-40F9-96C8-84F2930FDDD4}"/>
              </a:ext>
            </a:extLst>
          </p:cNvPr>
          <p:cNvPicPr>
            <a:picLocks noChangeAspect="1" noChangeArrowheads="1"/>
          </p:cNvPicPr>
          <p:nvPr/>
        </p:nvPicPr>
        <p:blipFill>
          <a:blip r:embed="rId3"/>
          <a:srcRect/>
          <a:stretch>
            <a:fillRect/>
          </a:stretch>
        </p:blipFill>
        <p:spPr bwMode="auto">
          <a:xfrm>
            <a:off x="5148064" y="4509120"/>
            <a:ext cx="2976913" cy="1788197"/>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1EFF0E82-86D6-4CE4-8B3B-28182E056D3E}"/>
              </a:ext>
            </a:extLst>
          </p:cNvPr>
          <p:cNvPicPr>
            <a:picLocks noChangeAspect="1"/>
          </p:cNvPicPr>
          <p:nvPr/>
        </p:nvPicPr>
        <p:blipFill rotWithShape="1">
          <a:blip r:embed="rId4">
            <a:extLst>
              <a:ext uri="{28A0092B-C50C-407E-A947-70E740481C1C}">
                <a14:useLocalDpi xmlns:a14="http://schemas.microsoft.com/office/drawing/2010/main" val="0"/>
              </a:ext>
            </a:extLst>
          </a:blip>
          <a:srcRect t="11116" r="14947" b="14845"/>
          <a:stretch/>
        </p:blipFill>
        <p:spPr>
          <a:xfrm rot="5400000">
            <a:off x="5333438" y="1389723"/>
            <a:ext cx="3130194" cy="2403713"/>
          </a:xfrm>
          <a:prstGeom prst="rect">
            <a:avLst/>
          </a:prstGeom>
        </p:spPr>
      </p:pic>
      <p:pic>
        <p:nvPicPr>
          <p:cNvPr id="10" name="Picture 9">
            <a:extLst>
              <a:ext uri="{FF2B5EF4-FFF2-40B4-BE49-F238E27FC236}">
                <a16:creationId xmlns:a16="http://schemas.microsoft.com/office/drawing/2014/main" id="{C2205DE6-BB5A-49D3-9F03-9C55BB9B0FF0}"/>
              </a:ext>
            </a:extLst>
          </p:cNvPr>
          <p:cNvPicPr>
            <a:picLocks noChangeAspect="1"/>
          </p:cNvPicPr>
          <p:nvPr/>
        </p:nvPicPr>
        <p:blipFill rotWithShape="1">
          <a:blip r:embed="rId5">
            <a:extLst>
              <a:ext uri="{28A0092B-C50C-407E-A947-70E740481C1C}">
                <a14:useLocalDpi xmlns:a14="http://schemas.microsoft.com/office/drawing/2010/main" val="0"/>
              </a:ext>
            </a:extLst>
          </a:blip>
          <a:srcRect l="21651" r="24800"/>
          <a:stretch/>
        </p:blipFill>
        <p:spPr>
          <a:xfrm rot="5400000">
            <a:off x="1348926" y="3587082"/>
            <a:ext cx="2299368" cy="3220448"/>
          </a:xfrm>
          <a:prstGeom prst="rect">
            <a:avLst/>
          </a:prstGeom>
        </p:spPr>
      </p:pic>
      <p:pic>
        <p:nvPicPr>
          <p:cNvPr id="12" name="Picture 11">
            <a:extLst>
              <a:ext uri="{FF2B5EF4-FFF2-40B4-BE49-F238E27FC236}">
                <a16:creationId xmlns:a16="http://schemas.microsoft.com/office/drawing/2014/main" id="{4C121B08-5545-4F58-B7E9-352FC8D6F77C}"/>
              </a:ext>
            </a:extLst>
          </p:cNvPr>
          <p:cNvPicPr>
            <a:picLocks noChangeAspect="1"/>
          </p:cNvPicPr>
          <p:nvPr/>
        </p:nvPicPr>
        <p:blipFill rotWithShape="1">
          <a:blip r:embed="rId6">
            <a:extLst>
              <a:ext uri="{28A0092B-C50C-407E-A947-70E740481C1C}">
                <a14:useLocalDpi xmlns:a14="http://schemas.microsoft.com/office/drawing/2010/main" val="0"/>
              </a:ext>
            </a:extLst>
          </a:blip>
          <a:srcRect t="16804" b="14563"/>
          <a:stretch/>
        </p:blipFill>
        <p:spPr>
          <a:xfrm>
            <a:off x="890154" y="1552685"/>
            <a:ext cx="3753854" cy="2093914"/>
          </a:xfrm>
          <a:prstGeom prst="rect">
            <a:avLst/>
          </a:prstGeom>
        </p:spPr>
      </p:pic>
      <p:sp>
        <p:nvSpPr>
          <p:cNvPr id="13" name="Content Placeholder 2">
            <a:extLst>
              <a:ext uri="{FF2B5EF4-FFF2-40B4-BE49-F238E27FC236}">
                <a16:creationId xmlns:a16="http://schemas.microsoft.com/office/drawing/2014/main" id="{A575C866-668D-4851-9486-CBCF1CD65F04}"/>
              </a:ext>
            </a:extLst>
          </p:cNvPr>
          <p:cNvSpPr txBox="1">
            <a:spLocks/>
          </p:cNvSpPr>
          <p:nvPr/>
        </p:nvSpPr>
        <p:spPr>
          <a:xfrm>
            <a:off x="719002" y="3646599"/>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Rolling lab.			</a:t>
            </a:r>
            <a:endParaRPr lang="tr-TR" sz="2000" dirty="0"/>
          </a:p>
        </p:txBody>
      </p:sp>
      <p:sp>
        <p:nvSpPr>
          <p:cNvPr id="14" name="Content Placeholder 2">
            <a:extLst>
              <a:ext uri="{FF2B5EF4-FFF2-40B4-BE49-F238E27FC236}">
                <a16:creationId xmlns:a16="http://schemas.microsoft.com/office/drawing/2014/main" id="{3E418590-5C3C-409A-8354-3F2493994172}"/>
              </a:ext>
            </a:extLst>
          </p:cNvPr>
          <p:cNvSpPr txBox="1">
            <a:spLocks/>
          </p:cNvSpPr>
          <p:nvPr/>
        </p:nvSpPr>
        <p:spPr>
          <a:xfrm>
            <a:off x="719002" y="6411975"/>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Welding simulation lab.			</a:t>
            </a:r>
            <a:endParaRPr lang="tr-TR" sz="2000" dirty="0"/>
          </a:p>
        </p:txBody>
      </p:sp>
      <p:sp>
        <p:nvSpPr>
          <p:cNvPr id="15" name="Content Placeholder 2">
            <a:extLst>
              <a:ext uri="{FF2B5EF4-FFF2-40B4-BE49-F238E27FC236}">
                <a16:creationId xmlns:a16="http://schemas.microsoft.com/office/drawing/2014/main" id="{A1EA894C-81E0-4608-BB57-6648546F2628}"/>
              </a:ext>
            </a:extLst>
          </p:cNvPr>
          <p:cNvSpPr txBox="1">
            <a:spLocks/>
          </p:cNvSpPr>
          <p:nvPr/>
        </p:nvSpPr>
        <p:spPr>
          <a:xfrm>
            <a:off x="5631876" y="4113497"/>
            <a:ext cx="8229600"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Welding robotic arm			</a:t>
            </a:r>
            <a:endParaRPr lang="tr-TR" sz="2000" dirty="0"/>
          </a:p>
        </p:txBody>
      </p:sp>
      <p:pic>
        <p:nvPicPr>
          <p:cNvPr id="11" name="Resim 10">
            <a:extLst>
              <a:ext uri="{FF2B5EF4-FFF2-40B4-BE49-F238E27FC236}">
                <a16:creationId xmlns:a16="http://schemas.microsoft.com/office/drawing/2014/main" id="{1AF0339A-77B3-42DE-AB15-3861DDC30C2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008244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p:txBody>
          <a:bodyPr/>
          <a:lstStyle/>
          <a:p>
            <a:r>
              <a:rPr lang="en-GB" dirty="0"/>
              <a:t>Metallography</a:t>
            </a:r>
            <a:r>
              <a:rPr lang="tr-TR" dirty="0"/>
              <a:t> Laboratory</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8" name="Picture 3">
            <a:extLst>
              <a:ext uri="{FF2B5EF4-FFF2-40B4-BE49-F238E27FC236}">
                <a16:creationId xmlns:a16="http://schemas.microsoft.com/office/drawing/2014/main" id="{D6B46822-5CF0-4463-BEB0-CD7DDE3CEFC4}"/>
              </a:ext>
            </a:extLst>
          </p:cNvPr>
          <p:cNvPicPr>
            <a:picLocks noChangeAspect="1" noChangeArrowheads="1"/>
          </p:cNvPicPr>
          <p:nvPr/>
        </p:nvPicPr>
        <p:blipFill rotWithShape="1">
          <a:blip r:embed="rId3"/>
          <a:srcRect l="5789" r="19443" b="12195"/>
          <a:stretch/>
        </p:blipFill>
        <p:spPr bwMode="auto">
          <a:xfrm>
            <a:off x="172472" y="3356992"/>
            <a:ext cx="4497422" cy="2952328"/>
          </a:xfrm>
          <a:prstGeom prst="rect">
            <a:avLst/>
          </a:prstGeom>
          <a:noFill/>
          <a:ln w="9525">
            <a:noFill/>
            <a:miter lim="800000"/>
            <a:headEnd/>
            <a:tailEnd/>
          </a:ln>
          <a:effectLst/>
        </p:spPr>
      </p:pic>
      <p:pic>
        <p:nvPicPr>
          <p:cNvPr id="9" name="Picture 2">
            <a:extLst>
              <a:ext uri="{FF2B5EF4-FFF2-40B4-BE49-F238E27FC236}">
                <a16:creationId xmlns:a16="http://schemas.microsoft.com/office/drawing/2014/main" id="{A49207C6-E935-4313-935F-D2E4F7131AD2}"/>
              </a:ext>
            </a:extLst>
          </p:cNvPr>
          <p:cNvPicPr>
            <a:picLocks noChangeAspect="1" noChangeArrowheads="1"/>
          </p:cNvPicPr>
          <p:nvPr/>
        </p:nvPicPr>
        <p:blipFill rotWithShape="1">
          <a:blip r:embed="rId4"/>
          <a:srcRect l="1356" t="14770" r="29003" b="6999"/>
          <a:stretch/>
        </p:blipFill>
        <p:spPr bwMode="auto">
          <a:xfrm>
            <a:off x="4788024" y="3356992"/>
            <a:ext cx="4183504" cy="2952328"/>
          </a:xfrm>
          <a:prstGeom prst="rect">
            <a:avLst/>
          </a:prstGeom>
          <a:noFill/>
          <a:ln w="9525">
            <a:noFill/>
            <a:miter lim="800000"/>
            <a:headEnd/>
            <a:tailEnd/>
          </a:ln>
          <a:effectLst/>
        </p:spPr>
      </p:pic>
      <p:pic>
        <p:nvPicPr>
          <p:cNvPr id="7" name="Resim 6">
            <a:extLst>
              <a:ext uri="{FF2B5EF4-FFF2-40B4-BE49-F238E27FC236}">
                <a16:creationId xmlns:a16="http://schemas.microsoft.com/office/drawing/2014/main" id="{8D99651E-9635-4CB9-95DD-355B82CBD3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8619816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514" y="174877"/>
            <a:ext cx="8229600" cy="1066800"/>
          </a:xfrm>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1108870" y="1024903"/>
            <a:ext cx="8229600" cy="1251380"/>
          </a:xfrm>
        </p:spPr>
        <p:txBody>
          <a:bodyPr>
            <a:normAutofit fontScale="70000" lnSpcReduction="20000"/>
          </a:bodyPr>
          <a:lstStyle/>
          <a:p>
            <a:r>
              <a:rPr lang="en-GB" dirty="0"/>
              <a:t>Machining</a:t>
            </a:r>
            <a:r>
              <a:rPr lang="tr-TR" dirty="0"/>
              <a:t> Laboratory</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9" name="Picture 2">
            <a:extLst>
              <a:ext uri="{FF2B5EF4-FFF2-40B4-BE49-F238E27FC236}">
                <a16:creationId xmlns:a16="http://schemas.microsoft.com/office/drawing/2014/main" id="{E715568F-35AE-45B0-A908-FB363D2844B2}"/>
              </a:ext>
            </a:extLst>
          </p:cNvPr>
          <p:cNvPicPr>
            <a:picLocks noChangeAspect="1" noChangeArrowheads="1"/>
          </p:cNvPicPr>
          <p:nvPr/>
        </p:nvPicPr>
        <p:blipFill rotWithShape="1">
          <a:blip r:embed="rId3" cstate="print"/>
          <a:srcRect l="11236" t="14443"/>
          <a:stretch/>
        </p:blipFill>
        <p:spPr bwMode="auto">
          <a:xfrm>
            <a:off x="2621786" y="4665601"/>
            <a:ext cx="2299715" cy="1753579"/>
          </a:xfrm>
          <a:prstGeom prst="rect">
            <a:avLst/>
          </a:prstGeom>
          <a:noFill/>
          <a:ln w="9525">
            <a:noFill/>
            <a:miter lim="800000"/>
            <a:headEnd/>
            <a:tailEnd/>
          </a:ln>
          <a:effectLst/>
        </p:spPr>
      </p:pic>
      <p:pic>
        <p:nvPicPr>
          <p:cNvPr id="10" name="Picture 7">
            <a:extLst>
              <a:ext uri="{FF2B5EF4-FFF2-40B4-BE49-F238E27FC236}">
                <a16:creationId xmlns:a16="http://schemas.microsoft.com/office/drawing/2014/main" id="{7371215B-97AC-449E-B769-581E2E6DCDDB}"/>
              </a:ext>
            </a:extLst>
          </p:cNvPr>
          <p:cNvPicPr>
            <a:picLocks noChangeAspect="1" noChangeArrowheads="1"/>
          </p:cNvPicPr>
          <p:nvPr/>
        </p:nvPicPr>
        <p:blipFill rotWithShape="1">
          <a:blip r:embed="rId4"/>
          <a:srcRect l="19192" t="2101" r="-2701" b="6398"/>
          <a:stretch/>
        </p:blipFill>
        <p:spPr bwMode="auto">
          <a:xfrm>
            <a:off x="4958143" y="4665602"/>
            <a:ext cx="3646305" cy="1753578"/>
          </a:xfrm>
          <a:prstGeom prst="rect">
            <a:avLst/>
          </a:prstGeom>
          <a:noFill/>
          <a:ln w="9525">
            <a:noFill/>
            <a:miter lim="800000"/>
            <a:headEnd/>
            <a:tailEnd/>
          </a:ln>
          <a:effectLst/>
        </p:spPr>
      </p:pic>
      <p:pic>
        <p:nvPicPr>
          <p:cNvPr id="14" name="Picture 3">
            <a:extLst>
              <a:ext uri="{FF2B5EF4-FFF2-40B4-BE49-F238E27FC236}">
                <a16:creationId xmlns:a16="http://schemas.microsoft.com/office/drawing/2014/main" id="{886CA3DA-6A4C-44ED-954A-A5468D3BC212}"/>
              </a:ext>
            </a:extLst>
          </p:cNvPr>
          <p:cNvPicPr>
            <a:picLocks noChangeAspect="1" noChangeArrowheads="1"/>
          </p:cNvPicPr>
          <p:nvPr/>
        </p:nvPicPr>
        <p:blipFill rotWithShape="1">
          <a:blip r:embed="rId5" cstate="print"/>
          <a:srcRect l="3462" b="8539"/>
          <a:stretch/>
        </p:blipFill>
        <p:spPr bwMode="auto">
          <a:xfrm>
            <a:off x="712535" y="4653136"/>
            <a:ext cx="2036880" cy="1766044"/>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AF4AB3CF-8FCB-44A4-A215-09991104F19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007" y="1591869"/>
            <a:ext cx="3461832" cy="2596374"/>
          </a:xfrm>
          <a:prstGeom prst="rect">
            <a:avLst/>
          </a:prstGeom>
        </p:spPr>
      </p:pic>
      <p:pic>
        <p:nvPicPr>
          <p:cNvPr id="11" name="Picture 10">
            <a:extLst>
              <a:ext uri="{FF2B5EF4-FFF2-40B4-BE49-F238E27FC236}">
                <a16:creationId xmlns:a16="http://schemas.microsoft.com/office/drawing/2014/main" id="{5231F43F-2128-4C55-99D5-D385749009FF}"/>
              </a:ext>
            </a:extLst>
          </p:cNvPr>
          <p:cNvPicPr>
            <a:picLocks noChangeAspect="1"/>
          </p:cNvPicPr>
          <p:nvPr/>
        </p:nvPicPr>
        <p:blipFill rotWithShape="1">
          <a:blip r:embed="rId7">
            <a:extLst>
              <a:ext uri="{28A0092B-C50C-407E-A947-70E740481C1C}">
                <a14:useLocalDpi xmlns:a14="http://schemas.microsoft.com/office/drawing/2010/main" val="0"/>
              </a:ext>
            </a:extLst>
          </a:blip>
          <a:srcRect l="4372" t="4450" r="7224" b="3093"/>
          <a:stretch/>
        </p:blipFill>
        <p:spPr>
          <a:xfrm>
            <a:off x="712535" y="1703040"/>
            <a:ext cx="3168352" cy="2485203"/>
          </a:xfrm>
          <a:prstGeom prst="rect">
            <a:avLst/>
          </a:prstGeom>
        </p:spPr>
      </p:pic>
      <p:sp>
        <p:nvSpPr>
          <p:cNvPr id="13" name="Content Placeholder 2">
            <a:extLst>
              <a:ext uri="{FF2B5EF4-FFF2-40B4-BE49-F238E27FC236}">
                <a16:creationId xmlns:a16="http://schemas.microsoft.com/office/drawing/2014/main" id="{AF7EB11F-AB19-4A64-B772-2114669A0761}"/>
              </a:ext>
            </a:extLst>
          </p:cNvPr>
          <p:cNvSpPr txBox="1">
            <a:spLocks/>
          </p:cNvSpPr>
          <p:nvPr/>
        </p:nvSpPr>
        <p:spPr>
          <a:xfrm>
            <a:off x="1360607" y="4187241"/>
            <a:ext cx="6552728"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CNC Lathe 			             CNC Milling</a:t>
            </a:r>
            <a:endParaRPr lang="tr-TR" sz="2000" dirty="0"/>
          </a:p>
        </p:txBody>
      </p:sp>
      <p:sp>
        <p:nvSpPr>
          <p:cNvPr id="15" name="Content Placeholder 2">
            <a:extLst>
              <a:ext uri="{FF2B5EF4-FFF2-40B4-BE49-F238E27FC236}">
                <a16:creationId xmlns:a16="http://schemas.microsoft.com/office/drawing/2014/main" id="{15FCB53B-6811-4175-A074-09C50221AFCF}"/>
              </a:ext>
            </a:extLst>
          </p:cNvPr>
          <p:cNvSpPr txBox="1">
            <a:spLocks/>
          </p:cNvSpPr>
          <p:nvPr/>
        </p:nvSpPr>
        <p:spPr>
          <a:xfrm>
            <a:off x="3088799" y="6401165"/>
            <a:ext cx="4504004"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Other traditional manual machines </a:t>
            </a:r>
            <a:endParaRPr lang="tr-TR" sz="2000" dirty="0"/>
          </a:p>
        </p:txBody>
      </p:sp>
      <p:pic>
        <p:nvPicPr>
          <p:cNvPr id="12" name="Resim 11">
            <a:extLst>
              <a:ext uri="{FF2B5EF4-FFF2-40B4-BE49-F238E27FC236}">
                <a16:creationId xmlns:a16="http://schemas.microsoft.com/office/drawing/2014/main" id="{B20C4502-1674-4FE1-BD26-7B3156E583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429" t="3208" r="8571" b="21032"/>
          <a:stretch/>
        </p:blipFill>
        <p:spPr>
          <a:xfrm>
            <a:off x="179512" y="548680"/>
            <a:ext cx="1080676" cy="911581"/>
          </a:xfrm>
          <a:prstGeom prst="rect">
            <a:avLst/>
          </a:prstGeom>
        </p:spPr>
      </p:pic>
    </p:spTree>
    <p:extLst>
      <p:ext uri="{BB962C8B-B14F-4D97-AF65-F5344CB8AC3E}">
        <p14:creationId xmlns:p14="http://schemas.microsoft.com/office/powerpoint/2010/main" val="370470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029" y="79590"/>
            <a:ext cx="8229600" cy="1066800"/>
          </a:xfrm>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1187624" y="906446"/>
            <a:ext cx="8229600" cy="672221"/>
          </a:xfrm>
        </p:spPr>
        <p:txBody>
          <a:bodyPr>
            <a:normAutofit fontScale="25000" lnSpcReduction="20000"/>
          </a:bodyPr>
          <a:lstStyle/>
          <a:p>
            <a:r>
              <a:rPr lang="en-GB" sz="9600" dirty="0"/>
              <a:t>Materials Testing</a:t>
            </a:r>
            <a:r>
              <a:rPr lang="tr-TR" sz="9600" dirty="0"/>
              <a:t> Laboratory</a:t>
            </a:r>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Picture 5">
            <a:extLst>
              <a:ext uri="{FF2B5EF4-FFF2-40B4-BE49-F238E27FC236}">
                <a16:creationId xmlns:a16="http://schemas.microsoft.com/office/drawing/2014/main" id="{43F05F09-0284-4E80-AE1F-11FE4CFB49C8}"/>
              </a:ext>
            </a:extLst>
          </p:cNvPr>
          <p:cNvPicPr>
            <a:picLocks noChangeAspect="1"/>
          </p:cNvPicPr>
          <p:nvPr/>
        </p:nvPicPr>
        <p:blipFill rotWithShape="1">
          <a:blip r:embed="rId3">
            <a:extLst>
              <a:ext uri="{28A0092B-C50C-407E-A947-70E740481C1C}">
                <a14:useLocalDpi xmlns:a14="http://schemas.microsoft.com/office/drawing/2010/main" val="0"/>
              </a:ext>
            </a:extLst>
          </a:blip>
          <a:srcRect l="29983" t="13207" r="12764" b="23671"/>
          <a:stretch/>
        </p:blipFill>
        <p:spPr>
          <a:xfrm rot="5400000">
            <a:off x="5310508" y="4478935"/>
            <a:ext cx="2089986" cy="1728192"/>
          </a:xfrm>
          <a:prstGeom prst="rect">
            <a:avLst/>
          </a:prstGeom>
        </p:spPr>
      </p:pic>
      <p:pic>
        <p:nvPicPr>
          <p:cNvPr id="8" name="Picture 7">
            <a:extLst>
              <a:ext uri="{FF2B5EF4-FFF2-40B4-BE49-F238E27FC236}">
                <a16:creationId xmlns:a16="http://schemas.microsoft.com/office/drawing/2014/main" id="{1A0DE1A4-F8DF-4F04-AA07-DDF170D0CC99}"/>
              </a:ext>
            </a:extLst>
          </p:cNvPr>
          <p:cNvPicPr>
            <a:picLocks noChangeAspect="1"/>
          </p:cNvPicPr>
          <p:nvPr/>
        </p:nvPicPr>
        <p:blipFill rotWithShape="1">
          <a:blip r:embed="rId4">
            <a:extLst>
              <a:ext uri="{28A0092B-C50C-407E-A947-70E740481C1C}">
                <a14:useLocalDpi xmlns:a14="http://schemas.microsoft.com/office/drawing/2010/main" val="0"/>
              </a:ext>
            </a:extLst>
          </a:blip>
          <a:srcRect l="20115" r="15694"/>
          <a:stretch/>
        </p:blipFill>
        <p:spPr>
          <a:xfrm rot="5400000">
            <a:off x="4457140" y="1094599"/>
            <a:ext cx="2604994" cy="2953317"/>
          </a:xfrm>
          <a:prstGeom prst="rect">
            <a:avLst/>
          </a:prstGeom>
        </p:spPr>
      </p:pic>
      <p:pic>
        <p:nvPicPr>
          <p:cNvPr id="13" name="Picture 12">
            <a:extLst>
              <a:ext uri="{FF2B5EF4-FFF2-40B4-BE49-F238E27FC236}">
                <a16:creationId xmlns:a16="http://schemas.microsoft.com/office/drawing/2014/main" id="{FFEEAFB5-6DFB-4A20-A013-E26C5648CF15}"/>
              </a:ext>
            </a:extLst>
          </p:cNvPr>
          <p:cNvPicPr>
            <a:picLocks noChangeAspect="1"/>
          </p:cNvPicPr>
          <p:nvPr/>
        </p:nvPicPr>
        <p:blipFill rotWithShape="1">
          <a:blip r:embed="rId5">
            <a:extLst>
              <a:ext uri="{28A0092B-C50C-407E-A947-70E740481C1C}">
                <a14:useLocalDpi xmlns:a14="http://schemas.microsoft.com/office/drawing/2010/main" val="0"/>
              </a:ext>
            </a:extLst>
          </a:blip>
          <a:srcRect l="20197" r="15612"/>
          <a:stretch/>
        </p:blipFill>
        <p:spPr>
          <a:xfrm rot="5400000">
            <a:off x="1960743" y="4101482"/>
            <a:ext cx="2125240" cy="2483099"/>
          </a:xfrm>
          <a:prstGeom prst="rect">
            <a:avLst/>
          </a:prstGeom>
        </p:spPr>
      </p:pic>
      <p:pic>
        <p:nvPicPr>
          <p:cNvPr id="17" name="Picture 16">
            <a:extLst>
              <a:ext uri="{FF2B5EF4-FFF2-40B4-BE49-F238E27FC236}">
                <a16:creationId xmlns:a16="http://schemas.microsoft.com/office/drawing/2014/main" id="{BB415032-DE9E-4306-A6A0-AC9DBBB71061}"/>
              </a:ext>
            </a:extLst>
          </p:cNvPr>
          <p:cNvPicPr>
            <a:picLocks noChangeAspect="1"/>
          </p:cNvPicPr>
          <p:nvPr/>
        </p:nvPicPr>
        <p:blipFill rotWithShape="1">
          <a:blip r:embed="rId6">
            <a:extLst>
              <a:ext uri="{28A0092B-C50C-407E-A947-70E740481C1C}">
                <a14:useLocalDpi xmlns:a14="http://schemas.microsoft.com/office/drawing/2010/main" val="0"/>
              </a:ext>
            </a:extLst>
          </a:blip>
          <a:srcRect r="10476"/>
          <a:stretch/>
        </p:blipFill>
        <p:spPr>
          <a:xfrm rot="5400000">
            <a:off x="1495597" y="1569539"/>
            <a:ext cx="2604993" cy="2003435"/>
          </a:xfrm>
          <a:prstGeom prst="rect">
            <a:avLst/>
          </a:prstGeom>
        </p:spPr>
      </p:pic>
      <p:sp>
        <p:nvSpPr>
          <p:cNvPr id="18" name="Content Placeholder 2">
            <a:extLst>
              <a:ext uri="{FF2B5EF4-FFF2-40B4-BE49-F238E27FC236}">
                <a16:creationId xmlns:a16="http://schemas.microsoft.com/office/drawing/2014/main" id="{69CA6837-781E-4020-9803-0949E9E834CB}"/>
              </a:ext>
            </a:extLst>
          </p:cNvPr>
          <p:cNvSpPr txBox="1">
            <a:spLocks/>
          </p:cNvSpPr>
          <p:nvPr/>
        </p:nvSpPr>
        <p:spPr>
          <a:xfrm>
            <a:off x="1552029" y="3831138"/>
            <a:ext cx="7026759" cy="466898"/>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a:t>RT </a:t>
            </a:r>
            <a:r>
              <a:rPr lang="tr-TR" sz="2000" dirty="0" err="1"/>
              <a:t>tension</a:t>
            </a:r>
            <a:r>
              <a:rPr lang="tr-TR" sz="2000" dirty="0"/>
              <a:t>, </a:t>
            </a:r>
            <a:r>
              <a:rPr lang="tr-TR" sz="2000" dirty="0" err="1"/>
              <a:t>compression</a:t>
            </a:r>
            <a:r>
              <a:rPr lang="tr-TR" sz="2000" dirty="0"/>
              <a:t> </a:t>
            </a:r>
            <a:r>
              <a:rPr lang="tr-TR" sz="2000" dirty="0" err="1"/>
              <a:t>and</a:t>
            </a:r>
            <a:r>
              <a:rPr lang="tr-TR" sz="2000" dirty="0"/>
              <a:t> </a:t>
            </a:r>
            <a:r>
              <a:rPr lang="tr-TR" sz="2000" dirty="0" err="1"/>
              <a:t>bending</a:t>
            </a:r>
            <a:r>
              <a:rPr lang="tr-TR" sz="2000" dirty="0"/>
              <a:t> </a:t>
            </a:r>
            <a:r>
              <a:rPr lang="en-GB" sz="2000" dirty="0"/>
              <a:t>test machines.</a:t>
            </a:r>
            <a:endParaRPr lang="tr-TR" sz="2000" dirty="0"/>
          </a:p>
        </p:txBody>
      </p:sp>
      <p:sp>
        <p:nvSpPr>
          <p:cNvPr id="19" name="Content Placeholder 2">
            <a:extLst>
              <a:ext uri="{FF2B5EF4-FFF2-40B4-BE49-F238E27FC236}">
                <a16:creationId xmlns:a16="http://schemas.microsoft.com/office/drawing/2014/main" id="{A292675E-6A04-4172-B2A3-3A284FBE082F}"/>
              </a:ext>
            </a:extLst>
          </p:cNvPr>
          <p:cNvSpPr txBox="1">
            <a:spLocks/>
          </p:cNvSpPr>
          <p:nvPr/>
        </p:nvSpPr>
        <p:spPr>
          <a:xfrm>
            <a:off x="1552029" y="6410504"/>
            <a:ext cx="3019971" cy="466898"/>
          </a:xfrm>
          <a:prstGeom prst="rect">
            <a:avLst/>
          </a:prstGeom>
        </p:spPr>
        <p:txBody>
          <a:bodyPr vert="horz">
            <a:no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tr-TR" sz="2000" dirty="0" err="1"/>
              <a:t>Notch</a:t>
            </a:r>
            <a:r>
              <a:rPr lang="tr-TR" sz="2000" dirty="0"/>
              <a:t>-</a:t>
            </a:r>
            <a:r>
              <a:rPr lang="en-GB" sz="2000" dirty="0"/>
              <a:t>Impact test unit.</a:t>
            </a:r>
            <a:endParaRPr lang="tr-TR" sz="2000" dirty="0"/>
          </a:p>
        </p:txBody>
      </p:sp>
      <p:sp>
        <p:nvSpPr>
          <p:cNvPr id="20" name="Content Placeholder 2">
            <a:extLst>
              <a:ext uri="{FF2B5EF4-FFF2-40B4-BE49-F238E27FC236}">
                <a16:creationId xmlns:a16="http://schemas.microsoft.com/office/drawing/2014/main" id="{E8AF99F5-B0AC-4426-8804-29F2862BA741}"/>
              </a:ext>
            </a:extLst>
          </p:cNvPr>
          <p:cNvSpPr txBox="1">
            <a:spLocks/>
          </p:cNvSpPr>
          <p:nvPr/>
        </p:nvSpPr>
        <p:spPr>
          <a:xfrm>
            <a:off x="4932040" y="6401795"/>
            <a:ext cx="3751641" cy="466898"/>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pPr marL="109728" indent="0">
              <a:buNone/>
            </a:pPr>
            <a:r>
              <a:rPr lang="en-GB" sz="2000" dirty="0"/>
              <a:t>Hardness test machine</a:t>
            </a:r>
            <a:endParaRPr lang="tr-TR" sz="2000" dirty="0"/>
          </a:p>
        </p:txBody>
      </p:sp>
      <p:pic>
        <p:nvPicPr>
          <p:cNvPr id="12" name="Resim 11">
            <a:extLst>
              <a:ext uri="{FF2B5EF4-FFF2-40B4-BE49-F238E27FC236}">
                <a16:creationId xmlns:a16="http://schemas.microsoft.com/office/drawing/2014/main" id="{A1B78305-5BD8-4A3B-A83E-64BEB336E2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385451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667980"/>
          </a:xfrm>
        </p:spPr>
        <p:txBody>
          <a:bodyPr>
            <a:normAutofit fontScale="62500" lnSpcReduction="20000"/>
          </a:bodyPr>
          <a:lstStyle/>
          <a:p>
            <a:pPr algn="just">
              <a:lnSpc>
                <a:spcPct val="170000"/>
              </a:lnSpc>
              <a:buClr>
                <a:schemeClr val="tx2"/>
              </a:buClr>
            </a:pPr>
            <a:r>
              <a:rPr lang="tr-TR" sz="2300" dirty="0"/>
              <a:t>TRIP800-DP600 </a:t>
            </a:r>
            <a:r>
              <a:rPr lang="en-GB" sz="2300" dirty="0"/>
              <a:t>steel plates,</a:t>
            </a:r>
            <a:r>
              <a:rPr lang="tr-TR" sz="2300" dirty="0"/>
              <a:t> </a:t>
            </a:r>
            <a:r>
              <a:rPr lang="en-GB" sz="2300" dirty="0" err="1"/>
              <a:t>Ressistance</a:t>
            </a:r>
            <a:r>
              <a:rPr lang="en-GB" sz="2300" dirty="0"/>
              <a:t> spot welding ability</a:t>
            </a:r>
            <a:r>
              <a:rPr lang="tr-TR" sz="2300" dirty="0"/>
              <a:t>, KBU-BAP.</a:t>
            </a:r>
            <a:r>
              <a:rPr lang="en-GB" sz="2300" dirty="0"/>
              <a:t> 2014</a:t>
            </a:r>
            <a:endParaRPr lang="tr-TR" sz="2300" dirty="0"/>
          </a:p>
          <a:p>
            <a:pPr algn="just">
              <a:lnSpc>
                <a:spcPct val="170000"/>
              </a:lnSpc>
              <a:buClr>
                <a:schemeClr val="tx2"/>
              </a:buClr>
            </a:pPr>
            <a:r>
              <a:rPr lang="en-GB" altLang="en-US" sz="2300" dirty="0"/>
              <a:t>Production and characterisation of </a:t>
            </a:r>
            <a:r>
              <a:rPr lang="tr-TR" altLang="en-US" sz="2300" dirty="0"/>
              <a:t>AZ91</a:t>
            </a:r>
            <a:r>
              <a:rPr lang="en-GB" altLang="en-US" sz="2300" dirty="0"/>
              <a:t> powders via gas atomisation</a:t>
            </a:r>
            <a:r>
              <a:rPr lang="tr-TR" altLang="en-US" sz="2300" dirty="0"/>
              <a:t>, </a:t>
            </a:r>
            <a:r>
              <a:rPr lang="en-GB" altLang="en-US" sz="2300" dirty="0"/>
              <a:t>KBU-BAP-2015</a:t>
            </a:r>
            <a:r>
              <a:rPr lang="tr-TR" altLang="en-US" sz="2300" dirty="0"/>
              <a:t>.</a:t>
            </a:r>
            <a:endParaRPr lang="en-GB" altLang="en-US" sz="2300" dirty="0"/>
          </a:p>
          <a:p>
            <a:pPr algn="just">
              <a:lnSpc>
                <a:spcPct val="170000"/>
              </a:lnSpc>
              <a:buClr>
                <a:schemeClr val="tx2"/>
              </a:buClr>
            </a:pPr>
            <a:r>
              <a:rPr lang="en-GB" altLang="en-US" sz="2300" dirty="0"/>
              <a:t>Investigation of the effects of Cu and Fe addition to </a:t>
            </a:r>
            <a:r>
              <a:rPr lang="tr-TR" altLang="en-US" sz="2300" dirty="0"/>
              <a:t>Al-Si-Mg </a:t>
            </a:r>
            <a:r>
              <a:rPr lang="en-GB" altLang="en-US" sz="2300" dirty="0"/>
              <a:t>alloys.</a:t>
            </a:r>
          </a:p>
          <a:p>
            <a:pPr algn="just">
              <a:lnSpc>
                <a:spcPct val="170000"/>
              </a:lnSpc>
              <a:buClr>
                <a:schemeClr val="tx2"/>
              </a:buClr>
            </a:pPr>
            <a:r>
              <a:rPr lang="en-GB" altLang="en-US" sz="2300" dirty="0"/>
              <a:t>Production of open celled foams and uniform cellular materials for high performance heat exchanger</a:t>
            </a:r>
            <a:r>
              <a:rPr lang="tr-TR" altLang="en-US" sz="2300" dirty="0"/>
              <a:t> (</a:t>
            </a:r>
            <a:r>
              <a:rPr lang="en-GB" altLang="en-US" sz="2300" dirty="0" err="1"/>
              <a:t>Tubitak</a:t>
            </a:r>
            <a:r>
              <a:rPr lang="en-GB" altLang="en-US" sz="2300" dirty="0"/>
              <a:t>-</a:t>
            </a:r>
            <a:r>
              <a:rPr lang="tr-TR" altLang="en-US" sz="2300" dirty="0"/>
              <a:t>215M233</a:t>
            </a:r>
            <a:r>
              <a:rPr lang="en-GB" altLang="en-US" sz="2300" dirty="0"/>
              <a:t>-2016)</a:t>
            </a:r>
            <a:endParaRPr lang="tr-TR" altLang="en-US" sz="2300" dirty="0"/>
          </a:p>
          <a:p>
            <a:pPr algn="just">
              <a:lnSpc>
                <a:spcPct val="170000"/>
              </a:lnSpc>
              <a:buClr>
                <a:schemeClr val="tx2"/>
              </a:buClr>
            </a:pPr>
            <a:r>
              <a:rPr lang="en-GB" altLang="en-US" sz="2300" dirty="0"/>
              <a:t>Hot work tool steel </a:t>
            </a:r>
            <a:r>
              <a:rPr lang="tr-TR" altLang="en-US" sz="2300" dirty="0"/>
              <a:t>Toolox 44 </a:t>
            </a:r>
            <a:r>
              <a:rPr lang="en-GB" altLang="en-US" sz="2300" dirty="0"/>
              <a:t>machinability</a:t>
            </a:r>
            <a:r>
              <a:rPr lang="tr-TR" altLang="en-US" sz="2300" dirty="0"/>
              <a:t>" 2017 KBÜ-BAP.</a:t>
            </a:r>
          </a:p>
          <a:p>
            <a:pPr algn="just">
              <a:lnSpc>
                <a:spcPct val="170000"/>
              </a:lnSpc>
              <a:buClr>
                <a:schemeClr val="tx2"/>
              </a:buClr>
            </a:pPr>
            <a:r>
              <a:rPr lang="en-GB" altLang="en-US" sz="2300" dirty="0"/>
              <a:t>İnvestigation of wear and corrosion behaviours of </a:t>
            </a:r>
            <a:r>
              <a:rPr lang="en-GB" altLang="en-US" sz="2300" dirty="0" err="1"/>
              <a:t>Ti</a:t>
            </a:r>
            <a:r>
              <a:rPr lang="en-GB" altLang="en-US" sz="2300" dirty="0"/>
              <a:t>-alloy biomaterials produced via powder metallurgy,</a:t>
            </a:r>
            <a:r>
              <a:rPr lang="tr-TR" altLang="en-US" sz="2300" dirty="0"/>
              <a:t> KBÜ-BAP-</a:t>
            </a:r>
            <a:r>
              <a:rPr lang="en-GB" altLang="en-US" sz="2300" dirty="0"/>
              <a:t>2017.</a:t>
            </a:r>
            <a:endParaRPr lang="tr-TR" altLang="en-US" sz="2300" dirty="0"/>
          </a:p>
          <a:p>
            <a:pPr algn="just">
              <a:lnSpc>
                <a:spcPct val="170000"/>
              </a:lnSpc>
              <a:buClr>
                <a:schemeClr val="tx2"/>
              </a:buClr>
            </a:pPr>
            <a:r>
              <a:rPr lang="en-GB" altLang="en-US" sz="2300" dirty="0"/>
              <a:t>Investigation of microstructure and mechanical properties of pressure vessel steels joined via submerged arc welding method. </a:t>
            </a:r>
            <a:r>
              <a:rPr lang="tr-TR" altLang="en-US" sz="2300" dirty="0"/>
              <a:t>KBÜ-BAP 2017</a:t>
            </a:r>
            <a:endParaRPr lang="en-GB" altLang="en-US" sz="2300" dirty="0"/>
          </a:p>
          <a:p>
            <a:pPr algn="just">
              <a:lnSpc>
                <a:spcPct val="170000"/>
              </a:lnSpc>
              <a:buClr>
                <a:schemeClr val="tx2"/>
              </a:buClr>
            </a:pPr>
            <a:r>
              <a:rPr lang="tr-TR" altLang="en-US" sz="2300" dirty="0"/>
              <a:t>Grade A </a:t>
            </a:r>
            <a:r>
              <a:rPr lang="en-GB" altLang="en-US" sz="2300" dirty="0"/>
              <a:t>Ship Blade joining, mechanical and </a:t>
            </a:r>
            <a:r>
              <a:rPr lang="en-GB" altLang="en-US" sz="2300" dirty="0" err="1"/>
              <a:t>metallographical</a:t>
            </a:r>
            <a:r>
              <a:rPr lang="en-GB" altLang="en-US" sz="2300" dirty="0"/>
              <a:t> research, </a:t>
            </a:r>
            <a:r>
              <a:rPr lang="tr-TR" altLang="en-US" sz="2300" dirty="0"/>
              <a:t>KBÜ-BAP-2017 </a:t>
            </a:r>
            <a:endParaRPr lang="en-GB" altLang="en-US" sz="2300" dirty="0"/>
          </a:p>
          <a:p>
            <a:pPr algn="just">
              <a:lnSpc>
                <a:spcPct val="170000"/>
              </a:lnSpc>
              <a:buClr>
                <a:schemeClr val="tx2"/>
              </a:buClr>
            </a:pPr>
            <a:r>
              <a:rPr lang="en-GB" sz="2300" dirty="0"/>
              <a:t>Powder metallurgy steels with </a:t>
            </a:r>
            <a:r>
              <a:rPr lang="tr-TR" sz="2300" dirty="0"/>
              <a:t>TiN </a:t>
            </a:r>
            <a:r>
              <a:rPr lang="en-GB" sz="2300" dirty="0"/>
              <a:t>addition</a:t>
            </a:r>
            <a:r>
              <a:rPr lang="tr-TR" sz="2300" dirty="0"/>
              <a:t>,</a:t>
            </a:r>
            <a:r>
              <a:rPr lang="en-GB" sz="2300" dirty="0"/>
              <a:t> microstructure and mechanical properties</a:t>
            </a:r>
            <a:r>
              <a:rPr lang="tr-TR" sz="2300" dirty="0"/>
              <a:t> K.B.Ü</a:t>
            </a:r>
            <a:r>
              <a:rPr lang="en-GB" sz="2300" dirty="0"/>
              <a:t>-BAP-2017</a:t>
            </a:r>
            <a:endParaRPr lang="tr-TR" sz="2300" dirty="0"/>
          </a:p>
          <a:p>
            <a:pPr algn="just">
              <a:lnSpc>
                <a:spcPct val="170000"/>
              </a:lnSpc>
              <a:buClr>
                <a:schemeClr val="tx2"/>
              </a:buClr>
            </a:pPr>
            <a:endParaRPr lang="tr-TR" altLang="en-US" sz="2300" dirty="0"/>
          </a:p>
        </p:txBody>
      </p:sp>
      <p:pic>
        <p:nvPicPr>
          <p:cNvPr id="5" name="Resim 4">
            <a:extLst>
              <a:ext uri="{FF2B5EF4-FFF2-40B4-BE49-F238E27FC236}">
                <a16:creationId xmlns:a16="http://schemas.microsoft.com/office/drawing/2014/main" id="{BAC2E92B-8408-4FEA-8ED2-F186025B48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Employment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Fields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en-GB" dirty="0">
                <a:latin typeface="Times New Roman" pitchFamily="18" charset="0"/>
                <a:cs typeface="Times New Roman" pitchFamily="18" charset="0"/>
              </a:rPr>
              <a:t>Machine and Manufacturing</a:t>
            </a:r>
          </a:p>
          <a:p>
            <a:pPr>
              <a:buClr>
                <a:schemeClr val="tx2"/>
              </a:buClr>
            </a:pPr>
            <a:r>
              <a:rPr lang="en-GB" dirty="0">
                <a:latin typeface="Times New Roman" pitchFamily="18" charset="0"/>
                <a:cs typeface="Times New Roman" pitchFamily="18" charset="0"/>
              </a:rPr>
              <a:t>Casting and foundry</a:t>
            </a:r>
          </a:p>
          <a:p>
            <a:pPr>
              <a:buClr>
                <a:schemeClr val="tx2"/>
              </a:buClr>
            </a:pPr>
            <a:r>
              <a:rPr lang="en-GB" dirty="0">
                <a:latin typeface="Times New Roman" pitchFamily="18" charset="0"/>
                <a:cs typeface="Times New Roman" pitchFamily="18" charset="0"/>
              </a:rPr>
              <a:t>Automotive, def</a:t>
            </a:r>
            <a:r>
              <a:rPr lang="tr-TR" dirty="0">
                <a:latin typeface="Times New Roman" pitchFamily="18" charset="0"/>
                <a:cs typeface="Times New Roman" pitchFamily="18" charset="0"/>
              </a:rPr>
              <a:t>e</a:t>
            </a:r>
            <a:r>
              <a:rPr lang="en-GB" dirty="0">
                <a:latin typeface="Times New Roman" pitchFamily="18" charset="0"/>
                <a:cs typeface="Times New Roman" pitchFamily="18" charset="0"/>
              </a:rPr>
              <a:t>n</a:t>
            </a:r>
            <a:r>
              <a:rPr lang="tr-TR" dirty="0">
                <a:latin typeface="Times New Roman" pitchFamily="18" charset="0"/>
                <a:cs typeface="Times New Roman" pitchFamily="18" charset="0"/>
              </a:rPr>
              <a:t>s</a:t>
            </a:r>
            <a:r>
              <a:rPr lang="en-GB" dirty="0">
                <a:latin typeface="Times New Roman" pitchFamily="18" charset="0"/>
                <a:cs typeface="Times New Roman" pitchFamily="18" charset="0"/>
              </a:rPr>
              <a:t>e and aerospace</a:t>
            </a:r>
          </a:p>
          <a:p>
            <a:pPr>
              <a:buClr>
                <a:schemeClr val="tx2"/>
              </a:buClr>
            </a:pPr>
            <a:r>
              <a:rPr lang="en-GB" dirty="0">
                <a:latin typeface="Times New Roman" pitchFamily="18" charset="0"/>
                <a:cs typeface="Times New Roman" pitchFamily="18" charset="0"/>
              </a:rPr>
              <a:t>Electronic materials</a:t>
            </a:r>
          </a:p>
          <a:p>
            <a:pPr>
              <a:buClr>
                <a:schemeClr val="tx2"/>
              </a:buClr>
            </a:pPr>
            <a:r>
              <a:rPr lang="en-GB" dirty="0">
                <a:latin typeface="Times New Roman" pitchFamily="18" charset="0"/>
                <a:cs typeface="Times New Roman" pitchFamily="18" charset="0"/>
              </a:rPr>
              <a:t>Iron-steel</a:t>
            </a:r>
          </a:p>
          <a:p>
            <a:pPr>
              <a:buClr>
                <a:schemeClr val="tx2"/>
              </a:buClr>
            </a:pPr>
            <a:r>
              <a:rPr lang="en-GB" dirty="0">
                <a:latin typeface="Times New Roman" pitchFamily="18" charset="0"/>
                <a:cs typeface="Times New Roman" pitchFamily="18" charset="0"/>
              </a:rPr>
              <a:t>CNC Systems</a:t>
            </a:r>
          </a:p>
          <a:p>
            <a:pPr>
              <a:buClr>
                <a:schemeClr val="tx2"/>
              </a:buClr>
            </a:pPr>
            <a:r>
              <a:rPr lang="en-GB" dirty="0">
                <a:latin typeface="Times New Roman" pitchFamily="18" charset="0"/>
                <a:cs typeface="Times New Roman" pitchFamily="18" charset="0"/>
              </a:rPr>
              <a:t>CAD-CAM-CAE</a:t>
            </a:r>
          </a:p>
          <a:p>
            <a:pPr>
              <a:buClr>
                <a:schemeClr val="tx2"/>
              </a:buClr>
            </a:pPr>
            <a:r>
              <a:rPr lang="en-GB" dirty="0">
                <a:latin typeface="Times New Roman" pitchFamily="18" charset="0"/>
                <a:cs typeface="Times New Roman" pitchFamily="18" charset="0"/>
              </a:rPr>
              <a:t>Research and Development</a:t>
            </a:r>
            <a:r>
              <a:rPr lang="tr-TR" dirty="0">
                <a:latin typeface="Times New Roman" pitchFamily="18" charset="0"/>
                <a:cs typeface="Times New Roman" pitchFamily="18" charset="0"/>
              </a:rPr>
              <a:t> Center</a:t>
            </a:r>
            <a:endParaRPr lang="en-GB"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FA067565-AD28-43E7-A61A-A6B42322EB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Manufacturing</a:t>
            </a:r>
            <a:r>
              <a:rPr lang="tr-TR" dirty="0"/>
              <a:t> </a:t>
            </a:r>
            <a:r>
              <a:rPr lang="tr-TR" dirty="0" err="1"/>
              <a:t>Engineering</a:t>
            </a:r>
            <a:endParaRPr lang="tr-TR" dirty="0"/>
          </a:p>
        </p:txBody>
      </p:sp>
      <p:sp>
        <p:nvSpPr>
          <p:cNvPr id="3" name="Content Placeholder 2"/>
          <p:cNvSpPr>
            <a:spLocks noGrp="1"/>
          </p:cNvSpPr>
          <p:nvPr>
            <p:ph idx="1"/>
          </p:nvPr>
        </p:nvSpPr>
        <p:spPr>
          <a:xfrm>
            <a:off x="457200" y="2249424"/>
            <a:ext cx="8795320" cy="4325112"/>
          </a:xfrm>
        </p:spPr>
        <p:txBody>
          <a:bodyPr>
            <a:normAutofit/>
          </a:bodyPr>
          <a:lstStyle/>
          <a:p>
            <a:pPr marL="82296" indent="0" algn="ctr">
              <a:buNone/>
            </a:pPr>
            <a:r>
              <a:rPr lang="tr-TR" sz="3600" dirty="0" err="1"/>
              <a:t>Contact</a:t>
            </a:r>
            <a:r>
              <a:rPr lang="tr-TR" sz="3600" dirty="0"/>
              <a:t> Information</a:t>
            </a:r>
          </a:p>
          <a:p>
            <a:pPr marL="82296" indent="0">
              <a:buNone/>
            </a:pPr>
            <a:endParaRPr lang="tr-TR" dirty="0"/>
          </a:p>
          <a:p>
            <a:pPr marL="82296" indent="0">
              <a:buNone/>
            </a:pPr>
            <a:r>
              <a:rPr lang="tr-TR" sz="2400" b="1" i="1" dirty="0"/>
              <a:t>Postal address:</a:t>
            </a:r>
            <a:r>
              <a:rPr lang="en-GB" sz="2400" b="1" i="1" dirty="0"/>
              <a:t> </a:t>
            </a:r>
            <a:r>
              <a:rPr lang="en-GB" sz="2600" i="1" dirty="0" err="1"/>
              <a:t>Balıklarkayası</a:t>
            </a:r>
            <a:r>
              <a:rPr lang="en-GB" sz="2600" i="1" dirty="0"/>
              <a:t> </a:t>
            </a:r>
            <a:r>
              <a:rPr lang="tr-TR" sz="2600" i="1" dirty="0"/>
              <a:t>M</a:t>
            </a:r>
            <a:r>
              <a:rPr lang="en-GB" sz="2600" i="1" dirty="0" err="1"/>
              <a:t>evkii</a:t>
            </a:r>
            <a:r>
              <a:rPr lang="en-GB" sz="2600" i="1" dirty="0"/>
              <a:t>, Demir </a:t>
            </a:r>
            <a:r>
              <a:rPr lang="en-GB" sz="2600" i="1" dirty="0" err="1"/>
              <a:t>Çelik</a:t>
            </a:r>
            <a:r>
              <a:rPr lang="en-GB" sz="2600" i="1" dirty="0"/>
              <a:t> </a:t>
            </a:r>
            <a:r>
              <a:rPr lang="tr-TR" sz="2600" i="1" dirty="0"/>
              <a:t>K</a:t>
            </a:r>
            <a:r>
              <a:rPr lang="en-GB" sz="2600" i="1" dirty="0" err="1"/>
              <a:t>ampüsü</a:t>
            </a:r>
            <a:r>
              <a:rPr lang="en-GB" sz="2600" i="1" dirty="0"/>
              <a:t>, </a:t>
            </a:r>
            <a:r>
              <a:rPr lang="en-GB" sz="2600" i="1" dirty="0" err="1"/>
              <a:t>Teknoloji</a:t>
            </a:r>
            <a:r>
              <a:rPr lang="en-GB" sz="2600" i="1" dirty="0"/>
              <a:t> </a:t>
            </a:r>
            <a:r>
              <a:rPr lang="en-GB" sz="2600" i="1" dirty="0" err="1"/>
              <a:t>Fakültesi</a:t>
            </a:r>
            <a:r>
              <a:rPr lang="en-GB" sz="2600" i="1" dirty="0"/>
              <a:t> 78050 </a:t>
            </a:r>
            <a:r>
              <a:rPr lang="en-GB" sz="2600" i="1" dirty="0" err="1"/>
              <a:t>Karabük</a:t>
            </a:r>
            <a:r>
              <a:rPr lang="en-GB" sz="2600" i="1" dirty="0"/>
              <a:t>/</a:t>
            </a:r>
            <a:r>
              <a:rPr lang="en-GB" sz="2600" i="1" dirty="0" err="1"/>
              <a:t>Türkiye</a:t>
            </a:r>
            <a:r>
              <a:rPr lang="en-GB" sz="2600" i="1" dirty="0"/>
              <a:t> </a:t>
            </a:r>
            <a:endParaRPr lang="tr-TR" i="1" dirty="0"/>
          </a:p>
          <a:p>
            <a:pPr marL="82296" indent="0">
              <a:buNone/>
            </a:pPr>
            <a:endParaRPr lang="tr-TR" i="1" dirty="0"/>
          </a:p>
          <a:p>
            <a:pPr marL="82296" indent="0">
              <a:buNone/>
            </a:pPr>
            <a:r>
              <a:rPr lang="tr-TR" sz="2400" b="1" i="1" dirty="0"/>
              <a:t>Department web page:</a:t>
            </a:r>
            <a:r>
              <a:rPr lang="tr-TR" sz="2600" i="1" u="sng" dirty="0">
                <a:solidFill>
                  <a:srgbClr val="0070C0"/>
                </a:solidFill>
              </a:rPr>
              <a:t>teknoloji.karabuk.edu.tr/imalat</a:t>
            </a:r>
          </a:p>
          <a:p>
            <a:pPr marL="82296" indent="0">
              <a:buNone/>
            </a:pPr>
            <a:endParaRPr lang="tr-TR" i="1" dirty="0"/>
          </a:p>
          <a:p>
            <a:pPr marL="82296" indent="0">
              <a:buNone/>
            </a:pPr>
            <a:r>
              <a:rPr lang="tr-TR" sz="2400" b="1" i="1" dirty="0"/>
              <a:t>E-mail:</a:t>
            </a:r>
            <a:r>
              <a:rPr lang="tr-TR" sz="2400" i="1" dirty="0"/>
              <a:t> </a:t>
            </a:r>
            <a:r>
              <a:rPr lang="en-GB" sz="2600" i="1" u="sng" dirty="0">
                <a:solidFill>
                  <a:srgbClr val="0070C0"/>
                </a:solidFill>
              </a:rPr>
              <a:t>teknolojifakultesi@karabuk.edu.tr</a:t>
            </a:r>
            <a:endParaRPr lang="tr-TR" sz="2600" i="1" u="sng" dirty="0">
              <a:solidFill>
                <a:srgbClr val="0070C0"/>
              </a:solidFill>
            </a:endParaRPr>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E061CB8F-AC5E-4E25-AC40-F3EB3CC2F7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67877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DEPARTMENT OF ENERGY SYSTEMS ENGINEERING</a:t>
            </a:r>
          </a:p>
        </p:txBody>
      </p:sp>
      <p:pic>
        <p:nvPicPr>
          <p:cNvPr id="4" name="Resim 3">
            <a:extLst>
              <a:ext uri="{FF2B5EF4-FFF2-40B4-BE49-F238E27FC236}">
                <a16:creationId xmlns:a16="http://schemas.microsoft.com/office/drawing/2014/main" id="{EBA7D115-4C13-469C-9631-46BC554A9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89" t="-20730" r="-50024" b="-40850"/>
          <a:stretch/>
        </p:blipFill>
        <p:spPr>
          <a:xfrm>
            <a:off x="323528" y="332656"/>
            <a:ext cx="2880320" cy="2636856"/>
          </a:xfrm>
          <a:prstGeom prst="rect">
            <a:avLst/>
          </a:prstGeom>
        </p:spPr>
      </p:pic>
    </p:spTree>
    <p:extLst>
      <p:ext uri="{BB962C8B-B14F-4D97-AF65-F5344CB8AC3E}">
        <p14:creationId xmlns:p14="http://schemas.microsoft.com/office/powerpoint/2010/main" val="22646171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dirty="0"/>
              <a:t>History</a:t>
            </a:r>
          </a:p>
          <a:p>
            <a:pPr marL="109728" indent="0">
              <a:buNone/>
            </a:pPr>
            <a:endParaRPr lang="tr-TR" dirty="0"/>
          </a:p>
          <a:p>
            <a:pPr marL="109728" indent="0" algn="just">
              <a:buNone/>
            </a:pPr>
            <a:r>
              <a:rPr lang="en-GB" sz="2400" dirty="0"/>
              <a:t>The base of the department extends to the year of 1992 which “Technical Education Faculty” was established.  </a:t>
            </a:r>
          </a:p>
          <a:p>
            <a:pPr marL="109728" indent="0" algn="just">
              <a:buNone/>
            </a:pPr>
            <a:endParaRPr lang="en-GB" sz="2400" dirty="0"/>
          </a:p>
          <a:p>
            <a:pPr marL="109728" indent="0" algn="just">
              <a:buNone/>
            </a:pPr>
            <a:r>
              <a:rPr lang="en-GB" sz="2400" dirty="0"/>
              <a:t>In 2009 Technical Education Faculty was changed by the government to “Technology Faculty” </a:t>
            </a:r>
            <a:r>
              <a:rPr lang="tr-TR" sz="2400" dirty="0" err="1"/>
              <a:t>Energy</a:t>
            </a:r>
            <a:r>
              <a:rPr lang="tr-TR" sz="2400" dirty="0"/>
              <a:t> </a:t>
            </a:r>
            <a:r>
              <a:rPr lang="tr-TR" sz="2400" dirty="0" err="1"/>
              <a:t>System</a:t>
            </a:r>
            <a:r>
              <a:rPr lang="tr-TR" sz="2400" dirty="0"/>
              <a:t> </a:t>
            </a:r>
            <a:r>
              <a:rPr lang="tr-TR" sz="2400" dirty="0" err="1"/>
              <a:t>Engineering</a:t>
            </a:r>
            <a:r>
              <a:rPr lang="tr-TR" sz="2400" dirty="0"/>
              <a:t> </a:t>
            </a:r>
            <a:r>
              <a:rPr lang="tr-TR" sz="2400" dirty="0" err="1"/>
              <a:t>Department</a:t>
            </a:r>
            <a:r>
              <a:rPr lang="tr-TR" sz="2400" dirty="0"/>
              <a:t> </a:t>
            </a:r>
            <a:r>
              <a:rPr lang="en-GB" sz="2400" dirty="0"/>
              <a:t>was one of the first departments which started its academic studies at Technology Faculty.</a:t>
            </a:r>
            <a:endParaRPr lang="tr-TR" sz="2400" dirty="0"/>
          </a:p>
          <a:p>
            <a:endParaRPr lang="tr-TR" dirty="0"/>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a:t>Energy Systems Engineering</a:t>
            </a:r>
          </a:p>
        </p:txBody>
      </p:sp>
      <p:pic>
        <p:nvPicPr>
          <p:cNvPr id="5" name="Resim 4">
            <a:extLst>
              <a:ext uri="{FF2B5EF4-FFF2-40B4-BE49-F238E27FC236}">
                <a16:creationId xmlns:a16="http://schemas.microsoft.com/office/drawing/2014/main" id="{61DA8E68-AAEF-4170-A9FE-E62F65CF6B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20990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err="1">
                <a:solidFill>
                  <a:schemeClr val="tx1"/>
                </a:solidFill>
              </a:rPr>
              <a:t>Mission</a:t>
            </a:r>
            <a:r>
              <a:rPr lang="tr-TR" dirty="0">
                <a:solidFill>
                  <a:schemeClr val="tx1"/>
                </a:solidFill>
              </a:rPr>
              <a:t> of Technology </a:t>
            </a:r>
            <a:r>
              <a:rPr lang="tr-TR" dirty="0" err="1">
                <a:solidFill>
                  <a:schemeClr val="tx1"/>
                </a:solidFill>
              </a:rPr>
              <a:t>Faculty</a:t>
            </a:r>
            <a:endParaRPr lang="tr-TR" dirty="0">
              <a:solidFill>
                <a:schemeClr val="tx1"/>
              </a:solidFill>
            </a:endParaRPr>
          </a:p>
        </p:txBody>
      </p:sp>
      <p:sp>
        <p:nvSpPr>
          <p:cNvPr id="4" name="İçerik Yer Tutucusu 3"/>
          <p:cNvSpPr>
            <a:spLocks noGrp="1"/>
          </p:cNvSpPr>
          <p:nvPr>
            <p:ph idx="1"/>
          </p:nvPr>
        </p:nvSpPr>
        <p:spPr>
          <a:xfrm>
            <a:off x="323528" y="1556792"/>
            <a:ext cx="8352927" cy="5040560"/>
          </a:xfrm>
        </p:spPr>
        <p:txBody>
          <a:bodyPr>
            <a:normAutofit fontScale="92500" lnSpcReduction="10000"/>
          </a:bodyPr>
          <a:lstStyle/>
          <a:p>
            <a:r>
              <a:rPr lang="tr-TR" dirty="0" err="1"/>
              <a:t>to</a:t>
            </a:r>
            <a:r>
              <a:rPr lang="tr-TR" dirty="0"/>
              <a:t> be </a:t>
            </a:r>
            <a:r>
              <a:rPr lang="en-US" dirty="0"/>
              <a:t>productive, </a:t>
            </a:r>
            <a:endParaRPr lang="tr-TR" dirty="0"/>
          </a:p>
          <a:p>
            <a:r>
              <a:rPr lang="tr-TR" dirty="0" err="1"/>
              <a:t>to</a:t>
            </a:r>
            <a:r>
              <a:rPr lang="tr-TR" dirty="0"/>
              <a:t> be </a:t>
            </a:r>
            <a:r>
              <a:rPr lang="en-US" dirty="0"/>
              <a:t>qualified, </a:t>
            </a:r>
            <a:endParaRPr lang="tr-TR" dirty="0"/>
          </a:p>
          <a:p>
            <a:r>
              <a:rPr lang="tr-TR" dirty="0" err="1"/>
              <a:t>to</a:t>
            </a:r>
            <a:r>
              <a:rPr lang="tr-TR" dirty="0"/>
              <a:t> be </a:t>
            </a:r>
            <a:r>
              <a:rPr lang="en-US" dirty="0"/>
              <a:t>professional savvy, </a:t>
            </a:r>
            <a:endParaRPr lang="tr-TR" dirty="0"/>
          </a:p>
          <a:p>
            <a:r>
              <a:rPr lang="tr-TR" dirty="0" err="1"/>
              <a:t>to</a:t>
            </a:r>
            <a:r>
              <a:rPr lang="tr-TR" dirty="0"/>
              <a:t> be a </a:t>
            </a:r>
            <a:r>
              <a:rPr lang="tr-TR" dirty="0" err="1"/>
              <a:t>good</a:t>
            </a:r>
            <a:r>
              <a:rPr lang="tr-TR" dirty="0"/>
              <a:t> </a:t>
            </a:r>
            <a:r>
              <a:rPr lang="en-US" dirty="0"/>
              <a:t>researcher, </a:t>
            </a:r>
            <a:endParaRPr lang="tr-TR" dirty="0"/>
          </a:p>
          <a:p>
            <a:r>
              <a:rPr lang="tr-TR" dirty="0" err="1"/>
              <a:t>to</a:t>
            </a:r>
            <a:r>
              <a:rPr lang="tr-TR" dirty="0"/>
              <a:t> </a:t>
            </a:r>
            <a:r>
              <a:rPr lang="en-US" dirty="0" err="1"/>
              <a:t>hav</a:t>
            </a:r>
            <a:r>
              <a:rPr lang="tr-TR" dirty="0"/>
              <a:t>e</a:t>
            </a:r>
            <a:r>
              <a:rPr lang="en-US" dirty="0"/>
              <a:t> ability to practice well beside  theoretical knowledge, </a:t>
            </a:r>
            <a:endParaRPr lang="tr-TR" dirty="0"/>
          </a:p>
          <a:p>
            <a:r>
              <a:rPr lang="tr-TR" dirty="0" err="1"/>
              <a:t>to</a:t>
            </a:r>
            <a:r>
              <a:rPr lang="tr-TR" dirty="0"/>
              <a:t> </a:t>
            </a:r>
            <a:r>
              <a:rPr lang="en-US" dirty="0"/>
              <a:t>perform well in industry, </a:t>
            </a:r>
            <a:endParaRPr lang="tr-TR" dirty="0"/>
          </a:p>
          <a:p>
            <a:r>
              <a:rPr lang="tr-TR" dirty="0" err="1"/>
              <a:t>to</a:t>
            </a:r>
            <a:r>
              <a:rPr lang="tr-TR" dirty="0"/>
              <a:t> d</a:t>
            </a:r>
            <a:r>
              <a:rPr lang="en-US" dirty="0" err="1"/>
              <a:t>esign</a:t>
            </a:r>
            <a:r>
              <a:rPr lang="tr-TR" dirty="0"/>
              <a:t> </a:t>
            </a:r>
            <a:r>
              <a:rPr lang="tr-TR" dirty="0" err="1"/>
              <a:t>new</a:t>
            </a:r>
            <a:r>
              <a:rPr lang="tr-TR" dirty="0"/>
              <a:t> and </a:t>
            </a:r>
            <a:r>
              <a:rPr lang="tr-TR" dirty="0" err="1"/>
              <a:t>innovative</a:t>
            </a:r>
            <a:r>
              <a:rPr lang="tr-TR" dirty="0"/>
              <a:t> </a:t>
            </a:r>
            <a:r>
              <a:rPr lang="tr-TR" dirty="0" err="1"/>
              <a:t>products</a:t>
            </a:r>
            <a:r>
              <a:rPr lang="en-US" dirty="0"/>
              <a:t>, </a:t>
            </a:r>
            <a:endParaRPr lang="tr-TR" dirty="0"/>
          </a:p>
          <a:p>
            <a:r>
              <a:rPr lang="tr-TR" dirty="0" err="1"/>
              <a:t>to</a:t>
            </a:r>
            <a:r>
              <a:rPr lang="tr-TR" dirty="0"/>
              <a:t> </a:t>
            </a:r>
            <a:r>
              <a:rPr lang="tr-TR" dirty="0" err="1"/>
              <a:t>participate</a:t>
            </a:r>
            <a:r>
              <a:rPr lang="tr-TR" dirty="0"/>
              <a:t> </a:t>
            </a:r>
            <a:r>
              <a:rPr lang="en-US" dirty="0"/>
              <a:t>research and development activities, </a:t>
            </a:r>
            <a:endParaRPr lang="tr-TR" dirty="0"/>
          </a:p>
          <a:p>
            <a:r>
              <a:rPr lang="tr-TR" dirty="0" err="1"/>
              <a:t>to</a:t>
            </a:r>
            <a:r>
              <a:rPr lang="tr-TR" dirty="0"/>
              <a:t> be </a:t>
            </a:r>
            <a:r>
              <a:rPr lang="en-US" dirty="0"/>
              <a:t>sensible about environment</a:t>
            </a:r>
            <a:r>
              <a:rPr lang="tr-TR" dirty="0"/>
              <a:t> and </a:t>
            </a:r>
            <a:r>
              <a:rPr lang="tr-TR" dirty="0" err="1"/>
              <a:t>society</a:t>
            </a:r>
            <a:r>
              <a:rPr lang="tr-TR" dirty="0"/>
              <a:t>,</a:t>
            </a:r>
            <a:r>
              <a:rPr lang="en-US" dirty="0"/>
              <a:t> </a:t>
            </a:r>
            <a:endParaRPr lang="tr-TR" dirty="0"/>
          </a:p>
          <a:p>
            <a:r>
              <a:rPr lang="tr-TR" dirty="0" err="1"/>
              <a:t>to</a:t>
            </a:r>
            <a:r>
              <a:rPr lang="tr-TR" dirty="0"/>
              <a:t> </a:t>
            </a:r>
            <a:r>
              <a:rPr lang="en-US" dirty="0" err="1"/>
              <a:t>hav</a:t>
            </a:r>
            <a:r>
              <a:rPr lang="tr-TR" dirty="0"/>
              <a:t>e</a:t>
            </a:r>
            <a:r>
              <a:rPr lang="en-US" dirty="0"/>
              <a:t> ethics conscious, </a:t>
            </a:r>
            <a:endParaRPr lang="tr-TR" dirty="0"/>
          </a:p>
          <a:p>
            <a:r>
              <a:rPr lang="tr-TR" dirty="0" err="1"/>
              <a:t>to</a:t>
            </a:r>
            <a:r>
              <a:rPr lang="tr-TR" dirty="0"/>
              <a:t> </a:t>
            </a:r>
            <a:r>
              <a:rPr lang="tr-TR" dirty="0" err="1"/>
              <a:t>take</a:t>
            </a:r>
            <a:r>
              <a:rPr lang="tr-TR" dirty="0"/>
              <a:t> </a:t>
            </a:r>
            <a:r>
              <a:rPr lang="en-US" dirty="0"/>
              <a:t>responsibility.</a:t>
            </a:r>
            <a:endParaRPr lang="tr-TR" dirty="0"/>
          </a:p>
        </p:txBody>
      </p:sp>
    </p:spTree>
    <p:extLst>
      <p:ext uri="{BB962C8B-B14F-4D97-AF65-F5344CB8AC3E}">
        <p14:creationId xmlns:p14="http://schemas.microsoft.com/office/powerpoint/2010/main" val="3247809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normAutofit fontScale="92500" lnSpcReduction="20000"/>
          </a:bodyPr>
          <a:lstStyle/>
          <a:p>
            <a:r>
              <a:rPr lang="tr-TR" kern="1200" dirty="0" err="1">
                <a:solidFill>
                  <a:schemeClr val="tx1"/>
                </a:solidFill>
                <a:latin typeface="+mn-lt"/>
                <a:ea typeface="+mn-ea"/>
                <a:cs typeface="+mn-cs"/>
              </a:rPr>
              <a:t>Mission</a:t>
            </a:r>
            <a:endParaRPr lang="tr-TR" kern="1200" dirty="0">
              <a:solidFill>
                <a:schemeClr val="tx1"/>
              </a:solidFill>
              <a:latin typeface="+mn-lt"/>
              <a:ea typeface="+mn-ea"/>
              <a:cs typeface="+mn-cs"/>
            </a:endParaRPr>
          </a:p>
          <a:p>
            <a:pPr marL="109728" indent="0" algn="just">
              <a:buNone/>
            </a:pPr>
            <a:endParaRPr lang="tr-TR" sz="1500" dirty="0"/>
          </a:p>
          <a:p>
            <a:pPr marL="109728" indent="0" algn="just">
              <a:buNone/>
            </a:pPr>
            <a:r>
              <a:rPr lang="en-GB" sz="2400" dirty="0"/>
              <a:t>Our mission is to train social and creative engineers who are fit for teamwork, responsible and sensitive to environment, can successfully take part in design, production, application and research-development studies of industrial and research institutions, possess a systematical approach in solving problems, have leader characteristics and conscience for economical and professional ethics by giving universally theoretical and practical bachelors and master education and on-the-job training in accordance with the ideals of Ataturk, modern and ethical values, crediting the superiority of law; to find solutions to the problems of the national industry by conducting research which produces information and technology in international le</a:t>
            </a:r>
            <a:r>
              <a:rPr lang="tr-TR" sz="2400" dirty="0"/>
              <a:t>vel</a:t>
            </a:r>
            <a:r>
              <a:rPr lang="tr-TR" sz="1600" dirty="0"/>
              <a:t>.</a:t>
            </a:r>
          </a:p>
        </p:txBody>
      </p:sp>
      <p:pic>
        <p:nvPicPr>
          <p:cNvPr id="6" name="Resim 5">
            <a:extLst>
              <a:ext uri="{FF2B5EF4-FFF2-40B4-BE49-F238E27FC236}">
                <a16:creationId xmlns:a16="http://schemas.microsoft.com/office/drawing/2014/main" id="{78B6D3DD-59A9-4D69-8511-15EE20801A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92766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 </a:t>
            </a:r>
            <a:r>
              <a:rPr lang="tr-TR" dirty="0"/>
              <a:t>Engineering</a:t>
            </a:r>
          </a:p>
        </p:txBody>
      </p:sp>
      <p:sp>
        <p:nvSpPr>
          <p:cNvPr id="3" name="Content Placeholder 2"/>
          <p:cNvSpPr>
            <a:spLocks noGrp="1"/>
          </p:cNvSpPr>
          <p:nvPr>
            <p:ph idx="1"/>
          </p:nvPr>
        </p:nvSpPr>
        <p:spPr/>
        <p:txBody>
          <a:bodyPr>
            <a:normAutofit fontScale="77500" lnSpcReduction="20000"/>
          </a:bodyPr>
          <a:lstStyle/>
          <a:p>
            <a:r>
              <a:rPr lang="tr-TR" sz="3200" kern="1200" dirty="0">
                <a:solidFill>
                  <a:schemeClr val="tx1"/>
                </a:solidFill>
                <a:latin typeface="+mn-lt"/>
                <a:ea typeface="+mn-ea"/>
                <a:cs typeface="+mn-cs"/>
              </a:rPr>
              <a:t>Vision</a:t>
            </a:r>
          </a:p>
          <a:p>
            <a:pPr marL="109728" indent="0" algn="just">
              <a:buNone/>
            </a:pPr>
            <a:r>
              <a:rPr lang="en-GB" sz="2400" dirty="0"/>
              <a:t>The vision of our faculty is to become a research institution possessing developed organizational connections with the national and international science and technology world and the industry, a strong institutional identity and culture, which gives education in equivalence with similar faculties of national and international qualified universities. So as to actualize our mission, we aim to become a respected and approved faculty serving its country, consistently updating its research, development, instruction and education infrastructure, having academic staff who prioritize research, modern science and technology along with life-long learning and instruction. The lesson plans and contents of our Faculty of Technology have been developed in according with the needs of the Turkish industry, taking into account the principles of competent engineering (MUDEK- Association for Evaluation and Accreditation of Engineering Programs) and Europe (Erasmus-Socrates) and USA (ABET) education programs.</a:t>
            </a:r>
            <a:endParaRPr lang="tr-TR" sz="2400" dirty="0"/>
          </a:p>
        </p:txBody>
      </p:sp>
      <p:pic>
        <p:nvPicPr>
          <p:cNvPr id="6" name="Resim 5">
            <a:extLst>
              <a:ext uri="{FF2B5EF4-FFF2-40B4-BE49-F238E27FC236}">
                <a16:creationId xmlns:a16="http://schemas.microsoft.com/office/drawing/2014/main" id="{C07C0315-B00B-440D-825B-B72488D3BB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54681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457200" y="2209800"/>
            <a:ext cx="7786928" cy="3477875"/>
          </a:xfrm>
          <a:prstGeom prst="rect">
            <a:avLst/>
          </a:prstGeom>
          <a:noFill/>
        </p:spPr>
        <p:txBody>
          <a:bodyPr wrap="square" rtlCol="0">
            <a:spAutoFit/>
          </a:bodyPr>
          <a:lstStyle/>
          <a:p>
            <a:pPr algn="just"/>
            <a:r>
              <a:rPr lang="en-GB" sz="2000" dirty="0"/>
              <a:t>Energy Systems Engineering Department </a:t>
            </a:r>
            <a:r>
              <a:rPr lang="tr-TR" sz="2000" dirty="0"/>
              <a:t>has </a:t>
            </a:r>
            <a:r>
              <a:rPr lang="tr-TR" sz="2000" dirty="0" err="1"/>
              <a:t>two</a:t>
            </a:r>
            <a:r>
              <a:rPr lang="tr-TR" sz="2000" dirty="0"/>
              <a:t> </a:t>
            </a:r>
            <a:r>
              <a:rPr lang="tr-TR" sz="2000" dirty="0" err="1"/>
              <a:t>programs</a:t>
            </a:r>
            <a:r>
              <a:rPr lang="en-GB" sz="2000" dirty="0"/>
              <a:t> in two periods </a:t>
            </a:r>
            <a:r>
              <a:rPr lang="tr-TR" sz="2000" dirty="0"/>
              <a:t>of</a:t>
            </a:r>
            <a:r>
              <a:rPr lang="en-GB" sz="2000" dirty="0"/>
              <a:t> a day</a:t>
            </a:r>
            <a:r>
              <a:rPr lang="tr-TR" sz="2000" dirty="0"/>
              <a:t> </a:t>
            </a:r>
            <a:r>
              <a:rPr lang="en-GB" sz="2000" dirty="0"/>
              <a:t>(I. and II. education period)</a:t>
            </a:r>
            <a:r>
              <a:rPr lang="tr-TR" sz="2000" dirty="0"/>
              <a:t>. </a:t>
            </a:r>
          </a:p>
          <a:p>
            <a:pPr algn="just"/>
            <a:endParaRPr lang="tr-TR" sz="2000" dirty="0"/>
          </a:p>
          <a:p>
            <a:pPr algn="just"/>
            <a:r>
              <a:rPr lang="tr-TR" sz="2000" dirty="0"/>
              <a:t>E</a:t>
            </a:r>
            <a:r>
              <a:rPr lang="en-GB" sz="2000" dirty="0"/>
              <a:t>ducational language of the department is Turkish. </a:t>
            </a:r>
            <a:endParaRPr lang="tr-TR" sz="2000" dirty="0"/>
          </a:p>
          <a:p>
            <a:pPr algn="just"/>
            <a:endParaRPr lang="tr-TR" sz="2000" dirty="0"/>
          </a:p>
          <a:p>
            <a:pPr algn="just"/>
            <a:r>
              <a:rPr lang="en-GB" sz="2000" dirty="0"/>
              <a:t>Graduated students have a general range of knowledge</a:t>
            </a:r>
            <a:r>
              <a:rPr lang="tr-TR" sz="2000" dirty="0"/>
              <a:t> and </a:t>
            </a:r>
            <a:r>
              <a:rPr lang="en-GB" sz="2000" dirty="0"/>
              <a:t>satisfy the requirements of energy workshop, and can work international projects with other colleaques. Design of HVAC systems, new generation renewable energy systems, N</a:t>
            </a:r>
            <a:r>
              <a:rPr lang="tr-TR" sz="2000" dirty="0"/>
              <a:t>uclea</a:t>
            </a:r>
            <a:r>
              <a:rPr lang="en-GB" sz="2000" dirty="0"/>
              <a:t>r energy, Hydrogen energy and Efficiency analyses of a system </a:t>
            </a:r>
            <a:r>
              <a:rPr lang="tr-TR" sz="2000" dirty="0" err="1"/>
              <a:t>are</a:t>
            </a:r>
            <a:r>
              <a:rPr lang="en-GB" sz="2000" dirty="0"/>
              <a:t> gained </a:t>
            </a:r>
            <a:r>
              <a:rPr lang="tr-TR" sz="2000" dirty="0" err="1"/>
              <a:t>by</a:t>
            </a:r>
            <a:r>
              <a:rPr lang="tr-TR" sz="2000" dirty="0"/>
              <a:t> the </a:t>
            </a:r>
            <a:r>
              <a:rPr lang="en-GB" sz="2000" dirty="0"/>
              <a:t>students along their eduation period. </a:t>
            </a:r>
            <a:endParaRPr lang="tr-TR" sz="2000" dirty="0"/>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lstStyle/>
          <a:p>
            <a:r>
              <a:rPr lang="tr-TR" dirty="0"/>
              <a:t>About Energy Systems Engineering</a:t>
            </a:r>
          </a:p>
        </p:txBody>
      </p:sp>
      <p:pic>
        <p:nvPicPr>
          <p:cNvPr id="6" name="Resim 5">
            <a:extLst>
              <a:ext uri="{FF2B5EF4-FFF2-40B4-BE49-F238E27FC236}">
                <a16:creationId xmlns:a16="http://schemas.microsoft.com/office/drawing/2014/main" id="{01133100-8890-47F1-A316-1B41CCB2AAA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83418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3F49539-1B46-436E-AD5E-E964992438C7}"/>
              </a:ext>
            </a:extLst>
          </p:cNvPr>
          <p:cNvSpPr>
            <a:spLocks noGrp="1"/>
          </p:cNvSpPr>
          <p:nvPr>
            <p:ph type="title"/>
          </p:nvPr>
        </p:nvSpPr>
        <p:spPr>
          <a:xfrm>
            <a:off x="452749" y="1124744"/>
            <a:ext cx="8229600" cy="1066800"/>
          </a:xfrm>
        </p:spPr>
        <p:txBody>
          <a:bodyPr/>
          <a:lstStyle/>
          <a:p>
            <a:pPr algn="ctr"/>
            <a:r>
              <a:rPr lang="tr-TR" dirty="0"/>
              <a:t>About Energy Systems Engineering</a:t>
            </a:r>
          </a:p>
        </p:txBody>
      </p:sp>
      <p:sp>
        <p:nvSpPr>
          <p:cNvPr id="3" name="İçerik Yer Tutucusu 2">
            <a:extLst>
              <a:ext uri="{FF2B5EF4-FFF2-40B4-BE49-F238E27FC236}">
                <a16:creationId xmlns:a16="http://schemas.microsoft.com/office/drawing/2014/main" id="{B07F2E07-E074-4089-823B-835DF04A7573}"/>
              </a:ext>
            </a:extLst>
          </p:cNvPr>
          <p:cNvSpPr>
            <a:spLocks noGrp="1"/>
          </p:cNvSpPr>
          <p:nvPr>
            <p:ph idx="1"/>
          </p:nvPr>
        </p:nvSpPr>
        <p:spPr>
          <a:xfrm>
            <a:off x="452749" y="2060848"/>
            <a:ext cx="8229600" cy="4325112"/>
          </a:xfrm>
        </p:spPr>
        <p:txBody>
          <a:bodyPr/>
          <a:lstStyle/>
          <a:p>
            <a:pPr marL="109728" indent="0">
              <a:buNone/>
            </a:pPr>
            <a:r>
              <a:rPr lang="tr-TR" dirty="0"/>
              <a:t>Specialised Research Areas</a:t>
            </a:r>
          </a:p>
          <a:p>
            <a:pPr>
              <a:buFont typeface="Wingdings" panose="05000000000000000000" pitchFamily="2" charset="2"/>
              <a:buChar char="Ø"/>
            </a:pPr>
            <a:r>
              <a:rPr lang="tr-TR" dirty="0"/>
              <a:t>Engineering Economics and </a:t>
            </a:r>
            <a:r>
              <a:rPr lang="tr-TR" dirty="0" err="1"/>
              <a:t>Energy</a:t>
            </a:r>
            <a:r>
              <a:rPr lang="tr-TR" dirty="0"/>
              <a:t> </a:t>
            </a:r>
            <a:r>
              <a:rPr lang="tr-TR" dirty="0" err="1"/>
              <a:t>Efficiency</a:t>
            </a:r>
            <a:endParaRPr lang="tr-TR" dirty="0"/>
          </a:p>
          <a:p>
            <a:pPr>
              <a:buFont typeface="Wingdings" panose="05000000000000000000" pitchFamily="2" charset="2"/>
              <a:buChar char="Ø"/>
            </a:pPr>
            <a:r>
              <a:rPr lang="tr-TR" dirty="0" err="1"/>
              <a:t>Wind</a:t>
            </a:r>
            <a:r>
              <a:rPr lang="tr-TR" dirty="0"/>
              <a:t> Energy</a:t>
            </a:r>
          </a:p>
          <a:p>
            <a:pPr>
              <a:buFont typeface="Wingdings" panose="05000000000000000000" pitchFamily="2" charset="2"/>
              <a:buChar char="Ø"/>
            </a:pPr>
            <a:r>
              <a:rPr lang="tr-TR" dirty="0"/>
              <a:t>Solar Energy</a:t>
            </a:r>
          </a:p>
          <a:p>
            <a:pPr>
              <a:buFont typeface="Wingdings" panose="05000000000000000000" pitchFamily="2" charset="2"/>
              <a:buChar char="Ø"/>
            </a:pPr>
            <a:r>
              <a:rPr lang="tr-TR" dirty="0"/>
              <a:t>Cooling Systems</a:t>
            </a:r>
          </a:p>
          <a:p>
            <a:pPr>
              <a:buFont typeface="Wingdings" panose="05000000000000000000" pitchFamily="2" charset="2"/>
              <a:buChar char="Ø"/>
            </a:pPr>
            <a:r>
              <a:rPr lang="tr-TR" dirty="0"/>
              <a:t>Heating, Ventilation and Air Conditioning</a:t>
            </a:r>
          </a:p>
          <a:p>
            <a:pPr>
              <a:buFont typeface="Wingdings" panose="05000000000000000000" pitchFamily="2" charset="2"/>
              <a:buChar char="Ø"/>
            </a:pPr>
            <a:r>
              <a:rPr lang="tr-TR" dirty="0"/>
              <a:t>Mechanical Installation</a:t>
            </a:r>
          </a:p>
          <a:p>
            <a:pPr>
              <a:buFont typeface="Wingdings" panose="05000000000000000000" pitchFamily="2" charset="2"/>
              <a:buChar char="Ø"/>
            </a:pPr>
            <a:r>
              <a:rPr lang="tr-TR" dirty="0"/>
              <a:t>Fuel Cells</a:t>
            </a:r>
          </a:p>
          <a:p>
            <a:pPr>
              <a:buFont typeface="Wingdings" panose="05000000000000000000" pitchFamily="2" charset="2"/>
              <a:buChar char="Ø"/>
            </a:pPr>
            <a:r>
              <a:rPr lang="tr-TR" dirty="0"/>
              <a:t>Hybrid Systems</a:t>
            </a:r>
          </a:p>
        </p:txBody>
      </p:sp>
      <p:pic>
        <p:nvPicPr>
          <p:cNvPr id="4" name="Resim 3">
            <a:extLst>
              <a:ext uri="{FF2B5EF4-FFF2-40B4-BE49-F238E27FC236}">
                <a16:creationId xmlns:a16="http://schemas.microsoft.com/office/drawing/2014/main" id="{59BBAD6D-4504-4AB0-87E1-AD557C4F01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179512" y="472040"/>
            <a:ext cx="1080676" cy="911581"/>
          </a:xfrm>
          <a:prstGeom prst="rect">
            <a:avLst/>
          </a:prstGeom>
        </p:spPr>
      </p:pic>
    </p:spTree>
    <p:extLst>
      <p:ext uri="{BB962C8B-B14F-4D97-AF65-F5344CB8AC3E}">
        <p14:creationId xmlns:p14="http://schemas.microsoft.com/office/powerpoint/2010/main" val="38474082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normAutofit fontScale="92500" lnSpcReduction="10000"/>
          </a:bodyPr>
          <a:lstStyle/>
          <a:p>
            <a:pPr marL="109728" indent="0">
              <a:buNone/>
            </a:pPr>
            <a:r>
              <a:rPr lang="tr-TR" dirty="0"/>
              <a:t>Course </a:t>
            </a:r>
            <a:r>
              <a:rPr lang="tr-TR" dirty="0" err="1"/>
              <a:t>Credits</a:t>
            </a:r>
            <a:r>
              <a:rPr lang="tr-TR" dirty="0"/>
              <a:t> (ECTS)</a:t>
            </a:r>
          </a:p>
          <a:p>
            <a:r>
              <a:rPr lang="tr-TR" dirty="0"/>
              <a:t>E</a:t>
            </a:r>
            <a:r>
              <a:rPr lang="en-US" dirty="0"/>
              <a:t>lective courses</a:t>
            </a:r>
            <a:r>
              <a:rPr lang="tr-TR" dirty="0"/>
              <a:t>: 55 </a:t>
            </a:r>
          </a:p>
          <a:p>
            <a:pPr lvl="1"/>
            <a:r>
              <a:rPr lang="tr-TR" dirty="0">
                <a:solidFill>
                  <a:schemeClr val="tx1"/>
                </a:solidFill>
              </a:rPr>
              <a:t>Technical </a:t>
            </a:r>
            <a:r>
              <a:rPr lang="tr-TR" dirty="0" err="1">
                <a:solidFill>
                  <a:schemeClr val="tx1"/>
                </a:solidFill>
              </a:rPr>
              <a:t>elective</a:t>
            </a:r>
            <a:r>
              <a:rPr lang="tr-TR" dirty="0">
                <a:solidFill>
                  <a:schemeClr val="tx1"/>
                </a:solidFill>
              </a:rPr>
              <a:t> </a:t>
            </a:r>
            <a:r>
              <a:rPr lang="tr-TR" dirty="0" err="1">
                <a:solidFill>
                  <a:schemeClr val="tx1"/>
                </a:solidFill>
              </a:rPr>
              <a:t>courses</a:t>
            </a:r>
            <a:r>
              <a:rPr lang="tr-TR" dirty="0">
                <a:solidFill>
                  <a:schemeClr val="tx1"/>
                </a:solidFill>
              </a:rPr>
              <a:t>: 47 </a:t>
            </a:r>
          </a:p>
          <a:p>
            <a:pPr lvl="1"/>
            <a:r>
              <a:rPr lang="tr-TR" dirty="0" err="1">
                <a:solidFill>
                  <a:schemeClr val="tx1"/>
                </a:solidFill>
              </a:rPr>
              <a:t>Social</a:t>
            </a:r>
            <a:r>
              <a:rPr lang="tr-TR" dirty="0">
                <a:solidFill>
                  <a:schemeClr val="tx1"/>
                </a:solidFill>
              </a:rPr>
              <a:t> </a:t>
            </a:r>
            <a:r>
              <a:rPr lang="tr-TR" dirty="0" err="1">
                <a:solidFill>
                  <a:schemeClr val="tx1"/>
                </a:solidFill>
              </a:rPr>
              <a:t>elective</a:t>
            </a:r>
            <a:r>
              <a:rPr lang="tr-TR" dirty="0">
                <a:solidFill>
                  <a:schemeClr val="tx1"/>
                </a:solidFill>
              </a:rPr>
              <a:t> </a:t>
            </a:r>
            <a:r>
              <a:rPr lang="tr-TR" dirty="0" err="1">
                <a:solidFill>
                  <a:schemeClr val="tx1"/>
                </a:solidFill>
              </a:rPr>
              <a:t>courses</a:t>
            </a:r>
            <a:r>
              <a:rPr lang="tr-TR" dirty="0">
                <a:solidFill>
                  <a:schemeClr val="tx1"/>
                </a:solidFill>
              </a:rPr>
              <a:t>:  8 </a:t>
            </a:r>
          </a:p>
          <a:p>
            <a:r>
              <a:rPr lang="tr-TR" dirty="0"/>
              <a:t>F</a:t>
            </a:r>
            <a:r>
              <a:rPr lang="en-US" dirty="0"/>
              <a:t>undamental courses</a:t>
            </a:r>
            <a:r>
              <a:rPr lang="tr-TR" dirty="0"/>
              <a:t>: 35 	</a:t>
            </a:r>
            <a:endParaRPr lang="en-US" dirty="0"/>
          </a:p>
          <a:p>
            <a:r>
              <a:rPr lang="tr-TR" dirty="0"/>
              <a:t>E</a:t>
            </a:r>
            <a:r>
              <a:rPr lang="en-US" dirty="0" err="1"/>
              <a:t>ngineering</a:t>
            </a:r>
            <a:r>
              <a:rPr lang="en-US" dirty="0"/>
              <a:t> courses</a:t>
            </a:r>
            <a:r>
              <a:rPr lang="tr-TR" dirty="0"/>
              <a:t>:   115 </a:t>
            </a:r>
          </a:p>
          <a:p>
            <a:r>
              <a:rPr lang="tr-TR" dirty="0" err="1"/>
              <a:t>Field</a:t>
            </a:r>
            <a:r>
              <a:rPr lang="tr-TR" dirty="0"/>
              <a:t> </a:t>
            </a:r>
            <a:r>
              <a:rPr lang="tr-TR" dirty="0" err="1"/>
              <a:t>courses</a:t>
            </a:r>
            <a:r>
              <a:rPr lang="tr-TR" dirty="0"/>
              <a:t>:  35 </a:t>
            </a:r>
          </a:p>
          <a:p>
            <a:r>
              <a:rPr lang="tr-TR" dirty="0"/>
              <a:t>Total </a:t>
            </a:r>
            <a:r>
              <a:rPr lang="tr-TR" dirty="0" err="1"/>
              <a:t>credits</a:t>
            </a:r>
            <a:r>
              <a:rPr lang="tr-TR" dirty="0"/>
              <a:t>: 240 </a:t>
            </a:r>
          </a:p>
          <a:p>
            <a:r>
              <a:rPr lang="tr-TR" dirty="0" err="1"/>
              <a:t>Credits</a:t>
            </a:r>
            <a:r>
              <a:rPr lang="tr-TR" dirty="0"/>
              <a:t> of </a:t>
            </a:r>
            <a:r>
              <a:rPr lang="tr-TR" dirty="0" err="1"/>
              <a:t>theoretical</a:t>
            </a:r>
            <a:r>
              <a:rPr lang="tr-TR" dirty="0"/>
              <a:t> </a:t>
            </a:r>
            <a:r>
              <a:rPr lang="tr-TR" dirty="0" err="1"/>
              <a:t>courses</a:t>
            </a:r>
            <a:r>
              <a:rPr lang="tr-TR" dirty="0"/>
              <a:t>: 150</a:t>
            </a:r>
          </a:p>
          <a:p>
            <a:r>
              <a:rPr lang="tr-TR" dirty="0"/>
              <a:t>Credits of </a:t>
            </a:r>
            <a:r>
              <a:rPr lang="tr-TR" dirty="0" err="1"/>
              <a:t>practical</a:t>
            </a:r>
            <a:r>
              <a:rPr lang="tr-TR" dirty="0"/>
              <a:t> </a:t>
            </a:r>
            <a:r>
              <a:rPr lang="tr-TR" dirty="0" err="1"/>
              <a:t>courses</a:t>
            </a:r>
            <a:r>
              <a:rPr lang="tr-TR" dirty="0"/>
              <a:t>: 90</a:t>
            </a:r>
          </a:p>
          <a:p>
            <a:endParaRPr lang="tr-TR" dirty="0"/>
          </a:p>
          <a:p>
            <a:endParaRPr lang="tr-TR" dirty="0"/>
          </a:p>
          <a:p>
            <a:endParaRPr lang="tr-TR" dirty="0"/>
          </a:p>
        </p:txBody>
      </p:sp>
      <p:pic>
        <p:nvPicPr>
          <p:cNvPr id="6" name="Resim 5">
            <a:extLst>
              <a:ext uri="{FF2B5EF4-FFF2-40B4-BE49-F238E27FC236}">
                <a16:creationId xmlns:a16="http://schemas.microsoft.com/office/drawing/2014/main" id="{42E24E47-3BCA-42E5-B051-000576AFBB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531054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lstStyle/>
          <a:p>
            <a:r>
              <a:rPr lang="tr-TR" dirty="0"/>
              <a:t>Double Major Programs</a:t>
            </a:r>
          </a:p>
          <a:p>
            <a:pPr marL="109728" indent="0">
              <a:buNone/>
            </a:pPr>
            <a:endParaRPr lang="tr-TR" dirty="0"/>
          </a:p>
          <a:p>
            <a:pPr lvl="0">
              <a:buClr>
                <a:srgbClr val="E66C7D"/>
              </a:buClr>
            </a:pPr>
            <a:r>
              <a:rPr lang="tr-TR" sz="2400" dirty="0">
                <a:solidFill>
                  <a:prstClr val="black"/>
                </a:solidFill>
              </a:rPr>
              <a:t>Mechanical </a:t>
            </a:r>
            <a:r>
              <a:rPr lang="en-GB" sz="2400" dirty="0">
                <a:solidFill>
                  <a:prstClr val="black"/>
                </a:solidFill>
              </a:rPr>
              <a:t>Engineering </a:t>
            </a:r>
            <a:endParaRPr lang="tr-TR" sz="2400" dirty="0">
              <a:solidFill>
                <a:prstClr val="black"/>
              </a:solidFill>
            </a:endParaRPr>
          </a:p>
          <a:p>
            <a:pPr lvl="0">
              <a:buClr>
                <a:srgbClr val="E66C7D"/>
              </a:buClr>
            </a:pPr>
            <a:r>
              <a:rPr lang="tr-TR" sz="2400" dirty="0" err="1">
                <a:solidFill>
                  <a:prstClr val="black"/>
                </a:solidFill>
              </a:rPr>
              <a:t>Manufacturing</a:t>
            </a:r>
            <a:r>
              <a:rPr lang="tr-TR" sz="2400" dirty="0">
                <a:solidFill>
                  <a:prstClr val="black"/>
                </a:solidFill>
              </a:rPr>
              <a:t> </a:t>
            </a:r>
            <a:r>
              <a:rPr lang="en-GB" sz="2400" dirty="0">
                <a:solidFill>
                  <a:prstClr val="black"/>
                </a:solidFill>
              </a:rPr>
              <a:t>Engineering </a:t>
            </a:r>
            <a:endParaRPr lang="tr-TR" sz="2400" dirty="0">
              <a:solidFill>
                <a:prstClr val="black"/>
              </a:solidFill>
            </a:endParaRPr>
          </a:p>
          <a:p>
            <a:pPr lvl="0">
              <a:buClr>
                <a:srgbClr val="E66C7D"/>
              </a:buClr>
            </a:pPr>
            <a:r>
              <a:rPr lang="en-GB" sz="2400" dirty="0">
                <a:solidFill>
                  <a:prstClr val="black"/>
                </a:solidFill>
              </a:rPr>
              <a:t>Mechatronics Engineering </a:t>
            </a:r>
            <a:endParaRPr lang="tr-TR" sz="2400" dirty="0">
              <a:solidFill>
                <a:prstClr val="black"/>
              </a:solidFill>
            </a:endParaRPr>
          </a:p>
          <a:p>
            <a:pPr lvl="0">
              <a:buClr>
                <a:srgbClr val="E66C7D"/>
              </a:buClr>
            </a:pPr>
            <a:r>
              <a:rPr lang="en-GB" sz="2400" dirty="0">
                <a:solidFill>
                  <a:prstClr val="black"/>
                </a:solidFill>
              </a:rPr>
              <a:t>Industrial Design Engineering</a:t>
            </a:r>
            <a:endParaRPr lang="tr-TR" sz="2400" dirty="0">
              <a:solidFill>
                <a:prstClr val="black"/>
              </a:solidFill>
            </a:endParaRPr>
          </a:p>
          <a:p>
            <a:endParaRPr lang="tr-TR" dirty="0"/>
          </a:p>
          <a:p>
            <a:endParaRPr lang="tr-TR" dirty="0"/>
          </a:p>
        </p:txBody>
      </p:sp>
      <p:pic>
        <p:nvPicPr>
          <p:cNvPr id="5" name="Resim 4">
            <a:extLst>
              <a:ext uri="{FF2B5EF4-FFF2-40B4-BE49-F238E27FC236}">
                <a16:creationId xmlns:a16="http://schemas.microsoft.com/office/drawing/2014/main" id="{1B4A3056-2195-4FFF-8A68-0214CA1F90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704911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7" name="Content Placeholder 2">
            <a:extLst>
              <a:ext uri="{FF2B5EF4-FFF2-40B4-BE49-F238E27FC236}">
                <a16:creationId xmlns:a16="http://schemas.microsoft.com/office/drawing/2014/main" id="{F145D0B7-1208-496C-AA96-E074E02871CD}"/>
              </a:ext>
            </a:extLst>
          </p:cNvPr>
          <p:cNvSpPr>
            <a:spLocks noGrp="1"/>
          </p:cNvSpPr>
          <p:nvPr>
            <p:ph idx="1"/>
          </p:nvPr>
        </p:nvSpPr>
        <p:spPr>
          <a:xfrm>
            <a:off x="457200" y="2249424"/>
            <a:ext cx="8229600" cy="4325112"/>
          </a:xfrm>
        </p:spPr>
        <p:txBody>
          <a:bodyPr/>
          <a:lstStyle/>
          <a:p>
            <a:pPr marL="109728" indent="0">
              <a:buNone/>
            </a:pPr>
            <a:r>
              <a:rPr lang="tr-TR" b="1" dirty="0" err="1"/>
              <a:t>Graduate</a:t>
            </a:r>
            <a:r>
              <a:rPr lang="tr-TR" b="1" dirty="0"/>
              <a:t> Programs</a:t>
            </a:r>
            <a:endParaRPr lang="en-GB" b="1" dirty="0"/>
          </a:p>
          <a:p>
            <a:endParaRPr lang="en-GB" dirty="0"/>
          </a:p>
          <a:p>
            <a:r>
              <a:rPr lang="tr-TR" b="1" dirty="0"/>
              <a:t>Master’s</a:t>
            </a:r>
            <a:r>
              <a:rPr lang="tr-TR" dirty="0"/>
              <a:t> </a:t>
            </a:r>
            <a:r>
              <a:rPr lang="en-GB" dirty="0"/>
              <a:t>and </a:t>
            </a:r>
            <a:r>
              <a:rPr lang="en-GB" b="1" dirty="0" err="1"/>
              <a:t>Ph.D</a:t>
            </a:r>
            <a:r>
              <a:rPr lang="en-GB" dirty="0"/>
              <a:t> Degree</a:t>
            </a:r>
          </a:p>
          <a:p>
            <a:pPr lvl="1"/>
            <a:r>
              <a:rPr lang="tr-TR" dirty="0" err="1">
                <a:solidFill>
                  <a:schemeClr val="tx1"/>
                </a:solidFill>
              </a:rPr>
              <a:t>Energy</a:t>
            </a:r>
            <a:r>
              <a:rPr lang="tr-TR" dirty="0">
                <a:solidFill>
                  <a:schemeClr val="tx1"/>
                </a:solidFill>
              </a:rPr>
              <a:t> </a:t>
            </a:r>
            <a:r>
              <a:rPr lang="tr-TR" dirty="0" err="1">
                <a:solidFill>
                  <a:schemeClr val="tx1"/>
                </a:solidFill>
              </a:rPr>
              <a:t>Systems</a:t>
            </a:r>
            <a:r>
              <a:rPr lang="tr-TR" dirty="0">
                <a:solidFill>
                  <a:schemeClr val="tx1"/>
                </a:solidFill>
              </a:rPr>
              <a:t> </a:t>
            </a:r>
            <a:r>
              <a:rPr lang="en-GB" dirty="0">
                <a:solidFill>
                  <a:schemeClr val="tx1"/>
                </a:solidFill>
              </a:rPr>
              <a:t>Engineering</a:t>
            </a:r>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A9EAD518-F3F9-4EC2-BE9C-E1A2682471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60235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normAutofit fontScale="92500" lnSpcReduction="10000"/>
          </a:bodyPr>
          <a:lstStyle/>
          <a:p>
            <a:r>
              <a:rPr lang="tr-TR" dirty="0"/>
              <a:t>Faculty </a:t>
            </a:r>
            <a:r>
              <a:rPr lang="tr-TR" dirty="0" err="1"/>
              <a:t>Members</a:t>
            </a:r>
            <a:endParaRPr lang="tr-TR" dirty="0"/>
          </a:p>
          <a:p>
            <a:endParaRPr lang="tr-TR" dirty="0"/>
          </a:p>
          <a:p>
            <a:pPr>
              <a:lnSpc>
                <a:spcPct val="120000"/>
              </a:lnSpc>
            </a:pPr>
            <a:r>
              <a:rPr lang="tr-TR" dirty="0"/>
              <a:t>Number of Professor : 5</a:t>
            </a:r>
          </a:p>
          <a:p>
            <a:pPr>
              <a:lnSpc>
                <a:spcPct val="120000"/>
              </a:lnSpc>
            </a:pPr>
            <a:r>
              <a:rPr lang="tr-TR" dirty="0"/>
              <a:t>Number of Associate Professor: 3</a:t>
            </a:r>
          </a:p>
          <a:p>
            <a:pPr>
              <a:lnSpc>
                <a:spcPct val="120000"/>
              </a:lnSpc>
            </a:pPr>
            <a:r>
              <a:rPr lang="tr-TR" dirty="0"/>
              <a:t>Number of Assistant Professor: 6</a:t>
            </a:r>
          </a:p>
          <a:p>
            <a:pPr>
              <a:lnSpc>
                <a:spcPct val="120000"/>
              </a:lnSpc>
            </a:pPr>
            <a:r>
              <a:rPr lang="tr-TR" dirty="0" err="1"/>
              <a:t>Number</a:t>
            </a:r>
            <a:r>
              <a:rPr lang="tr-TR" dirty="0"/>
              <a:t> of </a:t>
            </a:r>
            <a:r>
              <a:rPr lang="tr-TR" dirty="0" err="1"/>
              <a:t>Research</a:t>
            </a:r>
            <a:r>
              <a:rPr lang="tr-TR" dirty="0"/>
              <a:t> </a:t>
            </a:r>
            <a:r>
              <a:rPr lang="tr-TR" dirty="0" err="1"/>
              <a:t>Assistant</a:t>
            </a:r>
            <a:r>
              <a:rPr lang="tr-TR" dirty="0"/>
              <a:t> : 6</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8BA28586-1346-4480-8E80-041A58CF50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2762410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Administrative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pic>
        <p:nvPicPr>
          <p:cNvPr id="6" name="5 Resim" descr="r1.png"/>
          <p:cNvPicPr>
            <a:picLocks noChangeAspect="1"/>
          </p:cNvPicPr>
          <p:nvPr/>
        </p:nvPicPr>
        <p:blipFill>
          <a:blip r:embed="rId2"/>
          <a:stretch>
            <a:fillRect/>
          </a:stretch>
        </p:blipFill>
        <p:spPr>
          <a:xfrm>
            <a:off x="6197082" y="4000504"/>
            <a:ext cx="1161000" cy="1548000"/>
          </a:xfrm>
          <a:prstGeom prst="rect">
            <a:avLst/>
          </a:prstGeom>
        </p:spPr>
      </p:pic>
      <p:sp>
        <p:nvSpPr>
          <p:cNvPr id="8" name="7 Metin kutusu"/>
          <p:cNvSpPr txBox="1"/>
          <p:nvPr/>
        </p:nvSpPr>
        <p:spPr>
          <a:xfrm>
            <a:off x="2925279" y="3857628"/>
            <a:ext cx="3081036"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Prof.Dr.Mehmet ÖZKAYMAK</a:t>
            </a:r>
          </a:p>
          <a:p>
            <a:pPr algn="ct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9" name="8 Metin kutusu"/>
          <p:cNvSpPr txBox="1"/>
          <p:nvPr/>
        </p:nvSpPr>
        <p:spPr>
          <a:xfrm>
            <a:off x="714348" y="5643578"/>
            <a:ext cx="2549672" cy="646331"/>
          </a:xfrm>
          <a:prstGeom prst="rect">
            <a:avLst/>
          </a:prstGeom>
          <a:noFill/>
        </p:spPr>
        <p:txBody>
          <a:bodyPr wrap="none" rtlCol="0">
            <a:spAutoFit/>
          </a:bodyPr>
          <a:lstStyle/>
          <a:p>
            <a:pPr algn="ctr"/>
            <a:r>
              <a:rPr lang="tr-TR" dirty="0">
                <a:latin typeface="Times New Roman" pitchFamily="18" charset="0"/>
                <a:cs typeface="Times New Roman" pitchFamily="18" charset="0"/>
              </a:rPr>
              <a:t>Asst.Prof.Dr.Şafak ATAŞ</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10" name="9 Metin kutusu"/>
          <p:cNvSpPr txBox="1"/>
          <p:nvPr/>
        </p:nvSpPr>
        <p:spPr>
          <a:xfrm>
            <a:off x="5368672" y="5643578"/>
            <a:ext cx="2813720" cy="646331"/>
          </a:xfrm>
          <a:prstGeom prst="rect">
            <a:avLst/>
          </a:prstGeom>
          <a:noFill/>
        </p:spPr>
        <p:txBody>
          <a:bodyPr wrap="none" rtlCol="0">
            <a:spAutoFit/>
          </a:bodyPr>
          <a:lstStyle/>
          <a:p>
            <a:pPr algn="ctr"/>
            <a:r>
              <a:rPr lang="tr-TR" dirty="0" err="1">
                <a:latin typeface="Times New Roman" pitchFamily="18" charset="0"/>
                <a:cs typeface="Times New Roman" pitchFamily="18" charset="0"/>
              </a:rPr>
              <a:t>Asst.Prof.Dr.Bahadır</a:t>
            </a:r>
            <a:r>
              <a:rPr lang="tr-TR" dirty="0">
                <a:latin typeface="Times New Roman" pitchFamily="18" charset="0"/>
                <a:cs typeface="Times New Roman" pitchFamily="18" charset="0"/>
              </a:rPr>
              <a:t> ACAR</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Head of Department</a:t>
            </a:r>
          </a:p>
        </p:txBody>
      </p:sp>
      <p:pic>
        <p:nvPicPr>
          <p:cNvPr id="1028" name="Picture 4" descr="C:\Documents and Settings\volkan\Desktop\ataş.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3984625"/>
            <a:ext cx="127635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D5CCD9C5-3DE5-4D89-91E2-F68E4CDBA0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859" y="2284490"/>
            <a:ext cx="12858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Resim 13">
            <a:extLst>
              <a:ext uri="{FF2B5EF4-FFF2-40B4-BE49-F238E27FC236}">
                <a16:creationId xmlns:a16="http://schemas.microsoft.com/office/drawing/2014/main" id="{18FFA374-BEEE-48A3-BB9A-0BBA1C12BD2E}"/>
              </a:ext>
            </a:extLst>
          </p:cNvPr>
          <p:cNvPicPr>
            <a:picLocks noChangeAspect="1"/>
          </p:cNvPicPr>
          <p:nvPr/>
        </p:nvPicPr>
        <p:blipFill>
          <a:blip r:embed="rId5"/>
          <a:stretch>
            <a:fillRect/>
          </a:stretch>
        </p:blipFill>
        <p:spPr>
          <a:xfrm>
            <a:off x="6127492" y="4005063"/>
            <a:ext cx="1230589" cy="1578279"/>
          </a:xfrm>
          <a:prstGeom prst="rect">
            <a:avLst/>
          </a:prstGeom>
        </p:spPr>
      </p:pic>
      <p:pic>
        <p:nvPicPr>
          <p:cNvPr id="15" name="Resim 14">
            <a:extLst>
              <a:ext uri="{FF2B5EF4-FFF2-40B4-BE49-F238E27FC236}">
                <a16:creationId xmlns:a16="http://schemas.microsoft.com/office/drawing/2014/main" id="{ED6C8718-681C-440E-AD1A-01A43EF145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1434464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291559" cy="400110"/>
          </a:xfrm>
          <a:prstGeom prst="rect">
            <a:avLst/>
          </a:prstGeom>
          <a:noFill/>
        </p:spPr>
        <p:txBody>
          <a:bodyPr wrap="none" rtlCol="0">
            <a:spAutoFit/>
          </a:bodyPr>
          <a:lstStyle/>
          <a:p>
            <a:r>
              <a:rPr lang="tr-TR" sz="2000" b="1" dirty="0">
                <a:cs typeface="Times New Roman" pitchFamily="18" charset="0"/>
              </a:rPr>
              <a:t>Prof.Dr.MEHMET ÖZKAYMAK</a:t>
            </a:r>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mozkaymak@karabuk.edu.tr</a:t>
            </a:r>
          </a:p>
          <a:p>
            <a:r>
              <a:rPr lang="tr-TR" dirty="0">
                <a:cs typeface="Times New Roman" pitchFamily="18" charset="0"/>
              </a:rPr>
              <a:t>Phone:+90 370 418 71 00 / 1300</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428597" y="3571877"/>
            <a:ext cx="7815811" cy="1323440"/>
          </a:xfrm>
          <a:prstGeom prst="rect">
            <a:avLst/>
          </a:prstGeom>
          <a:noFill/>
        </p:spPr>
        <p:txBody>
          <a:bodyPr wrap="square" rtlCol="0">
            <a:spAutoFit/>
          </a:bodyPr>
          <a:lstStyle/>
          <a:p>
            <a:pPr algn="ctr"/>
            <a:r>
              <a:rPr lang="tr-TR" sz="2000" b="1" u="sng" dirty="0">
                <a:cs typeface="Times New Roman" pitchFamily="18" charset="0"/>
              </a:rPr>
              <a:t>Research Interests</a:t>
            </a:r>
          </a:p>
          <a:p>
            <a:pPr algn="ctr"/>
            <a:r>
              <a:rPr lang="tr-TR" sz="2000" dirty="0"/>
              <a:t>Energy Efficiency, Thermal Energy Systems,Exergy, Renewable Energy Sources</a:t>
            </a:r>
            <a:endParaRPr lang="en-GB" sz="2000" dirty="0"/>
          </a:p>
          <a:p>
            <a:pPr algn="ctr"/>
            <a:endParaRPr lang="tr-TR" sz="2000" b="1" u="sng" dirty="0">
              <a:latin typeface="Times New Roman" pitchFamily="18" charset="0"/>
              <a:cs typeface="Times New Roman" pitchFamily="18" charset="0"/>
            </a:endParaRPr>
          </a:p>
        </p:txBody>
      </p:sp>
      <p:sp>
        <p:nvSpPr>
          <p:cNvPr id="15" name="14 Metin kutusu"/>
          <p:cNvSpPr txBox="1"/>
          <p:nvPr/>
        </p:nvSpPr>
        <p:spPr>
          <a:xfrm>
            <a:off x="841091" y="4847148"/>
            <a:ext cx="7715304" cy="1908215"/>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endParaRPr lang="en-GB" sz="2000" b="1" u="sng" dirty="0">
              <a:solidFill>
                <a:prstClr val="black"/>
              </a:solidFill>
              <a:cs typeface="Times New Roman" pitchFamily="18" charset="0"/>
            </a:endParaRPr>
          </a:p>
          <a:p>
            <a:r>
              <a:rPr lang="tr-TR" sz="1400" dirty="0"/>
              <a:t>Özkaymak, M., Tabak, A., Canan, A., Aksay, M. V., İnanç, Ö., &amp; Eruz, Ü. G. (2017). Efficiency And Investment Comparison of Monocrystalline, Polycrystalline, and Thin Film Solar Panel Types at Karabuk Conditions. </a:t>
            </a:r>
            <a:r>
              <a:rPr lang="tr-TR" sz="1400" i="1" dirty="0"/>
              <a:t>I-Manager’s Journal on Power Systems Engineering</a:t>
            </a:r>
            <a:r>
              <a:rPr lang="tr-TR" sz="1400" dirty="0"/>
              <a:t>, </a:t>
            </a:r>
            <a:r>
              <a:rPr lang="tr-TR" sz="1400" i="1" dirty="0"/>
              <a:t>5</a:t>
            </a:r>
            <a:r>
              <a:rPr lang="tr-TR" sz="1400" dirty="0"/>
              <a:t>(3), 1–9.</a:t>
            </a:r>
          </a:p>
          <a:p>
            <a:endParaRPr lang="en-GB" sz="1400" dirty="0"/>
          </a:p>
          <a:p>
            <a:r>
              <a:rPr lang="tr-TR" sz="1400" dirty="0"/>
              <a:t>Özkaymak, M., Ceylan, M. A., Okutan, H. C., Atakul, H., Engin, B., Çoşkun, T., &amp; İnanç, Ö. (2017). CO</a:t>
            </a:r>
            <a:r>
              <a:rPr lang="tr-TR" sz="1400" baseline="-25000" dirty="0"/>
              <a:t>2</a:t>
            </a:r>
            <a:r>
              <a:rPr lang="tr-TR" sz="1400" dirty="0"/>
              <a:t> Emission During The Combustion Of Orhaneli Lignite Coal” World Journal Of Engineering, </a:t>
            </a:r>
            <a:r>
              <a:rPr lang="tr-TR" sz="1400" i="1" dirty="0"/>
              <a:t>14</a:t>
            </a:r>
            <a:r>
              <a:rPr lang="tr-TR" sz="1400" dirty="0"/>
              <a:t>(1), 27–34.</a:t>
            </a:r>
            <a:endParaRPr lang="en-GB" sz="1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1999290"/>
            <a:ext cx="1285875"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658504A0-80C3-4D15-A5B7-E6D80B5FF7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520278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457200" y="692696"/>
            <a:ext cx="8229600" cy="792088"/>
          </a:xfrm>
        </p:spPr>
        <p:txBody>
          <a:bodyPr/>
          <a:lstStyle/>
          <a:p>
            <a:r>
              <a:rPr lang="tr-TR" dirty="0">
                <a:solidFill>
                  <a:schemeClr val="tx1"/>
                </a:solidFill>
              </a:rPr>
              <a:t>DEPARTMENTS</a:t>
            </a:r>
          </a:p>
        </p:txBody>
      </p:sp>
      <p:sp>
        <p:nvSpPr>
          <p:cNvPr id="4" name="İçerik Yer Tutucusu 3"/>
          <p:cNvSpPr>
            <a:spLocks noGrp="1"/>
          </p:cNvSpPr>
          <p:nvPr>
            <p:ph idx="1"/>
          </p:nvPr>
        </p:nvSpPr>
        <p:spPr>
          <a:xfrm>
            <a:off x="467545" y="1700808"/>
            <a:ext cx="8352927" cy="4536504"/>
          </a:xfrm>
        </p:spPr>
        <p:txBody>
          <a:bodyPr>
            <a:normAutofit/>
          </a:bodyPr>
          <a:lstStyle/>
          <a:p>
            <a:pPr marL="0" indent="0">
              <a:buFont typeface="Wingdings" pitchFamily="2" charset="2"/>
              <a:buChar char="q"/>
            </a:pPr>
            <a:r>
              <a:rPr lang="tr-TR" dirty="0"/>
              <a:t> </a:t>
            </a:r>
            <a:r>
              <a:rPr lang="tr-TR" dirty="0" err="1"/>
              <a:t>Energy</a:t>
            </a:r>
            <a:r>
              <a:rPr lang="tr-TR" dirty="0"/>
              <a:t> </a:t>
            </a:r>
            <a:r>
              <a:rPr lang="tr-TR" dirty="0" err="1"/>
              <a:t>Systems</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Industrial</a:t>
            </a:r>
            <a:r>
              <a:rPr lang="tr-TR" dirty="0"/>
              <a:t> </a:t>
            </a:r>
            <a:r>
              <a:rPr lang="tr-TR" dirty="0" err="1"/>
              <a:t>Design</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Manufacturing</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Mechatronics</a:t>
            </a:r>
            <a:r>
              <a:rPr lang="tr-TR" dirty="0"/>
              <a:t> </a:t>
            </a:r>
            <a:r>
              <a:rPr lang="tr-TR" dirty="0" err="1"/>
              <a:t>Engineering</a:t>
            </a:r>
            <a:endParaRPr lang="tr-TR" dirty="0"/>
          </a:p>
          <a:p>
            <a:pPr marL="0" indent="0">
              <a:buFont typeface="Wingdings" pitchFamily="2" charset="2"/>
              <a:buChar char="q"/>
            </a:pPr>
            <a:endParaRPr lang="tr-TR" dirty="0"/>
          </a:p>
          <a:p>
            <a:pPr marL="0" indent="0">
              <a:buFont typeface="Wingdings" pitchFamily="2" charset="2"/>
              <a:buChar char="q"/>
            </a:pPr>
            <a:r>
              <a:rPr lang="tr-TR" dirty="0"/>
              <a:t> </a:t>
            </a:r>
            <a:r>
              <a:rPr lang="tr-TR" dirty="0" err="1"/>
              <a:t>Electrical</a:t>
            </a:r>
            <a:r>
              <a:rPr lang="tr-TR" dirty="0"/>
              <a:t> </a:t>
            </a:r>
            <a:r>
              <a:rPr lang="tr-TR" dirty="0" err="1"/>
              <a:t>Engineering</a:t>
            </a:r>
            <a:endParaRPr lang="tr-TR" dirty="0"/>
          </a:p>
        </p:txBody>
      </p:sp>
    </p:spTree>
    <p:extLst>
      <p:ext uri="{BB962C8B-B14F-4D97-AF65-F5344CB8AC3E}">
        <p14:creationId xmlns:p14="http://schemas.microsoft.com/office/powerpoint/2010/main" val="5509202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542958" cy="400110"/>
          </a:xfrm>
          <a:prstGeom prst="rect">
            <a:avLst/>
          </a:prstGeom>
          <a:noFill/>
        </p:spPr>
        <p:txBody>
          <a:bodyPr wrap="none" rtlCol="0">
            <a:spAutoFit/>
          </a:bodyPr>
          <a:lstStyle/>
          <a:p>
            <a:r>
              <a:rPr lang="tr-TR" sz="2000" b="1" dirty="0"/>
              <a:t>Prof.Dr. </a:t>
            </a:r>
            <a:r>
              <a:rPr lang="en-GB" sz="2000" b="1" dirty="0"/>
              <a:t>SEZAYİ YILMAZ</a:t>
            </a:r>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syilmaz@karabuk.edu.tr</a:t>
            </a:r>
          </a:p>
          <a:p>
            <a:r>
              <a:rPr lang="tr-TR" dirty="0">
                <a:cs typeface="Times New Roman" pitchFamily="18" charset="0"/>
              </a:rPr>
              <a:t>Phone:+90 370 418 71 00 / 1013</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631216"/>
          </a:xfrm>
          <a:prstGeom prst="rect">
            <a:avLst/>
          </a:prstGeom>
          <a:noFill/>
        </p:spPr>
        <p:txBody>
          <a:bodyPr wrap="square" rtlCol="0">
            <a:spAutoFit/>
          </a:bodyPr>
          <a:lstStyle/>
          <a:p>
            <a:pPr algn="ctr"/>
            <a:r>
              <a:rPr lang="tr-TR" sz="2000" b="1" u="sng" dirty="0">
                <a:cs typeface="Times New Roman" pitchFamily="18" charset="0"/>
              </a:rPr>
              <a:t>Research Interests</a:t>
            </a:r>
          </a:p>
          <a:p>
            <a:pPr lvl="0" algn="ctr"/>
            <a:r>
              <a:rPr lang="tr-TR" sz="2000" dirty="0"/>
              <a:t>Solar Energy,</a:t>
            </a:r>
            <a:r>
              <a:rPr lang="tr-TR" sz="2000" dirty="0">
                <a:solidFill>
                  <a:prstClr val="black"/>
                </a:solidFill>
              </a:rPr>
              <a:t> Alternative Energy Sources, Thermal Energy Systems</a:t>
            </a:r>
            <a:endParaRPr lang="en-GB" sz="2000" dirty="0">
              <a:solidFill>
                <a:prstClr val="black"/>
              </a:solidFill>
            </a:endParaRPr>
          </a:p>
          <a:p>
            <a:pPr algn="ctr"/>
            <a:endParaRPr lang="tr-TR" sz="2000" dirty="0"/>
          </a:p>
          <a:p>
            <a:pPr algn="ctr"/>
            <a:endParaRPr lang="tr-TR" sz="2000" b="1" u="sng"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5" y="1988121"/>
            <a:ext cx="1173152" cy="1583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971600" y="4895315"/>
            <a:ext cx="7488832" cy="2062103"/>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tr-TR" sz="1200" dirty="0">
                <a:solidFill>
                  <a:prstClr val="black"/>
                </a:solidFill>
              </a:rPr>
              <a:t>A.</a:t>
            </a:r>
            <a:r>
              <a:rPr lang="en-GB" sz="1200" dirty="0">
                <a:solidFill>
                  <a:prstClr val="black"/>
                </a:solidFill>
              </a:rPr>
              <a:t>E. GÜREL, İ. CEYLAN, and S. YILMAZ, “Thermodynamıc analysıs of PID controlled fluıdızed bed dryer wıth parabolıc trough collector,” </a:t>
            </a:r>
            <a:r>
              <a:rPr lang="en-GB" sz="1200" i="1" dirty="0">
                <a:solidFill>
                  <a:prstClr val="black"/>
                </a:solidFill>
              </a:rPr>
              <a:t>International Journal of Exergy</a:t>
            </a:r>
            <a:r>
              <a:rPr lang="en-GB" sz="1200" dirty="0">
                <a:solidFill>
                  <a:prstClr val="black"/>
                </a:solidFill>
              </a:rPr>
              <a:t>, pp. 0–0, 2015.</a:t>
            </a:r>
            <a:endParaRPr lang="tr-TR" sz="1200" dirty="0">
              <a:solidFill>
                <a:prstClr val="black"/>
              </a:solidFill>
            </a:endParaRPr>
          </a:p>
          <a:p>
            <a:pPr lvl="0" algn="ctr"/>
            <a:r>
              <a:rPr lang="en-GB" sz="1200" dirty="0">
                <a:solidFill>
                  <a:prstClr val="black"/>
                </a:solidFill>
              </a:rPr>
              <a:t>A. E. GÜREL, İ. CEYLAN, and S. YILMAZ, “Pompalı ve Parabolik Oluklu Güneş Kollektörlü Akışkan Yataklı Kurutucuların Deneysel Analizi,” </a:t>
            </a:r>
            <a:r>
              <a:rPr lang="en-GB" sz="1200" i="1" dirty="0">
                <a:solidFill>
                  <a:prstClr val="black"/>
                </a:solidFill>
              </a:rPr>
              <a:t>journal  of Thermal Science and Technology  </a:t>
            </a:r>
            <a:r>
              <a:rPr lang="en-GB" sz="1200" dirty="0">
                <a:solidFill>
                  <a:prstClr val="black"/>
                </a:solidFill>
              </a:rPr>
              <a:t>, pp. 0–0, 2015.</a:t>
            </a:r>
            <a:endParaRPr lang="tr-TR" sz="1200" dirty="0">
              <a:solidFill>
                <a:prstClr val="black"/>
              </a:solidFill>
            </a:endParaRP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3" name="Resim 12">
            <a:extLst>
              <a:ext uri="{FF2B5EF4-FFF2-40B4-BE49-F238E27FC236}">
                <a16:creationId xmlns:a16="http://schemas.microsoft.com/office/drawing/2014/main" id="{B43C1D62-BAB3-46D6-BBDF-01BB002954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174208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076757" cy="400110"/>
          </a:xfrm>
          <a:prstGeom prst="rect">
            <a:avLst/>
          </a:prstGeom>
          <a:noFill/>
        </p:spPr>
        <p:txBody>
          <a:bodyPr wrap="none" rtlCol="0">
            <a:spAutoFit/>
          </a:bodyPr>
          <a:lstStyle/>
          <a:p>
            <a:r>
              <a:rPr lang="tr-TR" sz="2000" b="1" dirty="0"/>
              <a:t>Prof.Dr. ZİYADDİN RECEBLİ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zrecebli@karabuk.edu.tr</a:t>
            </a:r>
          </a:p>
          <a:p>
            <a:r>
              <a:rPr lang="tr-TR" dirty="0">
                <a:cs typeface="Times New Roman" pitchFamily="18" charset="0"/>
              </a:rPr>
              <a:t>Phone:+90 370 418 71 00 / 1333</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r>
              <a:rPr lang="tr-TR" sz="2000" dirty="0">
                <a:solidFill>
                  <a:prstClr val="black"/>
                </a:solidFill>
              </a:rPr>
              <a:t>Thermodynamics,Heat Transfer,Fluid Mechanics,</a:t>
            </a:r>
            <a:endParaRPr lang="tr-TR" sz="2000" b="1" u="sng" dirty="0">
              <a:cs typeface="Times New Roman" pitchFamily="18" charset="0"/>
            </a:endParaRP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938992"/>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just"/>
            <a:r>
              <a:rPr lang="en-GB" sz="1200" dirty="0"/>
              <a:t>S. SELİMLİ, Z. RECEBLİ, and E. ARCAKLIOĞLU, “Electrical field effect on three dimensional magnetohydrodynamic pipe flow  a CFD study,” </a:t>
            </a:r>
            <a:r>
              <a:rPr lang="en-GB" sz="1200" i="1" dirty="0"/>
              <a:t>Progress in Computational Fluid Dynamics, An International Journal</a:t>
            </a:r>
            <a:r>
              <a:rPr lang="en-GB" sz="1200" dirty="0"/>
              <a:t>, vol. 16, no. 4, pp. 261–270, Jan. 2016</a:t>
            </a:r>
            <a:r>
              <a:rPr lang="en-GB" sz="2000" dirty="0"/>
              <a:t>.</a:t>
            </a:r>
            <a:endParaRPr lang="tr-TR" sz="2000" dirty="0"/>
          </a:p>
          <a:p>
            <a:pPr lvl="0" algn="just"/>
            <a:r>
              <a:rPr lang="en-GB" sz="1200" dirty="0"/>
              <a:t>S. SELİMLİ, Z. RECEBLİ, and S. Ülker, “Solar Vacuum Tube Iitegrated Seawater Desalinization  an Experimental Study,” </a:t>
            </a:r>
            <a:r>
              <a:rPr lang="en-GB" sz="1200" i="1" dirty="0"/>
              <a:t>Scientific Journal Facta Universitatis, Series Mechanical Engineering,</a:t>
            </a:r>
            <a:r>
              <a:rPr lang="en-GB" sz="1200" dirty="0"/>
              <a:t> vol. 14, no. 1, pp. 113–120, Apr. 201</a:t>
            </a:r>
            <a:r>
              <a:rPr lang="tr-TR" sz="1200" dirty="0"/>
              <a:t>6</a:t>
            </a:r>
            <a:endParaRPr lang="tr-TR" sz="12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91" y="2000240"/>
            <a:ext cx="1177133" cy="151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232471C3-1681-4B05-9251-61AEF9BEF7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215187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482043" cy="400110"/>
          </a:xfrm>
          <a:prstGeom prst="rect">
            <a:avLst/>
          </a:prstGeom>
          <a:noFill/>
        </p:spPr>
        <p:txBody>
          <a:bodyPr wrap="none" rtlCol="0">
            <a:spAutoFit/>
          </a:bodyPr>
          <a:lstStyle/>
          <a:p>
            <a:r>
              <a:rPr lang="tr-TR" sz="2000" b="1" dirty="0"/>
              <a:t>Prof.Dr. İLHAN CEYLAN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ilhanceylan@karabuk.edu.tr</a:t>
            </a:r>
          </a:p>
          <a:p>
            <a:r>
              <a:rPr lang="tr-TR" dirty="0">
                <a:cs typeface="Times New Roman" pitchFamily="18" charset="0"/>
              </a:rPr>
              <a:t>Phone:+90 370 418 71 00 / 1337</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Solar energy, HVAC</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just"/>
            <a:r>
              <a:rPr lang="en-GB" sz="1200" dirty="0"/>
              <a:t>CEYLAN, A. E. GÜREL, and A. ERGÜN, “The mathematical modeling of concentrated photovoltaic module temperature,” </a:t>
            </a:r>
            <a:r>
              <a:rPr lang="en-GB" sz="1200" i="1" dirty="0"/>
              <a:t>International Journal of Hydrogen Energy</a:t>
            </a:r>
            <a:r>
              <a:rPr lang="en-GB" sz="1200" dirty="0"/>
              <a:t>, vol. 31, pp. 19641–19653, Aug. 2017</a:t>
            </a:r>
            <a:r>
              <a:rPr lang="en-GB" sz="2000" dirty="0"/>
              <a:t>.</a:t>
            </a:r>
            <a:endParaRPr lang="tr-TR" sz="2000" dirty="0"/>
          </a:p>
          <a:p>
            <a:pPr lvl="0" algn="just"/>
            <a:r>
              <a:rPr lang="en-GB" sz="1200" dirty="0"/>
              <a:t>M. AKTAŞ, İ. CEYLAN, A. ERGÜN, A. E. GÜREL, and M. ATAR, “Assessment of a solar-assisted infrared timber drying system,” </a:t>
            </a:r>
            <a:r>
              <a:rPr lang="en-GB" sz="1200" i="1" dirty="0"/>
              <a:t>Environmental Progress  Sustainable Energy</a:t>
            </a:r>
            <a:r>
              <a:rPr lang="en-GB" sz="1200" dirty="0"/>
              <a:t>, vol. 36, no. 6, pp. 1875–1881, 2017.</a:t>
            </a:r>
            <a:endParaRPr lang="tr-TR" sz="12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948" b="-19948"/>
          <a:stretch/>
        </p:blipFill>
        <p:spPr bwMode="auto">
          <a:xfrm>
            <a:off x="859111" y="1989396"/>
            <a:ext cx="1161000" cy="2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30A9647E-33C4-4D82-9CA3-3F01422B91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572544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485265CB-93FF-4D4C-BE4B-F6C190247102}"/>
              </a:ext>
            </a:extLst>
          </p:cNvPr>
          <p:cNvSpPr>
            <a:spLocks noGrp="1"/>
          </p:cNvSpPr>
          <p:nvPr>
            <p:ph type="title"/>
          </p:nvPr>
        </p:nvSpPr>
        <p:spPr>
          <a:xfrm>
            <a:off x="440628" y="440323"/>
            <a:ext cx="8229600" cy="1066800"/>
          </a:xfrm>
        </p:spPr>
        <p:txBody>
          <a:bodyPr/>
          <a:lstStyle/>
          <a:p>
            <a:pPr algn="ctr"/>
            <a:r>
              <a:rPr lang="tr-TR" dirty="0">
                <a:latin typeface="Times New Roman" pitchFamily="18" charset="0"/>
                <a:cs typeface="Times New Roman" pitchFamily="18" charset="0"/>
              </a:rPr>
              <a:t>Academic Staff</a:t>
            </a:r>
            <a:endParaRPr lang="tr-TR" dirty="0"/>
          </a:p>
        </p:txBody>
      </p:sp>
      <p:pic>
        <p:nvPicPr>
          <p:cNvPr id="8" name="İçerik Yer Tutucusu 7" descr="IMG">
            <a:extLst>
              <a:ext uri="{FF2B5EF4-FFF2-40B4-BE49-F238E27FC236}">
                <a16:creationId xmlns:a16="http://schemas.microsoft.com/office/drawing/2014/main" id="{A6EFA5BF-7A4B-402E-A274-174B9D708E01}"/>
              </a:ext>
            </a:extLst>
          </p:cNvPr>
          <p:cNvPicPr>
            <a:picLocks noGrp="1"/>
          </p:cNvPicPr>
          <p:nvPr>
            <p:ph idx="1"/>
          </p:nvPr>
        </p:nvPicPr>
        <p:blipFill>
          <a:blip r:embed="rId3" cstate="print">
            <a:extLst>
              <a:ext uri="{28A0092B-C50C-407E-A947-70E740481C1C}">
                <a14:useLocalDpi xmlns:a14="http://schemas.microsoft.com/office/drawing/2010/main" val="0"/>
              </a:ext>
            </a:extLst>
          </a:blip>
          <a:srcRect l="4099" t="3226" r="6557" b="3226"/>
          <a:stretch>
            <a:fillRect/>
          </a:stretch>
        </p:blipFill>
        <p:spPr bwMode="auto">
          <a:xfrm>
            <a:off x="791858" y="1507123"/>
            <a:ext cx="1143746" cy="1524173"/>
          </a:xfrm>
          <a:prstGeom prst="rect">
            <a:avLst/>
          </a:prstGeom>
          <a:noFill/>
          <a:ln>
            <a:noFill/>
          </a:ln>
        </p:spPr>
      </p:pic>
      <p:sp>
        <p:nvSpPr>
          <p:cNvPr id="9" name="Dikdörtgen 8">
            <a:extLst>
              <a:ext uri="{FF2B5EF4-FFF2-40B4-BE49-F238E27FC236}">
                <a16:creationId xmlns:a16="http://schemas.microsoft.com/office/drawing/2014/main" id="{31B86BAE-70E8-4265-AE9E-8283466DC4FC}"/>
              </a:ext>
            </a:extLst>
          </p:cNvPr>
          <p:cNvSpPr/>
          <p:nvPr/>
        </p:nvSpPr>
        <p:spPr>
          <a:xfrm>
            <a:off x="2483768" y="1322457"/>
            <a:ext cx="3711272" cy="369332"/>
          </a:xfrm>
          <a:prstGeom prst="rect">
            <a:avLst/>
          </a:prstGeom>
        </p:spPr>
        <p:txBody>
          <a:bodyPr wrap="none">
            <a:spAutoFit/>
          </a:bodyPr>
          <a:lstStyle/>
          <a:p>
            <a:r>
              <a:rPr lang="tr-TR" b="1" dirty="0" err="1"/>
              <a:t>Prof.Dr</a:t>
            </a:r>
            <a:r>
              <a:rPr lang="tr-TR" b="1" dirty="0"/>
              <a:t>. Hacı Mehmet ŞAHİN</a:t>
            </a:r>
            <a:endParaRPr lang="en-GB" b="1" dirty="0"/>
          </a:p>
        </p:txBody>
      </p:sp>
      <p:sp>
        <p:nvSpPr>
          <p:cNvPr id="10" name="Dikdörtgen 9">
            <a:extLst>
              <a:ext uri="{FF2B5EF4-FFF2-40B4-BE49-F238E27FC236}">
                <a16:creationId xmlns:a16="http://schemas.microsoft.com/office/drawing/2014/main" id="{91283833-B638-4ACF-900D-8A28B60584AF}"/>
              </a:ext>
            </a:extLst>
          </p:cNvPr>
          <p:cNvSpPr/>
          <p:nvPr/>
        </p:nvSpPr>
        <p:spPr>
          <a:xfrm>
            <a:off x="2483768" y="1743198"/>
            <a:ext cx="4572000" cy="923330"/>
          </a:xfrm>
          <a:prstGeom prst="rect">
            <a:avLst/>
          </a:prstGeom>
        </p:spPr>
        <p:txBody>
          <a:bodyPr>
            <a:spAutoFit/>
          </a:bodyPr>
          <a:lstStyle/>
          <a:p>
            <a:r>
              <a:rPr lang="tr-TR" dirty="0">
                <a:cs typeface="Times New Roman" pitchFamily="18" charset="0"/>
              </a:rPr>
              <a:t>E-mail: mehmetsahin@karabuk.edu.tr</a:t>
            </a:r>
          </a:p>
          <a:p>
            <a:r>
              <a:rPr lang="tr-TR" dirty="0">
                <a:cs typeface="Times New Roman" pitchFamily="18" charset="0"/>
              </a:rPr>
              <a:t>Phone:+90 </a:t>
            </a:r>
            <a:r>
              <a:rPr lang="tr-TR" dirty="0"/>
              <a:t>3704187100 / 1413</a:t>
            </a:r>
          </a:p>
          <a:p>
            <a:r>
              <a:rPr lang="tr-TR" dirty="0">
                <a:cs typeface="Times New Roman" pitchFamily="18" charset="0"/>
              </a:rPr>
              <a:t>Address</a:t>
            </a:r>
            <a:r>
              <a:rPr lang="tr-TR" dirty="0"/>
              <a:t>: Karabuk / Turkey</a:t>
            </a:r>
          </a:p>
        </p:txBody>
      </p:sp>
      <p:sp>
        <p:nvSpPr>
          <p:cNvPr id="11" name="13 Metin kutusu">
            <a:extLst>
              <a:ext uri="{FF2B5EF4-FFF2-40B4-BE49-F238E27FC236}">
                <a16:creationId xmlns:a16="http://schemas.microsoft.com/office/drawing/2014/main" id="{EF5FA7E9-1A94-405D-BEFB-4CCC31FD4919}"/>
              </a:ext>
            </a:extLst>
          </p:cNvPr>
          <p:cNvSpPr txBox="1"/>
          <p:nvPr/>
        </p:nvSpPr>
        <p:spPr>
          <a:xfrm>
            <a:off x="697776" y="2917082"/>
            <a:ext cx="7715304" cy="3908762"/>
          </a:xfrm>
          <a:prstGeom prst="rect">
            <a:avLst/>
          </a:prstGeom>
          <a:noFill/>
        </p:spPr>
        <p:txBody>
          <a:bodyPr wrap="square" rtlCol="0">
            <a:spAutoFit/>
          </a:bodyPr>
          <a:lstStyle/>
          <a:p>
            <a:pPr algn="ctr"/>
            <a:r>
              <a:rPr lang="tr-TR" sz="2000" b="1" u="sng" dirty="0">
                <a:cs typeface="Times New Roman" pitchFamily="18" charset="0"/>
              </a:rPr>
              <a:t>Research Interests</a:t>
            </a:r>
          </a:p>
          <a:p>
            <a:pPr algn="just"/>
            <a:r>
              <a:rPr lang="en-US" dirty="0"/>
              <a:t>Thermal Power Systems, Renewable Energy Systems, Concentrated Solar Powers, Computational Fluid Dynamics, Neutron Transport Theory and Simulation, Nuclear Radiation Shielding, Fusion-Fission (Hybrid) Reactors</a:t>
            </a:r>
            <a:endParaRPr lang="tr-TR" dirty="0"/>
          </a:p>
          <a:p>
            <a:pPr algn="ctr"/>
            <a:r>
              <a:rPr lang="tr-TR" sz="2000" b="1" u="sng" dirty="0">
                <a:solidFill>
                  <a:prstClr val="black"/>
                </a:solidFill>
                <a:cs typeface="Times New Roman" pitchFamily="18" charset="0"/>
              </a:rPr>
              <a:t>Recent Academic Studies</a:t>
            </a:r>
          </a:p>
          <a:p>
            <a:pPr algn="ctr"/>
            <a:endParaRPr lang="tr-TR" sz="2000" dirty="0">
              <a:cs typeface="Times New Roman" pitchFamily="18" charset="0"/>
            </a:endParaRPr>
          </a:p>
          <a:p>
            <a:pPr lvl="0"/>
            <a:r>
              <a:rPr lang="tr-TR" sz="1600" dirty="0"/>
              <a:t>Sümer Şahin, Hacı Mehmet Şahin, </a:t>
            </a:r>
            <a:r>
              <a:rPr lang="tr-TR" sz="1600" dirty="0" err="1">
                <a:hlinkClick r:id="rId4" tooltip="Go to Comprehensive Energy Systems on ScienceDirect">
                  <a:extLst>
                    <a:ext uri="{A12FA001-AC4F-418D-AE19-62706E023703}">
                      <ahyp:hlinkClr xmlns:ahyp="http://schemas.microsoft.com/office/drawing/2018/hyperlinkcolor" val="tx"/>
                    </a:ext>
                  </a:extLst>
                </a:hlinkClick>
              </a:rPr>
              <a:t>Comprehensive</a:t>
            </a:r>
            <a:r>
              <a:rPr lang="tr-TR" sz="1600" dirty="0">
                <a:hlinkClick r:id="rId4" tooltip="Go to Comprehensive Energy Systems on ScienceDirect">
                  <a:extLst>
                    <a:ext uri="{A12FA001-AC4F-418D-AE19-62706E023703}">
                      <ahyp:hlinkClr xmlns:ahyp="http://schemas.microsoft.com/office/drawing/2018/hyperlinkcolor" val="tx"/>
                    </a:ext>
                  </a:extLst>
                </a:hlinkClick>
              </a:rPr>
              <a:t> Energy Systems</a:t>
            </a:r>
            <a:r>
              <a:rPr lang="tr-TR" sz="1600" dirty="0"/>
              <a:t>, </a:t>
            </a:r>
            <a:r>
              <a:rPr lang="tr-TR" sz="1600" dirty="0">
                <a:hlinkClick r:id="rId5">
                  <a:extLst>
                    <a:ext uri="{A12FA001-AC4F-418D-AE19-62706E023703}">
                      <ahyp:hlinkClr xmlns:ahyp="http://schemas.microsoft.com/office/drawing/2018/hyperlinkcolor" val="tx"/>
                    </a:ext>
                  </a:extLst>
                </a:hlinkClick>
              </a:rPr>
              <a:t>1.20 </a:t>
            </a:r>
            <a:r>
              <a:rPr lang="tr-TR" sz="1600" dirty="0" err="1">
                <a:hlinkClick r:id="rId5">
                  <a:extLst>
                    <a:ext uri="{A12FA001-AC4F-418D-AE19-62706E023703}">
                      <ahyp:hlinkClr xmlns:ahyp="http://schemas.microsoft.com/office/drawing/2018/hyperlinkcolor" val="tx"/>
                    </a:ext>
                  </a:extLst>
                </a:hlinkClick>
              </a:rPr>
              <a:t>Nuclear</a:t>
            </a:r>
            <a:r>
              <a:rPr lang="tr-TR" sz="1600" dirty="0">
                <a:hlinkClick r:id="rId5">
                  <a:extLst>
                    <a:ext uri="{A12FA001-AC4F-418D-AE19-62706E023703}">
                      <ahyp:hlinkClr xmlns:ahyp="http://schemas.microsoft.com/office/drawing/2018/hyperlinkcolor" val="tx"/>
                    </a:ext>
                  </a:extLst>
                </a:hlinkClick>
              </a:rPr>
              <a:t> Energy</a:t>
            </a:r>
            <a:r>
              <a:rPr lang="tr-TR" sz="1600" dirty="0"/>
              <a:t>, </a:t>
            </a:r>
            <a:r>
              <a:rPr lang="tr-TR" sz="1600" dirty="0">
                <a:hlinkClick r:id="rId4" tooltip="Go to table of contents for this volume/issue">
                  <a:extLst>
                    <a:ext uri="{A12FA001-AC4F-418D-AE19-62706E023703}">
                      <ahyp:hlinkClr xmlns:ahyp="http://schemas.microsoft.com/office/drawing/2018/hyperlinkcolor" val="tx"/>
                    </a:ext>
                  </a:extLst>
                </a:hlinkClick>
              </a:rPr>
              <a:t>Vol. 1</a:t>
            </a:r>
            <a:r>
              <a:rPr lang="tr-TR" sz="1600" dirty="0"/>
              <a:t>, Pages 795-849, (Editor: İbrahim Dinçer), </a:t>
            </a:r>
            <a:r>
              <a:rPr lang="tr-TR" sz="1600" b="1" dirty="0"/>
              <a:t>Elsevier</a:t>
            </a:r>
            <a:r>
              <a:rPr lang="tr-TR" sz="1600" dirty="0"/>
              <a:t>, 2018.</a:t>
            </a:r>
          </a:p>
          <a:p>
            <a:pPr lvl="0"/>
            <a:endParaRPr lang="tr-TR" sz="1600" dirty="0"/>
          </a:p>
          <a:p>
            <a:pPr lvl="0"/>
            <a:r>
              <a:rPr lang="en-US" sz="1600" dirty="0"/>
              <a:t>S </a:t>
            </a:r>
            <a:r>
              <a:rPr lang="en-US" sz="1600" dirty="0" err="1"/>
              <a:t>Şahi̇n</a:t>
            </a:r>
            <a:r>
              <a:rPr lang="en-US" sz="1600" b="1" dirty="0"/>
              <a:t>, HM </a:t>
            </a:r>
            <a:r>
              <a:rPr lang="en-US" sz="1600" b="1" dirty="0" err="1"/>
              <a:t>Şahin</a:t>
            </a:r>
            <a:r>
              <a:rPr lang="en-US" sz="1600" dirty="0"/>
              <a:t>, G </a:t>
            </a:r>
            <a:r>
              <a:rPr lang="en-US" sz="1600" dirty="0" err="1"/>
              <a:t>Tunç</a:t>
            </a:r>
            <a:r>
              <a:rPr lang="en-US" sz="1600" dirty="0"/>
              <a:t>, Monte Carlo analysis of LWR spent fuel transmutation in a fusion-fission hybrid reactor system, </a:t>
            </a:r>
            <a:r>
              <a:rPr lang="en-US" sz="1600" i="1" dirty="0"/>
              <a:t>Nuclear Engineering and Technology,</a:t>
            </a:r>
            <a:r>
              <a:rPr lang="en-US" sz="1600" dirty="0"/>
              <a:t> Vol. 50 (8), pp 1339-1348, 2018.</a:t>
            </a:r>
            <a:endParaRPr lang="tr-TR" sz="1600" dirty="0"/>
          </a:p>
          <a:p>
            <a:pPr algn="ctr"/>
            <a:endParaRPr lang="tr-TR" sz="2000" b="1" u="sng" dirty="0">
              <a:latin typeface="Times New Roman" pitchFamily="18" charset="0"/>
              <a:cs typeface="Times New Roman" pitchFamily="18" charset="0"/>
            </a:endParaRPr>
          </a:p>
        </p:txBody>
      </p:sp>
      <p:pic>
        <p:nvPicPr>
          <p:cNvPr id="14" name="Resim 13">
            <a:extLst>
              <a:ext uri="{FF2B5EF4-FFF2-40B4-BE49-F238E27FC236}">
                <a16:creationId xmlns:a16="http://schemas.microsoft.com/office/drawing/2014/main" id="{10593F9B-6F5C-49E6-8D95-1026E739E3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8406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5723042" cy="400110"/>
          </a:xfrm>
          <a:prstGeom prst="rect">
            <a:avLst/>
          </a:prstGeom>
          <a:noFill/>
        </p:spPr>
        <p:txBody>
          <a:bodyPr wrap="none" rtlCol="0">
            <a:spAutoFit/>
          </a:bodyPr>
          <a:lstStyle/>
          <a:p>
            <a:r>
              <a:rPr lang="tr-TR" sz="2000" b="1" dirty="0" err="1"/>
              <a:t>Assoc.Prof.Dr</a:t>
            </a:r>
            <a:r>
              <a:rPr lang="tr-TR" sz="2000" b="1" dirty="0"/>
              <a:t>. MUSTAFA BARIŞ TERCAN</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mtercan@karabuk.edu.tr</a:t>
            </a:r>
          </a:p>
          <a:p>
            <a:r>
              <a:rPr lang="tr-TR" dirty="0">
                <a:cs typeface="Times New Roman" pitchFamily="18" charset="0"/>
              </a:rPr>
              <a:t>Phone:+90 370 418 71 00 / 1289</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631216"/>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Solar Cells, Electronics, crystallography</a:t>
            </a:r>
          </a:p>
          <a:p>
            <a:pPr algn="ctr"/>
            <a:endParaRPr lang="tr-TR" sz="2000" b="1" u="sng" dirty="0">
              <a:cs typeface="Times New Roman" pitchFamily="18" charset="0"/>
            </a:endParaRP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1999454"/>
            <a:ext cx="127635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4AC12A21-DCB4-4159-8D35-8E0374832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4961508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5283819" cy="400110"/>
          </a:xfrm>
          <a:prstGeom prst="rect">
            <a:avLst/>
          </a:prstGeom>
          <a:noFill/>
        </p:spPr>
        <p:txBody>
          <a:bodyPr wrap="none" rtlCol="0">
            <a:spAutoFit/>
          </a:bodyPr>
          <a:lstStyle/>
          <a:p>
            <a:r>
              <a:rPr lang="tr-TR" sz="2000" b="1" dirty="0"/>
              <a:t>Assoc.Prof.Dr. MUHAMMET KAYFECİ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mkayfeci@karabuk.edu.tr</a:t>
            </a:r>
          </a:p>
          <a:p>
            <a:r>
              <a:rPr lang="tr-TR" dirty="0">
                <a:cs typeface="Times New Roman" pitchFamily="18" charset="0"/>
              </a:rPr>
              <a:t>Phone:+90 370 418 71 00 / 1127</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745128"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Fuel Cells, Heat Transfer, Insulation Technologies. </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261884"/>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Ü. Elmas, F. BEDİR, and M. KAYFECİ, “Computational analysis of hydrogen storage capacity using process parameters for three different metal hydride materials,”</a:t>
            </a:r>
            <a:r>
              <a:rPr lang="en-GB" sz="1200" i="1" dirty="0"/>
              <a:t>International Journal of hydrogen energy</a:t>
            </a:r>
            <a:r>
              <a:rPr lang="en-GB" sz="1200" dirty="0"/>
              <a:t>, pp. 1–14, Dec. 2017.</a:t>
            </a:r>
            <a:endParaRPr lang="tr-TR" sz="12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6147" name="Picture 3" descr="C:\Documents and Settings\volkan\Desktop\1269292017104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199700"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Resim 12">
            <a:extLst>
              <a:ext uri="{FF2B5EF4-FFF2-40B4-BE49-F238E27FC236}">
                <a16:creationId xmlns:a16="http://schemas.microsoft.com/office/drawing/2014/main" id="{DF668078-C9EF-48F8-AAB0-40A442745A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59616935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139275" cy="400110"/>
          </a:xfrm>
          <a:prstGeom prst="rect">
            <a:avLst/>
          </a:prstGeom>
          <a:noFill/>
        </p:spPr>
        <p:txBody>
          <a:bodyPr wrap="none" rtlCol="0">
            <a:spAutoFit/>
          </a:bodyPr>
          <a:lstStyle/>
          <a:p>
            <a:r>
              <a:rPr lang="tr-TR" sz="2000" b="1" dirty="0" err="1"/>
              <a:t>Assoc.Prof.Dr</a:t>
            </a:r>
            <a:r>
              <a:rPr lang="tr-TR" sz="2000" b="1" dirty="0"/>
              <a:t>. ENGİN GEDİK</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egedik@karabuk.edu.tr</a:t>
            </a:r>
          </a:p>
          <a:p>
            <a:r>
              <a:rPr lang="tr-TR" dirty="0">
                <a:cs typeface="Times New Roman" pitchFamily="18" charset="0"/>
              </a:rPr>
              <a:t>Phone:+90 370 418 71 00 / 1109</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dirty="0">
              <a:cs typeface="Times New Roman" pitchFamily="18" charset="0"/>
            </a:endParaRPr>
          </a:p>
          <a:p>
            <a:pPr algn="ctr"/>
            <a:r>
              <a:rPr lang="tr-TR" sz="2000" dirty="0">
                <a:cs typeface="Times New Roman" pitchFamily="18" charset="0"/>
              </a:rPr>
              <a:t>Nanofluids, Computational Fluid Dynamics, Heat Pipe</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755576" y="4895315"/>
            <a:ext cx="7816952" cy="1261884"/>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E. GEDİK, “Experimental and Numerical Investigation on Laminar Pipe Flow of Magneto-Rheological Fluids under Applied External Magnetic Field,” </a:t>
            </a:r>
            <a:r>
              <a:rPr lang="en-GB" sz="1200" i="1" dirty="0"/>
              <a:t>Journal of Applied Fluid Mechanics</a:t>
            </a:r>
            <a:r>
              <a:rPr lang="en-GB" sz="1200" dirty="0"/>
              <a:t>, vol. 10, no. 3, pp. 801–811, 2017.</a:t>
            </a:r>
            <a:endParaRPr lang="tr-TR" sz="1200" dirty="0"/>
          </a:p>
          <a:p>
            <a:pPr lvl="0" algn="ctr"/>
            <a:endParaRPr lang="tr-TR" sz="12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161000" cy="156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25A9AF24-C812-46FC-B7E8-8C2C77071F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47180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400564" cy="400110"/>
          </a:xfrm>
          <a:prstGeom prst="rect">
            <a:avLst/>
          </a:prstGeom>
          <a:noFill/>
        </p:spPr>
        <p:txBody>
          <a:bodyPr wrap="none" rtlCol="0">
            <a:spAutoFit/>
          </a:bodyPr>
          <a:lstStyle/>
          <a:p>
            <a:r>
              <a:rPr lang="tr-TR" sz="2000" b="1" dirty="0"/>
              <a:t>Assist.Prof.Dr. BAHADIR ACAR</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bacar@karabuk.edu.tr</a:t>
            </a:r>
          </a:p>
          <a:p>
            <a:r>
              <a:rPr lang="tr-TR" dirty="0">
                <a:cs typeface="Times New Roman" pitchFamily="18" charset="0"/>
              </a:rPr>
              <a:t>Phone:+90 370 418 71 00 / 1111</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Solar Energy, Freeze drying.</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384995"/>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A. ERGÜN, İ. CEYLAN, B. ACAR, and H. ERKAYMAZ, “Energy–exergy–ANN analyses of solar-assisted fluidized bed dryer,” </a:t>
            </a:r>
            <a:r>
              <a:rPr lang="en-GB" sz="1200" i="1" dirty="0"/>
              <a:t>Drying Technology</a:t>
            </a:r>
            <a:r>
              <a:rPr lang="en-GB" sz="1200" dirty="0"/>
              <a:t>, vol. 35, no. 14, pp. 1711–1720, Dec. 2017.</a:t>
            </a:r>
            <a:endParaRPr lang="tr-TR" sz="12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4" y="2000240"/>
            <a:ext cx="120670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0283E76E-EA97-4E88-830E-3E52ACA7F5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11178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012637" cy="400110"/>
          </a:xfrm>
          <a:prstGeom prst="rect">
            <a:avLst/>
          </a:prstGeom>
          <a:noFill/>
        </p:spPr>
        <p:txBody>
          <a:bodyPr wrap="none" rtlCol="0">
            <a:spAutoFit/>
          </a:bodyPr>
          <a:lstStyle/>
          <a:p>
            <a:r>
              <a:rPr lang="tr-TR" sz="2000" b="1" dirty="0"/>
              <a:t>Assist.Prof.Dr. METİN KAYA</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mkaya@karabuk.edu.tr</a:t>
            </a:r>
          </a:p>
          <a:p>
            <a:r>
              <a:rPr lang="tr-TR" dirty="0">
                <a:cs typeface="Times New Roman" pitchFamily="18" charset="0"/>
              </a:rPr>
              <a:t>Phone:+90 370 418 71 00 </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latin typeface="Times New Roman" pitchFamily="18" charset="0"/>
                <a:cs typeface="Times New Roman" pitchFamily="18" charset="0"/>
              </a:rPr>
              <a:t>Alternative Heating and Cooling Systems, Natural gas systems, Sanitary Systems.</a:t>
            </a:r>
          </a:p>
        </p:txBody>
      </p:sp>
      <p:sp>
        <p:nvSpPr>
          <p:cNvPr id="3" name="Metin kutusu 2"/>
          <p:cNvSpPr txBox="1"/>
          <p:nvPr/>
        </p:nvSpPr>
        <p:spPr>
          <a:xfrm>
            <a:off x="971600" y="4895315"/>
            <a:ext cx="7488832" cy="1323439"/>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endParaRPr lang="tr-TR" sz="20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091" y="1952334"/>
            <a:ext cx="1283020" cy="159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D4F79264-317A-41B2-B423-4C693ACB91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094631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3942105" cy="400110"/>
          </a:xfrm>
          <a:prstGeom prst="rect">
            <a:avLst/>
          </a:prstGeom>
          <a:noFill/>
        </p:spPr>
        <p:txBody>
          <a:bodyPr wrap="none" rtlCol="0">
            <a:spAutoFit/>
          </a:bodyPr>
          <a:lstStyle/>
          <a:p>
            <a:r>
              <a:rPr lang="tr-TR" sz="2000" b="1" dirty="0"/>
              <a:t>Assist.Prof.Dr. ŞAFAK ATAŞ</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satas@karabuk.edu.tr</a:t>
            </a:r>
          </a:p>
          <a:p>
            <a:r>
              <a:rPr lang="tr-TR" dirty="0">
                <a:cs typeface="Times New Roman" pitchFamily="18" charset="0"/>
              </a:rPr>
              <a:t>Phone:+90 370 418 71 00/1045</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19138"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algn="ctr"/>
            <a:r>
              <a:rPr lang="tr-TR" sz="2000" dirty="0">
                <a:cs typeface="Times New Roman" pitchFamily="18" charset="0"/>
              </a:rPr>
              <a:t>HVAC, Cooling Systems, Heat pump</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Ş. ATAŞ, M. AKTAŞ, İ. CEYLAN, and H. DOĞAN, “Development and Analysis of a Multi-evaporator Cooling System with Electronic Expansion Valves,” </a:t>
            </a:r>
            <a:r>
              <a:rPr lang="en-GB" sz="1200" i="1" dirty="0"/>
              <a:t>Arabian Journal for Science and Engineering</a:t>
            </a:r>
            <a:r>
              <a:rPr lang="en-GB" sz="1200" dirty="0"/>
              <a:t>, pp. 1–9, Apr. 2017.</a:t>
            </a:r>
            <a:endParaRPr lang="tr-TR" sz="12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91" y="1928802"/>
            <a:ext cx="12763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FCF78133-DA39-4B8B-8214-064E5B8685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79724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van 1">
            <a:extLst>
              <a:ext uri="{FF2B5EF4-FFF2-40B4-BE49-F238E27FC236}">
                <a16:creationId xmlns:a16="http://schemas.microsoft.com/office/drawing/2014/main" id="{C95CA266-64CA-4B0D-9E94-C65F203A8235}"/>
              </a:ext>
            </a:extLst>
          </p:cNvPr>
          <p:cNvSpPr txBox="1">
            <a:spLocks/>
          </p:cNvSpPr>
          <p:nvPr/>
        </p:nvSpPr>
        <p:spPr>
          <a:xfrm>
            <a:off x="674632" y="692696"/>
            <a:ext cx="8033192" cy="609584"/>
          </a:xfrm>
          <a:prstGeom prst="rect">
            <a:avLst/>
          </a:prstGeom>
          <a:noFill/>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fontAlgn="b">
              <a:buClr>
                <a:srgbClr val="000000"/>
              </a:buClr>
              <a:buSzPts val="2000"/>
            </a:pPr>
            <a:r>
              <a:rPr lang="tr-TR" sz="2800" b="1" dirty="0" err="1">
                <a:solidFill>
                  <a:schemeClr val="tx1"/>
                </a:solidFill>
                <a:latin typeface="+mn-lt"/>
                <a:ea typeface="+mn-ea"/>
                <a:cs typeface="+mn-cs"/>
              </a:rPr>
              <a:t>Academic</a:t>
            </a:r>
            <a:r>
              <a:rPr lang="tr-TR" sz="2800" b="1" dirty="0">
                <a:solidFill>
                  <a:schemeClr val="tx1"/>
                </a:solidFill>
                <a:latin typeface="+mn-lt"/>
                <a:ea typeface="+mn-ea"/>
                <a:cs typeface="+mn-cs"/>
              </a:rPr>
              <a:t> </a:t>
            </a:r>
            <a:r>
              <a:rPr lang="tr-TR" sz="2800" b="1" dirty="0" err="1">
                <a:solidFill>
                  <a:schemeClr val="tx1"/>
                </a:solidFill>
                <a:latin typeface="+mn-lt"/>
                <a:ea typeface="+mn-ea"/>
                <a:cs typeface="+mn-cs"/>
              </a:rPr>
              <a:t>Staff</a:t>
            </a:r>
            <a:endParaRPr lang="tr-TR" sz="2800" b="1" dirty="0">
              <a:solidFill>
                <a:schemeClr val="tx1"/>
              </a:solidFill>
              <a:latin typeface="+mn-lt"/>
              <a:ea typeface="+mn-ea"/>
              <a:cs typeface="+mn-cs"/>
            </a:endParaRPr>
          </a:p>
        </p:txBody>
      </p:sp>
      <p:graphicFrame>
        <p:nvGraphicFramePr>
          <p:cNvPr id="9" name="6 Tablo">
            <a:extLst>
              <a:ext uri="{FF2B5EF4-FFF2-40B4-BE49-F238E27FC236}">
                <a16:creationId xmlns:a16="http://schemas.microsoft.com/office/drawing/2014/main" id="{44915197-1722-43FC-8861-5D4E64808D04}"/>
              </a:ext>
            </a:extLst>
          </p:cNvPr>
          <p:cNvGraphicFramePr>
            <a:graphicFrameLocks noGrp="1"/>
          </p:cNvGraphicFramePr>
          <p:nvPr>
            <p:extLst>
              <p:ext uri="{D42A27DB-BD31-4B8C-83A1-F6EECF244321}">
                <p14:modId xmlns:p14="http://schemas.microsoft.com/office/powerpoint/2010/main" val="1736857871"/>
              </p:ext>
            </p:extLst>
          </p:nvPr>
        </p:nvGraphicFramePr>
        <p:xfrm>
          <a:off x="755576" y="1598566"/>
          <a:ext cx="6684004" cy="3702642"/>
        </p:xfrm>
        <a:graphic>
          <a:graphicData uri="http://schemas.openxmlformats.org/drawingml/2006/table">
            <a:tbl>
              <a:tblPr>
                <a:effectLst/>
                <a:tableStyleId>{2D5ABB26-0587-4C30-8999-92F81FD0307C}</a:tableStyleId>
              </a:tblPr>
              <a:tblGrid>
                <a:gridCol w="4161137">
                  <a:extLst>
                    <a:ext uri="{9D8B030D-6E8A-4147-A177-3AD203B41FA5}">
                      <a16:colId xmlns:a16="http://schemas.microsoft.com/office/drawing/2014/main" val="20000"/>
                    </a:ext>
                  </a:extLst>
                </a:gridCol>
                <a:gridCol w="2522867">
                  <a:extLst>
                    <a:ext uri="{9D8B030D-6E8A-4147-A177-3AD203B41FA5}">
                      <a16:colId xmlns:a16="http://schemas.microsoft.com/office/drawing/2014/main" val="20001"/>
                    </a:ext>
                  </a:extLst>
                </a:gridCol>
              </a:tblGrid>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1" u="none" strike="noStrike" dirty="0" err="1">
                          <a:solidFill>
                            <a:schemeClr val="tx1"/>
                          </a:solidFill>
                        </a:rPr>
                        <a:t>Title</a:t>
                      </a:r>
                      <a:endParaRPr lang="tr-TR" sz="2800" b="1"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1" u="none" strike="noStrike" dirty="0" err="1">
                          <a:solidFill>
                            <a:schemeClr val="tx1"/>
                          </a:solidFill>
                        </a:rPr>
                        <a:t>Number</a:t>
                      </a:r>
                      <a:endParaRPr lang="tr-TR" sz="2800" b="1"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Prof.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17</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17107">
                <a:tc>
                  <a:txBody>
                    <a:bodyPr/>
                    <a:lstStyle/>
                    <a:p>
                      <a:pPr algn="l" fontAlgn="b">
                        <a:buClr>
                          <a:srgbClr val="000000"/>
                        </a:buClr>
                        <a:buSzPts val="2000"/>
                        <a:buFont typeface="Arial"/>
                        <a:buNone/>
                      </a:pPr>
                      <a:r>
                        <a:rPr lang="tr-TR" sz="2800" b="0" u="none" strike="noStrike" dirty="0" err="1">
                          <a:solidFill>
                            <a:schemeClr val="tx1"/>
                          </a:solidFill>
                          <a:effectLst/>
                        </a:rPr>
                        <a:t>Assoc</a:t>
                      </a:r>
                      <a:r>
                        <a:rPr lang="tr-TR" sz="2800" b="0" u="none" strike="noStrike" dirty="0">
                          <a:solidFill>
                            <a:schemeClr val="tx1"/>
                          </a:solidFill>
                          <a:effectLst/>
                        </a:rPr>
                        <a:t>. Prof. Dr.</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i="0" u="none" strike="noStrike" dirty="0">
                          <a:solidFill>
                            <a:schemeClr val="tx1"/>
                          </a:solidFill>
                          <a:latin typeface="Arial" panose="020B0604020202020204" pitchFamily="34" charset="0"/>
                          <a:cs typeface="Arial" panose="020B0604020202020204" pitchFamily="34" charset="0"/>
                        </a:rPr>
                        <a:t>10</a:t>
                      </a: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17107">
                <a:tc>
                  <a:txBody>
                    <a:bodyPr/>
                    <a:lstStyle/>
                    <a:p>
                      <a:pPr algn="l" fontAlgn="b">
                        <a:buClr>
                          <a:srgbClr val="000000"/>
                        </a:buClr>
                        <a:buSzPts val="2000"/>
                        <a:buFont typeface="Arial"/>
                        <a:buNone/>
                      </a:pPr>
                      <a:r>
                        <a:rPr lang="tr-TR" sz="2800" b="0" u="none" strike="noStrike" dirty="0" err="1">
                          <a:solidFill>
                            <a:schemeClr val="tx1"/>
                          </a:solidFill>
                          <a:effectLst/>
                        </a:rPr>
                        <a:t>Assist</a:t>
                      </a:r>
                      <a:r>
                        <a:rPr lang="tr-TR" sz="2800" b="0" u="none" strike="noStrike" dirty="0">
                          <a:solidFill>
                            <a:schemeClr val="tx1"/>
                          </a:solidFill>
                          <a:effectLst/>
                        </a:rPr>
                        <a:t>. Prof. Dr.</a:t>
                      </a:r>
                      <a:endParaRPr lang="tr-TR" sz="2800" b="0" i="0" u="none" strike="noStrike" dirty="0">
                        <a:solidFill>
                          <a:schemeClr val="tx1"/>
                        </a:solidFill>
                        <a:effectLst/>
                        <a:latin typeface="+mn-lt"/>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17</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17107">
                <a:tc>
                  <a:txBody>
                    <a:bodyPr/>
                    <a:lstStyle/>
                    <a:p>
                      <a:pPr algn="l" fontAlgn="b">
                        <a:buClr>
                          <a:srgbClr val="000000"/>
                        </a:buClr>
                        <a:buSzPts val="2000"/>
                        <a:buFont typeface="Arial"/>
                        <a:buNone/>
                      </a:pPr>
                      <a:r>
                        <a:rPr lang="tr-TR" sz="2800" b="0" u="none" strike="noStrike" dirty="0">
                          <a:solidFill>
                            <a:schemeClr val="tx1"/>
                          </a:solidFill>
                          <a:effectLst/>
                        </a:rPr>
                        <a:t>Research</a:t>
                      </a:r>
                      <a:r>
                        <a:rPr lang="tr-TR" sz="2800" b="0" u="none" strike="noStrike" baseline="0" dirty="0">
                          <a:solidFill>
                            <a:schemeClr val="tx1"/>
                          </a:solidFill>
                          <a:effectLst/>
                        </a:rPr>
                        <a:t> </a:t>
                      </a:r>
                      <a:r>
                        <a:rPr lang="tr-TR" sz="2800" b="0" u="none" strike="noStrike" baseline="0" dirty="0" err="1">
                          <a:solidFill>
                            <a:schemeClr val="tx1"/>
                          </a:solidFill>
                          <a:effectLst/>
                        </a:rPr>
                        <a:t>Asistant</a:t>
                      </a:r>
                      <a:r>
                        <a:rPr lang="tr-TR" sz="2800" b="0" u="none" strike="noStrike" dirty="0">
                          <a:solidFill>
                            <a:schemeClr val="tx1"/>
                          </a:solidFill>
                          <a:effectLst/>
                        </a:rPr>
                        <a:t>  </a:t>
                      </a:r>
                      <a:endParaRPr lang="tr-TR" sz="2800" b="0" i="0" u="none" strike="noStrike" dirty="0">
                        <a:solidFill>
                          <a:schemeClr val="tx1"/>
                        </a:solidFill>
                        <a:effectLst/>
                        <a:latin typeface="Arial"/>
                      </a:endParaRPr>
                    </a:p>
                  </a:txBody>
                  <a:tcPr marL="9527" marR="9527"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18</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617107">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l" fontAlgn="b"/>
                      <a:r>
                        <a:rPr lang="tr-TR" sz="2800" b="0" u="none" strike="noStrike" dirty="0">
                          <a:solidFill>
                            <a:schemeClr val="tx1"/>
                          </a:solidFill>
                          <a:effectLst/>
                        </a:rPr>
                        <a:t>Total</a:t>
                      </a:r>
                      <a:endParaRPr lang="tr-TR" sz="2800" b="0" i="0" u="none" strike="noStrike" dirty="0">
                        <a:solidFill>
                          <a:schemeClr val="tx1"/>
                        </a:solidFill>
                        <a:effectLst/>
                        <a:latin typeface="Arial" panose="020B0604020202020204" pitchFamily="34" charset="0"/>
                        <a:cs typeface="Arial" panose="020B0604020202020204" pitchFamily="34" charset="0"/>
                      </a:endParaRPr>
                    </a:p>
                  </a:txBody>
                  <a:tcPr marL="9527" marR="9527" marT="7144"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lvl1pPr marL="0" algn="l" defTabSz="457200" rtl="0" eaLnBrk="1" latinLnBrk="0" hangingPunct="1">
                        <a:defRPr sz="1800" kern="1200">
                          <a:solidFill>
                            <a:schemeClr val="tx1"/>
                          </a:solidFill>
                          <a:latin typeface="Trebuchet MS" panose="020B0603020202020204"/>
                        </a:defRPr>
                      </a:lvl1pPr>
                      <a:lvl2pPr marL="457200" algn="l" defTabSz="457200" rtl="0" eaLnBrk="1" latinLnBrk="0" hangingPunct="1">
                        <a:defRPr sz="1800" kern="1200">
                          <a:solidFill>
                            <a:schemeClr val="tx1"/>
                          </a:solidFill>
                          <a:latin typeface="Trebuchet MS" panose="020B0603020202020204"/>
                        </a:defRPr>
                      </a:lvl2pPr>
                      <a:lvl3pPr marL="914400" algn="l" defTabSz="457200" rtl="0" eaLnBrk="1" latinLnBrk="0" hangingPunct="1">
                        <a:defRPr sz="1800" kern="1200">
                          <a:solidFill>
                            <a:schemeClr val="tx1"/>
                          </a:solidFill>
                          <a:latin typeface="Trebuchet MS" panose="020B0603020202020204"/>
                        </a:defRPr>
                      </a:lvl3pPr>
                      <a:lvl4pPr marL="1371600" algn="l" defTabSz="457200" rtl="0" eaLnBrk="1" latinLnBrk="0" hangingPunct="1">
                        <a:defRPr sz="1800" kern="1200">
                          <a:solidFill>
                            <a:schemeClr val="tx1"/>
                          </a:solidFill>
                          <a:latin typeface="Trebuchet MS" panose="020B0603020202020204"/>
                        </a:defRPr>
                      </a:lvl4pPr>
                      <a:lvl5pPr marL="1828800" algn="l" defTabSz="457200" rtl="0" eaLnBrk="1" latinLnBrk="0" hangingPunct="1">
                        <a:defRPr sz="1800" kern="1200">
                          <a:solidFill>
                            <a:schemeClr val="tx1"/>
                          </a:solidFill>
                          <a:latin typeface="Trebuchet MS" panose="020B0603020202020204"/>
                        </a:defRPr>
                      </a:lvl5pPr>
                      <a:lvl6pPr marL="2286000" algn="l" defTabSz="457200" rtl="0" eaLnBrk="1" latinLnBrk="0" hangingPunct="1">
                        <a:defRPr sz="1800" kern="1200">
                          <a:solidFill>
                            <a:schemeClr val="tx1"/>
                          </a:solidFill>
                          <a:latin typeface="Trebuchet MS" panose="020B0603020202020204"/>
                        </a:defRPr>
                      </a:lvl6pPr>
                      <a:lvl7pPr marL="2743200" algn="l" defTabSz="457200" rtl="0" eaLnBrk="1" latinLnBrk="0" hangingPunct="1">
                        <a:defRPr sz="1800" kern="1200">
                          <a:solidFill>
                            <a:schemeClr val="tx1"/>
                          </a:solidFill>
                          <a:latin typeface="Trebuchet MS" panose="020B0603020202020204"/>
                        </a:defRPr>
                      </a:lvl7pPr>
                      <a:lvl8pPr marL="3200400" algn="l" defTabSz="457200" rtl="0" eaLnBrk="1" latinLnBrk="0" hangingPunct="1">
                        <a:defRPr sz="1800" kern="1200">
                          <a:solidFill>
                            <a:schemeClr val="tx1"/>
                          </a:solidFill>
                          <a:latin typeface="Trebuchet MS" panose="020B0603020202020204"/>
                        </a:defRPr>
                      </a:lvl8pPr>
                      <a:lvl9pPr marL="3657600" algn="l" defTabSz="457200" rtl="0" eaLnBrk="1" latinLnBrk="0" hangingPunct="1">
                        <a:defRPr sz="1800" kern="1200">
                          <a:solidFill>
                            <a:schemeClr val="tx1"/>
                          </a:solidFill>
                          <a:latin typeface="Trebuchet MS" panose="020B0603020202020204"/>
                        </a:defRPr>
                      </a:lvl9pPr>
                    </a:lstStyle>
                    <a:p>
                      <a:pPr algn="ctr" fontAlgn="b"/>
                      <a:r>
                        <a:rPr lang="tr-TR" sz="2800" b="0" u="none" strike="noStrike" dirty="0">
                          <a:solidFill>
                            <a:schemeClr val="tx1"/>
                          </a:solidFill>
                        </a:rPr>
                        <a:t>62</a:t>
                      </a:r>
                      <a:endParaRPr lang="tr-TR" sz="2800" b="0" i="0" u="none" strike="noStrike" dirty="0">
                        <a:solidFill>
                          <a:schemeClr val="tx1"/>
                        </a:solidFill>
                        <a:latin typeface="Arial" panose="020B0604020202020204" pitchFamily="34" charset="0"/>
                        <a:cs typeface="Arial" panose="020B0604020202020204" pitchFamily="34" charset="0"/>
                      </a:endParaRPr>
                    </a:p>
                  </a:txBody>
                  <a:tcPr marL="9527" marR="9527" marT="7144"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6"/>
                  </a:ext>
                </a:extLst>
              </a:tr>
            </a:tbl>
          </a:graphicData>
        </a:graphic>
      </p:graphicFrame>
      <p:sp>
        <p:nvSpPr>
          <p:cNvPr id="10" name="Unvan 1">
            <a:extLst>
              <a:ext uri="{FF2B5EF4-FFF2-40B4-BE49-F238E27FC236}">
                <a16:creationId xmlns:a16="http://schemas.microsoft.com/office/drawing/2014/main" id="{A226724D-C8C4-45C9-A94F-138512427090}"/>
              </a:ext>
            </a:extLst>
          </p:cNvPr>
          <p:cNvSpPr txBox="1">
            <a:spLocks/>
          </p:cNvSpPr>
          <p:nvPr/>
        </p:nvSpPr>
        <p:spPr>
          <a:xfrm>
            <a:off x="683568" y="5555720"/>
            <a:ext cx="8033192" cy="609584"/>
          </a:xfrm>
          <a:prstGeom prst="rect">
            <a:avLst/>
          </a:prstGeom>
          <a:noFill/>
        </p:spPr>
        <p:txBody>
          <a:bodyPr vert="horz" lIns="91440" tIns="45720" rIns="91440" bIns="45720" rtlCol="0" anchor="b">
            <a:noAutofit/>
          </a:bodyPr>
          <a:lstStyle/>
          <a:p>
            <a:pPr marR="0" lvl="0" indent="0" fontAlgn="b">
              <a:lnSpc>
                <a:spcPct val="100000"/>
              </a:lnSpc>
              <a:spcBef>
                <a:spcPct val="0"/>
              </a:spcBef>
              <a:spcAft>
                <a:spcPts val="0"/>
              </a:spcAft>
              <a:buClr>
                <a:srgbClr val="000000"/>
              </a:buClr>
              <a:buSzPts val="2000"/>
              <a:tabLst/>
              <a:defRPr/>
            </a:pPr>
            <a:r>
              <a:rPr lang="tr-TR" sz="2800" b="1" dirty="0" err="1"/>
              <a:t>Administrative</a:t>
            </a:r>
            <a:r>
              <a:rPr lang="tr-TR" sz="2800" b="1" dirty="0"/>
              <a:t> </a:t>
            </a:r>
            <a:r>
              <a:rPr lang="tr-TR" sz="2800" b="1" dirty="0" err="1"/>
              <a:t>Staff</a:t>
            </a:r>
            <a:r>
              <a:rPr lang="tr-TR" sz="2800" b="1" dirty="0"/>
              <a:t>: 22</a:t>
            </a:r>
          </a:p>
        </p:txBody>
      </p:sp>
    </p:spTree>
    <p:extLst>
      <p:ext uri="{BB962C8B-B14F-4D97-AF65-F5344CB8AC3E}">
        <p14:creationId xmlns:p14="http://schemas.microsoft.com/office/powerpoint/2010/main" val="32163634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67443" y="1829768"/>
            <a:ext cx="4240263" cy="400110"/>
          </a:xfrm>
          <a:prstGeom prst="rect">
            <a:avLst/>
          </a:prstGeom>
          <a:noFill/>
        </p:spPr>
        <p:txBody>
          <a:bodyPr wrap="none" rtlCol="0">
            <a:spAutoFit/>
          </a:bodyPr>
          <a:lstStyle/>
          <a:p>
            <a:r>
              <a:rPr lang="tr-TR" sz="2000" b="1" dirty="0"/>
              <a:t>Assist.Prof.Dr. ALPER ERGÜN</a:t>
            </a:r>
            <a:endParaRPr lang="en-GB" sz="2000" b="1" dirty="0"/>
          </a:p>
        </p:txBody>
      </p:sp>
      <p:sp>
        <p:nvSpPr>
          <p:cNvPr id="12" name="11 Metin kutusu"/>
          <p:cNvSpPr txBox="1"/>
          <p:nvPr/>
        </p:nvSpPr>
        <p:spPr>
          <a:xfrm>
            <a:off x="2679615" y="2228671"/>
            <a:ext cx="4015918" cy="1200329"/>
          </a:xfrm>
          <a:prstGeom prst="rect">
            <a:avLst/>
          </a:prstGeom>
          <a:noFill/>
        </p:spPr>
        <p:txBody>
          <a:bodyPr wrap="square" rtlCol="0">
            <a:spAutoFit/>
          </a:bodyPr>
          <a:lstStyle/>
          <a:p>
            <a:r>
              <a:rPr lang="tr-TR" dirty="0">
                <a:cs typeface="Times New Roman" pitchFamily="18" charset="0"/>
              </a:rPr>
              <a:t>E-mail: alperergun@karabuk.edu.tr</a:t>
            </a:r>
          </a:p>
          <a:p>
            <a:r>
              <a:rPr lang="tr-TR" dirty="0">
                <a:cs typeface="Times New Roman" pitchFamily="18" charset="0"/>
              </a:rPr>
              <a:t>Phone:+90 370 418 71 00/1098</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945273" y="3265518"/>
            <a:ext cx="7715304" cy="1631216"/>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dirty="0">
              <a:cs typeface="Times New Roman" pitchFamily="18" charset="0"/>
            </a:endParaRPr>
          </a:p>
          <a:p>
            <a:pPr algn="ctr"/>
            <a:r>
              <a:rPr lang="tr-TR" sz="2000" dirty="0">
                <a:cs typeface="Times New Roman" pitchFamily="18" charset="0"/>
              </a:rPr>
              <a:t>Energy efficiency and Exergy, Thermodynamics,Organic Rankine Cycle, Photovoltaic Thermal Systems</a:t>
            </a:r>
          </a:p>
          <a:p>
            <a:pPr algn="ctr"/>
            <a:endParaRPr lang="tr-TR" sz="2000" b="1" u="sng" dirty="0">
              <a:latin typeface="Times New Roman" pitchFamily="18" charset="0"/>
              <a:cs typeface="Times New Roman" pitchFamily="18" charset="0"/>
            </a:endParaRPr>
          </a:p>
        </p:txBody>
      </p:sp>
      <p:sp>
        <p:nvSpPr>
          <p:cNvPr id="3" name="Metin kutusu 2"/>
          <p:cNvSpPr txBox="1"/>
          <p:nvPr/>
        </p:nvSpPr>
        <p:spPr>
          <a:xfrm>
            <a:off x="945273" y="4596214"/>
            <a:ext cx="7488832" cy="1877437"/>
          </a:xfrm>
          <a:prstGeom prst="rect">
            <a:avLst/>
          </a:prstGeom>
          <a:noFill/>
        </p:spPr>
        <p:txBody>
          <a:bodyPr wrap="square" rtlCol="0">
            <a:spAutoFit/>
          </a:bodyPr>
          <a:lstStyle/>
          <a:p>
            <a:pPr lvl="0" algn="ctr"/>
            <a:r>
              <a:rPr lang="tr-TR" sz="2000" b="1" u="sng" dirty="0" err="1">
                <a:solidFill>
                  <a:prstClr val="black"/>
                </a:solidFill>
                <a:cs typeface="Times New Roman" pitchFamily="18" charset="0"/>
              </a:rPr>
              <a:t>Recent</a:t>
            </a:r>
            <a:r>
              <a:rPr lang="tr-TR" sz="2000" b="1" u="sng" dirty="0">
                <a:solidFill>
                  <a:prstClr val="black"/>
                </a:solidFill>
                <a:cs typeface="Times New Roman" pitchFamily="18" charset="0"/>
              </a:rPr>
              <a:t> </a:t>
            </a:r>
            <a:r>
              <a:rPr lang="tr-TR" sz="2000" b="1" u="sng" dirty="0" err="1">
                <a:solidFill>
                  <a:prstClr val="black"/>
                </a:solidFill>
                <a:cs typeface="Times New Roman" pitchFamily="18" charset="0"/>
              </a:rPr>
              <a:t>Academic</a:t>
            </a:r>
            <a:r>
              <a:rPr lang="tr-TR" sz="2000" b="1" u="sng" dirty="0">
                <a:solidFill>
                  <a:prstClr val="black"/>
                </a:solidFill>
                <a:cs typeface="Times New Roman" pitchFamily="18" charset="0"/>
              </a:rPr>
              <a:t> </a:t>
            </a:r>
            <a:r>
              <a:rPr lang="tr-TR" sz="2000" b="1" u="sng" dirty="0" err="1">
                <a:solidFill>
                  <a:prstClr val="black"/>
                </a:solidFill>
                <a:cs typeface="Times New Roman" pitchFamily="18" charset="0"/>
              </a:rPr>
              <a:t>Studies</a:t>
            </a:r>
            <a:endParaRPr lang="tr-TR" sz="2000" b="1" u="sng" dirty="0">
              <a:solidFill>
                <a:prstClr val="black"/>
              </a:solidFill>
              <a:cs typeface="Times New Roman" pitchFamily="18" charset="0"/>
            </a:endParaRPr>
          </a:p>
          <a:p>
            <a:pPr lvl="0" algn="ctr"/>
            <a:r>
              <a:rPr lang="tr-TR" sz="1200" dirty="0"/>
              <a:t>Ergün A., </a:t>
            </a:r>
            <a:r>
              <a:rPr lang="tr-TR" sz="1200" dirty="0" err="1"/>
              <a:t>Eyinç</a:t>
            </a:r>
            <a:r>
              <a:rPr lang="tr-TR" sz="1200" dirty="0"/>
              <a:t> H., "</a:t>
            </a:r>
            <a:r>
              <a:rPr lang="tr-TR" sz="1200" dirty="0" err="1"/>
              <a:t>Performance</a:t>
            </a:r>
            <a:r>
              <a:rPr lang="tr-TR" sz="1200" dirty="0"/>
              <a:t> </a:t>
            </a:r>
            <a:r>
              <a:rPr lang="tr-TR" sz="1200" dirty="0" err="1"/>
              <a:t>assessment</a:t>
            </a:r>
            <a:r>
              <a:rPr lang="tr-TR" sz="1200" dirty="0"/>
              <a:t> of </a:t>
            </a:r>
            <a:r>
              <a:rPr lang="tr-TR" sz="1200" dirty="0" err="1"/>
              <a:t>novel</a:t>
            </a:r>
            <a:r>
              <a:rPr lang="tr-TR" sz="1200" dirty="0"/>
              <a:t> </a:t>
            </a:r>
            <a:r>
              <a:rPr lang="tr-TR" sz="1200" dirty="0" err="1"/>
              <a:t>photovoltaic</a:t>
            </a:r>
            <a:r>
              <a:rPr lang="tr-TR" sz="1200" dirty="0"/>
              <a:t> </a:t>
            </a:r>
            <a:r>
              <a:rPr lang="tr-TR" sz="1200" dirty="0" err="1"/>
              <a:t>thermal</a:t>
            </a:r>
            <a:r>
              <a:rPr lang="tr-TR" sz="1200" dirty="0"/>
              <a:t> </a:t>
            </a:r>
            <a:r>
              <a:rPr lang="tr-TR" sz="1200" dirty="0" err="1"/>
              <a:t>system</a:t>
            </a:r>
            <a:r>
              <a:rPr lang="tr-TR" sz="1200" dirty="0"/>
              <a:t> </a:t>
            </a:r>
            <a:r>
              <a:rPr lang="tr-TR" sz="1200" dirty="0" err="1"/>
              <a:t>using</a:t>
            </a:r>
            <a:r>
              <a:rPr lang="tr-TR" sz="1200" dirty="0"/>
              <a:t> </a:t>
            </a:r>
            <a:r>
              <a:rPr lang="tr-TR" sz="1200" dirty="0" err="1"/>
              <a:t>nanoparticle</a:t>
            </a:r>
            <a:r>
              <a:rPr lang="tr-TR" sz="1200" dirty="0"/>
              <a:t> in </a:t>
            </a:r>
            <a:r>
              <a:rPr lang="tr-TR" sz="1200" dirty="0" err="1"/>
              <a:t>phase</a:t>
            </a:r>
            <a:r>
              <a:rPr lang="tr-TR" sz="1200" dirty="0"/>
              <a:t> </a:t>
            </a:r>
            <a:r>
              <a:rPr lang="tr-TR" sz="1200" dirty="0" err="1"/>
              <a:t>change</a:t>
            </a:r>
            <a:r>
              <a:rPr lang="tr-TR" sz="1200" dirty="0"/>
              <a:t> </a:t>
            </a:r>
            <a:r>
              <a:rPr lang="tr-TR" sz="1200" dirty="0" err="1"/>
              <a:t>material</a:t>
            </a:r>
            <a:r>
              <a:rPr lang="tr-TR" sz="1200" dirty="0"/>
              <a:t>", International </a:t>
            </a:r>
            <a:r>
              <a:rPr lang="tr-TR" sz="1200" dirty="0" err="1"/>
              <a:t>Journal</a:t>
            </a:r>
            <a:r>
              <a:rPr lang="tr-TR" sz="1200" dirty="0"/>
              <a:t> Of </a:t>
            </a:r>
            <a:r>
              <a:rPr lang="tr-TR" sz="1200" dirty="0" err="1"/>
              <a:t>Numerical</a:t>
            </a:r>
            <a:r>
              <a:rPr lang="tr-TR" sz="1200" dirty="0"/>
              <a:t> </a:t>
            </a:r>
            <a:r>
              <a:rPr lang="tr-TR" sz="1200" dirty="0" err="1"/>
              <a:t>Methods</a:t>
            </a:r>
            <a:r>
              <a:rPr lang="tr-TR" sz="1200" dirty="0"/>
              <a:t> </a:t>
            </a:r>
            <a:r>
              <a:rPr lang="tr-TR" sz="1200" dirty="0" err="1"/>
              <a:t>For</a:t>
            </a:r>
            <a:r>
              <a:rPr lang="tr-TR" sz="1200" dirty="0"/>
              <a:t> </a:t>
            </a:r>
            <a:r>
              <a:rPr lang="tr-TR" sz="1200" dirty="0" err="1"/>
              <a:t>Heat</a:t>
            </a:r>
            <a:r>
              <a:rPr lang="tr-TR" sz="1200" dirty="0"/>
              <a:t> &amp; </a:t>
            </a:r>
            <a:r>
              <a:rPr lang="tr-TR" sz="1200" dirty="0" err="1"/>
              <a:t>Fluid</a:t>
            </a:r>
            <a:r>
              <a:rPr lang="tr-TR" sz="1200" dirty="0"/>
              <a:t> </a:t>
            </a:r>
            <a:r>
              <a:rPr lang="tr-TR" sz="1200" dirty="0" err="1"/>
              <a:t>Flow</a:t>
            </a:r>
            <a:r>
              <a:rPr lang="tr-TR" sz="1200" dirty="0"/>
              <a:t>, vol.29, pp.1490-1505, 2019</a:t>
            </a:r>
          </a:p>
          <a:p>
            <a:pPr lvl="0" algn="ctr"/>
            <a:r>
              <a:rPr lang="tr-TR" sz="1200" dirty="0"/>
              <a:t>Ceylan İ., </a:t>
            </a:r>
            <a:r>
              <a:rPr lang="tr-TR" sz="1200" dirty="0" err="1"/>
              <a:t>Yilmaz</a:t>
            </a:r>
            <a:r>
              <a:rPr lang="tr-TR" sz="1200" dirty="0"/>
              <a:t> S., İnanç Ö., Ergün A., Gürel A.E., Acar B., et al., "</a:t>
            </a:r>
            <a:r>
              <a:rPr lang="tr-TR" sz="1200" dirty="0" err="1"/>
              <a:t>Determination</a:t>
            </a:r>
            <a:r>
              <a:rPr lang="tr-TR" sz="1200" dirty="0"/>
              <a:t> of </a:t>
            </a:r>
            <a:r>
              <a:rPr lang="tr-TR" sz="1200" dirty="0" err="1"/>
              <a:t>the</a:t>
            </a:r>
            <a:r>
              <a:rPr lang="tr-TR" sz="1200" dirty="0"/>
              <a:t> </a:t>
            </a:r>
            <a:r>
              <a:rPr lang="tr-TR" sz="1200" dirty="0" err="1"/>
              <a:t>heat</a:t>
            </a:r>
            <a:r>
              <a:rPr lang="tr-TR" sz="1200" dirty="0"/>
              <a:t> transfer </a:t>
            </a:r>
            <a:r>
              <a:rPr lang="tr-TR" sz="1200" dirty="0" err="1"/>
              <a:t>coefficient</a:t>
            </a:r>
            <a:r>
              <a:rPr lang="tr-TR" sz="1200" dirty="0"/>
              <a:t> of PV </a:t>
            </a:r>
            <a:r>
              <a:rPr lang="tr-TR" sz="1200" dirty="0" err="1"/>
              <a:t>panels</a:t>
            </a:r>
            <a:r>
              <a:rPr lang="tr-TR" sz="1200" dirty="0"/>
              <a:t>", ENERGY, vol.175, pp.978-985, 2019</a:t>
            </a:r>
          </a:p>
          <a:p>
            <a:pPr lvl="0" algn="ctr"/>
            <a:r>
              <a:rPr lang="tr-TR" sz="1200" dirty="0"/>
              <a:t>Zuhur S., Ceylan İ., Ergün A., "</a:t>
            </a:r>
            <a:r>
              <a:rPr lang="tr-TR" sz="1200" dirty="0" err="1"/>
              <a:t>Energy</a:t>
            </a:r>
            <a:r>
              <a:rPr lang="tr-TR" sz="1200" dirty="0"/>
              <a:t>, </a:t>
            </a:r>
            <a:r>
              <a:rPr lang="tr-TR" sz="1200" dirty="0" err="1"/>
              <a:t>exergy</a:t>
            </a:r>
            <a:r>
              <a:rPr lang="tr-TR" sz="1200" dirty="0"/>
              <a:t> </a:t>
            </a:r>
            <a:r>
              <a:rPr lang="tr-TR" sz="1200" dirty="0" err="1"/>
              <a:t>and</a:t>
            </a:r>
            <a:r>
              <a:rPr lang="tr-TR" sz="1200" dirty="0"/>
              <a:t> </a:t>
            </a:r>
            <a:r>
              <a:rPr lang="tr-TR" sz="1200" dirty="0" err="1"/>
              <a:t>environmental</a:t>
            </a:r>
            <a:r>
              <a:rPr lang="tr-TR" sz="1200" dirty="0"/>
              <a:t> </a:t>
            </a:r>
            <a:r>
              <a:rPr lang="tr-TR" sz="1200" dirty="0" err="1"/>
              <a:t>impact</a:t>
            </a:r>
            <a:r>
              <a:rPr lang="tr-TR" sz="1200" dirty="0"/>
              <a:t> </a:t>
            </a:r>
            <a:r>
              <a:rPr lang="tr-TR" sz="1200" dirty="0" err="1"/>
              <a:t>analysis</a:t>
            </a:r>
            <a:r>
              <a:rPr lang="tr-TR" sz="1200" dirty="0"/>
              <a:t> of </a:t>
            </a:r>
            <a:r>
              <a:rPr lang="tr-TR" sz="1200" dirty="0" err="1"/>
              <a:t>concentrated</a:t>
            </a:r>
            <a:r>
              <a:rPr lang="tr-TR" sz="1200" dirty="0"/>
              <a:t> PV/</a:t>
            </a:r>
            <a:r>
              <a:rPr lang="tr-TR" sz="1200" dirty="0" err="1"/>
              <a:t>cooling</a:t>
            </a:r>
            <a:r>
              <a:rPr lang="tr-TR" sz="1200" dirty="0"/>
              <a:t> </a:t>
            </a:r>
            <a:r>
              <a:rPr lang="tr-TR" sz="1200" dirty="0" err="1"/>
              <a:t>system</a:t>
            </a:r>
            <a:r>
              <a:rPr lang="tr-TR" sz="1200" dirty="0"/>
              <a:t> in </a:t>
            </a:r>
            <a:r>
              <a:rPr lang="tr-TR" sz="1200" dirty="0" err="1"/>
              <a:t>Turkey</a:t>
            </a:r>
            <a:r>
              <a:rPr lang="tr-TR" sz="1200" dirty="0"/>
              <a:t>", Solar </a:t>
            </a:r>
            <a:r>
              <a:rPr lang="tr-TR" sz="1200" dirty="0" err="1"/>
              <a:t>Energy</a:t>
            </a:r>
            <a:r>
              <a:rPr lang="tr-TR" sz="1200" dirty="0"/>
              <a:t>, vol.180, pp.567-574, 2019.</a:t>
            </a:r>
          </a:p>
          <a:p>
            <a:pPr lvl="0" algn="ctr"/>
            <a:endParaRPr lang="en-GB" sz="1200" dirty="0"/>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666" y="1988442"/>
            <a:ext cx="1197618"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48A7EA02-7E8B-4B20-8DC9-CD2BBDBDA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764273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857224" y="2000240"/>
            <a:ext cx="1161000" cy="1548000"/>
          </a:xfrm>
          <a:prstGeom prst="rect">
            <a:avLst/>
          </a:prstGeom>
        </p:spPr>
      </p:pic>
      <p:sp>
        <p:nvSpPr>
          <p:cNvPr id="11" name="10 Metin kutusu"/>
          <p:cNvSpPr txBox="1"/>
          <p:nvPr/>
        </p:nvSpPr>
        <p:spPr>
          <a:xfrm>
            <a:off x="2500298" y="1928802"/>
            <a:ext cx="4604146" cy="400110"/>
          </a:xfrm>
          <a:prstGeom prst="rect">
            <a:avLst/>
          </a:prstGeom>
          <a:noFill/>
        </p:spPr>
        <p:txBody>
          <a:bodyPr wrap="none" rtlCol="0">
            <a:spAutoFit/>
          </a:bodyPr>
          <a:lstStyle/>
          <a:p>
            <a:r>
              <a:rPr lang="tr-TR" sz="2000" b="1" dirty="0"/>
              <a:t>Assist.Prof.Dr. SELÇUK SELİMLİ</a:t>
            </a:r>
            <a:endParaRPr lang="en-GB" sz="2000" b="1" dirty="0"/>
          </a:p>
        </p:txBody>
      </p:sp>
      <p:sp>
        <p:nvSpPr>
          <p:cNvPr id="12" name="11 Metin kutusu"/>
          <p:cNvSpPr txBox="1"/>
          <p:nvPr/>
        </p:nvSpPr>
        <p:spPr>
          <a:xfrm>
            <a:off x="2500298" y="2357430"/>
            <a:ext cx="4015918" cy="1200329"/>
          </a:xfrm>
          <a:prstGeom prst="rect">
            <a:avLst/>
          </a:prstGeom>
          <a:noFill/>
        </p:spPr>
        <p:txBody>
          <a:bodyPr wrap="square" rtlCol="0">
            <a:spAutoFit/>
          </a:bodyPr>
          <a:lstStyle/>
          <a:p>
            <a:r>
              <a:rPr lang="tr-TR" dirty="0">
                <a:cs typeface="Times New Roman" pitchFamily="18" charset="0"/>
              </a:rPr>
              <a:t>E-mail: selcukselimli@karabuk.edu.tr</a:t>
            </a:r>
          </a:p>
          <a:p>
            <a:r>
              <a:rPr lang="tr-TR" dirty="0">
                <a:cs typeface="Times New Roman" pitchFamily="18" charset="0"/>
              </a:rPr>
              <a:t>Phone:+90 370 418 71 00/1338</a:t>
            </a:r>
          </a:p>
          <a:p>
            <a:r>
              <a:rPr lang="tr-TR" dirty="0">
                <a:cs typeface="Times New Roman" pitchFamily="18" charset="0"/>
              </a:rPr>
              <a:t>Address</a:t>
            </a:r>
            <a:r>
              <a:rPr lang="tr-TR" dirty="0"/>
              <a:t>: Karabuk / Turkey</a:t>
            </a:r>
          </a:p>
          <a:p>
            <a:endParaRPr lang="tr-TR" dirty="0"/>
          </a:p>
        </p:txBody>
      </p:sp>
      <p:sp>
        <p:nvSpPr>
          <p:cNvPr id="14" name="13 Metin kutusu"/>
          <p:cNvSpPr txBox="1"/>
          <p:nvPr/>
        </p:nvSpPr>
        <p:spPr>
          <a:xfrm>
            <a:off x="857224" y="3571876"/>
            <a:ext cx="7715304" cy="1323439"/>
          </a:xfrm>
          <a:prstGeom prst="rect">
            <a:avLst/>
          </a:prstGeom>
          <a:noFill/>
        </p:spPr>
        <p:txBody>
          <a:bodyPr wrap="square" rtlCol="0">
            <a:spAutoFit/>
          </a:bodyPr>
          <a:lstStyle/>
          <a:p>
            <a:pPr algn="ctr"/>
            <a:r>
              <a:rPr lang="tr-TR" sz="2000" b="1" u="sng" dirty="0">
                <a:cs typeface="Times New Roman" pitchFamily="18" charset="0"/>
              </a:rPr>
              <a:t>Research Interests</a:t>
            </a:r>
          </a:p>
          <a:p>
            <a:pPr algn="ctr"/>
            <a:endParaRPr lang="tr-TR" sz="2000" b="1" u="sng" dirty="0">
              <a:cs typeface="Times New Roman" pitchFamily="18" charset="0"/>
            </a:endParaRPr>
          </a:p>
          <a:p>
            <a:pPr lvl="0" algn="ctr"/>
            <a:r>
              <a:rPr lang="tr-TR" sz="2000" dirty="0">
                <a:solidFill>
                  <a:prstClr val="black"/>
                </a:solidFill>
              </a:rPr>
              <a:t>Thermodynamics,Heat Transfer,Fluid Mechanics,</a:t>
            </a:r>
            <a:endParaRPr lang="tr-TR" sz="2000" b="1" u="sng" dirty="0">
              <a:solidFill>
                <a:prstClr val="black"/>
              </a:solidFill>
              <a:cs typeface="Times New Roman" pitchFamily="18" charset="0"/>
            </a:endParaRPr>
          </a:p>
          <a:p>
            <a:pPr algn="ctr"/>
            <a:endParaRPr lang="tr-TR" sz="2000" b="1" u="sng" dirty="0">
              <a:cs typeface="Times New Roman" pitchFamily="18" charset="0"/>
            </a:endParaRPr>
          </a:p>
        </p:txBody>
      </p:sp>
      <p:sp>
        <p:nvSpPr>
          <p:cNvPr id="3" name="Metin kutusu 2"/>
          <p:cNvSpPr txBox="1"/>
          <p:nvPr/>
        </p:nvSpPr>
        <p:spPr>
          <a:xfrm>
            <a:off x="971600" y="4895315"/>
            <a:ext cx="7488832" cy="1569660"/>
          </a:xfrm>
          <a:prstGeom prst="rect">
            <a:avLst/>
          </a:prstGeom>
          <a:noFill/>
        </p:spPr>
        <p:txBody>
          <a:bodyPr wrap="square" rtlCol="0">
            <a:spAutoFit/>
          </a:bodyPr>
          <a:lstStyle/>
          <a:p>
            <a:pPr lvl="0" algn="ctr"/>
            <a:r>
              <a:rPr lang="tr-TR" sz="2000" b="1" u="sng" dirty="0">
                <a:solidFill>
                  <a:prstClr val="black"/>
                </a:solidFill>
                <a:cs typeface="Times New Roman" pitchFamily="18" charset="0"/>
              </a:rPr>
              <a:t>Recent Academic Studies</a:t>
            </a:r>
          </a:p>
          <a:p>
            <a:pPr lvl="0" algn="ctr"/>
            <a:r>
              <a:rPr lang="en-GB" sz="1200" dirty="0"/>
              <a:t>S. SELİMLİ, Z. RECEBLİ, and S. Ülker, “SOLAR VACUUM TUBE INTEGRATED SEAWATER DISTILLATION  AN EXPERIMENTAL STUDY,” </a:t>
            </a:r>
            <a:r>
              <a:rPr lang="en-GB" sz="1200" i="1" dirty="0"/>
              <a:t>Facta Universitatis, series: Mechanical Engineering (FU Mech Eng)</a:t>
            </a:r>
            <a:r>
              <a:rPr lang="en-GB" sz="1200" dirty="0"/>
              <a:t>, vol. 14, no. 1, pp. 113–120, Apr. 2016.</a:t>
            </a:r>
            <a:endParaRPr lang="tr-TR" sz="1200" b="1" u="sng" dirty="0">
              <a:solidFill>
                <a:prstClr val="black"/>
              </a:solidFill>
              <a:cs typeface="Times New Roman" pitchFamily="18" charset="0"/>
            </a:endParaRPr>
          </a:p>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482" y="2000240"/>
            <a:ext cx="119076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Resim 12">
            <a:extLst>
              <a:ext uri="{FF2B5EF4-FFF2-40B4-BE49-F238E27FC236}">
                <a16:creationId xmlns:a16="http://schemas.microsoft.com/office/drawing/2014/main" id="{1436C573-D071-4D78-92CF-B7FC1277F5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859289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97FAF2C-F751-4716-A02E-FBFEBE28DB46}"/>
              </a:ext>
            </a:extLst>
          </p:cNvPr>
          <p:cNvSpPr>
            <a:spLocks noGrp="1"/>
          </p:cNvSpPr>
          <p:nvPr>
            <p:ph type="title"/>
          </p:nvPr>
        </p:nvSpPr>
        <p:spPr/>
        <p:txBody>
          <a:bodyPr/>
          <a:lstStyle/>
          <a:p>
            <a:pPr algn="ctr"/>
            <a:r>
              <a:rPr lang="tr-TR" dirty="0">
                <a:latin typeface="Times New Roman" pitchFamily="18" charset="0"/>
                <a:cs typeface="Times New Roman" pitchFamily="18" charset="0"/>
              </a:rPr>
              <a:t>Academic Staff</a:t>
            </a:r>
            <a:endParaRPr lang="tr-TR" dirty="0"/>
          </a:p>
        </p:txBody>
      </p:sp>
      <p:pic>
        <p:nvPicPr>
          <p:cNvPr id="5" name="İçerik Yer Tutucusu 4" descr="ekran görüntüsü içeren bir resim&#10;&#10;Açıklama otomatik olarak oluşturuldu">
            <a:extLst>
              <a:ext uri="{FF2B5EF4-FFF2-40B4-BE49-F238E27FC236}">
                <a16:creationId xmlns:a16="http://schemas.microsoft.com/office/drawing/2014/main" id="{3E524A48-B6DD-4956-9199-EF156B21AF7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870" r="6426"/>
          <a:stretch/>
        </p:blipFill>
        <p:spPr>
          <a:xfrm>
            <a:off x="755576" y="1916832"/>
            <a:ext cx="7848872" cy="4324350"/>
          </a:xfrm>
        </p:spPr>
      </p:pic>
      <p:pic>
        <p:nvPicPr>
          <p:cNvPr id="7" name="Resim 6">
            <a:extLst>
              <a:ext uri="{FF2B5EF4-FFF2-40B4-BE49-F238E27FC236}">
                <a16:creationId xmlns:a16="http://schemas.microsoft.com/office/drawing/2014/main" id="{5A060C04-62BB-476E-AB10-4318F543DD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054942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1403648" y="1928801"/>
            <a:ext cx="6408712" cy="4216539"/>
          </a:xfrm>
          <a:prstGeom prst="rect">
            <a:avLst/>
          </a:prstGeom>
          <a:noFill/>
        </p:spPr>
        <p:txBody>
          <a:bodyPr wrap="square" rtlCol="0">
            <a:spAutoFit/>
          </a:bodyPr>
          <a:lstStyle/>
          <a:p>
            <a:r>
              <a:rPr lang="en-GB" sz="2800" b="1" i="1" dirty="0">
                <a:latin typeface="Times New Roman" pitchFamily="18" charset="0"/>
                <a:cs typeface="Times New Roman" pitchFamily="18" charset="0"/>
              </a:rPr>
              <a:t>Research Assistants</a:t>
            </a:r>
            <a:endParaRPr lang="tr-TR" sz="2800" b="1" i="1"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r>
              <a:rPr lang="en-GB" sz="2000" i="1" dirty="0"/>
              <a:t>Res. Assist. </a:t>
            </a:r>
            <a:r>
              <a:rPr lang="tr-TR" sz="2000" i="1" dirty="0"/>
              <a:t>Özgür İNANÇ</a:t>
            </a:r>
            <a:endParaRPr lang="en-GB" sz="2000" i="1" dirty="0"/>
          </a:p>
          <a:p>
            <a:r>
              <a:rPr lang="en-GB" sz="2000" i="1" dirty="0"/>
              <a:t>Res. Assist. </a:t>
            </a:r>
            <a:r>
              <a:rPr lang="tr-TR" sz="2000" i="1" dirty="0"/>
              <a:t>Ahmet CANAN</a:t>
            </a:r>
            <a:endParaRPr lang="en-GB" sz="2000" i="1" dirty="0"/>
          </a:p>
          <a:p>
            <a:r>
              <a:rPr lang="en-GB" sz="2000" i="1" dirty="0"/>
              <a:t>Res. Assist. </a:t>
            </a:r>
            <a:r>
              <a:rPr lang="tr-TR" sz="2000" i="1" dirty="0"/>
              <a:t>Yakup DAŞDEMİRLİ</a:t>
            </a:r>
          </a:p>
          <a:p>
            <a:r>
              <a:rPr lang="en-GB" sz="2000" i="1" dirty="0"/>
              <a:t>Res. Assist. </a:t>
            </a:r>
            <a:r>
              <a:rPr lang="tr-TR" sz="2000" i="1" dirty="0"/>
              <a:t>Hakan DUMRUL</a:t>
            </a:r>
          </a:p>
          <a:p>
            <a:r>
              <a:rPr lang="en-GB" sz="2000" i="1" dirty="0"/>
              <a:t>Res. Assist. </a:t>
            </a:r>
            <a:r>
              <a:rPr lang="tr-TR" sz="2000" i="1" dirty="0"/>
              <a:t>Edip TAŞKESEN</a:t>
            </a:r>
          </a:p>
          <a:p>
            <a:r>
              <a:rPr lang="tr-TR" sz="2000" i="1" dirty="0" err="1"/>
              <a:t>Res</a:t>
            </a:r>
            <a:r>
              <a:rPr lang="tr-TR" sz="2000" i="1" dirty="0"/>
              <a:t>. Asist. Abdullah DAĞDEVİREN</a:t>
            </a:r>
          </a:p>
          <a:p>
            <a:endParaRPr lang="en-GB" sz="2000" i="1" dirty="0"/>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tr-TR" sz="2000" dirty="0">
              <a:latin typeface="Times New Roman" pitchFamily="18" charset="0"/>
              <a:cs typeface="Times New Roman" pitchFamily="18" charset="0"/>
            </a:endParaRPr>
          </a:p>
          <a:p>
            <a:endParaRPr lang="en-GB" sz="2000" b="1" dirty="0"/>
          </a:p>
        </p:txBody>
      </p:sp>
      <p:sp>
        <p:nvSpPr>
          <p:cNvPr id="3" name="Metin kutusu 2"/>
          <p:cNvSpPr txBox="1"/>
          <p:nvPr/>
        </p:nvSpPr>
        <p:spPr>
          <a:xfrm>
            <a:off x="971600" y="4895315"/>
            <a:ext cx="7488832" cy="707886"/>
          </a:xfrm>
          <a:prstGeom prst="rect">
            <a:avLst/>
          </a:prstGeom>
          <a:noFill/>
        </p:spPr>
        <p:txBody>
          <a:bodyPr wrap="square" rtlCol="0">
            <a:spAutoFit/>
          </a:bodyPr>
          <a:lstStyle/>
          <a:p>
            <a:pPr lvl="0" algn="ctr"/>
            <a:endParaRPr lang="tr-TR" sz="2000" b="1" u="sng" dirty="0">
              <a:solidFill>
                <a:prstClr val="black"/>
              </a:solidFill>
              <a:cs typeface="Times New Roman" pitchFamily="18" charset="0"/>
            </a:endParaRPr>
          </a:p>
          <a:p>
            <a:pPr lvl="0" algn="ctr"/>
            <a:endParaRPr lang="en-GB" sz="2000" b="1" u="sng" dirty="0">
              <a:solidFill>
                <a:prstClr val="black"/>
              </a:solidFill>
              <a:cs typeface="Times New Roman" pitchFamily="18" charset="0"/>
            </a:endParaRPr>
          </a:p>
        </p:txBody>
      </p:sp>
      <p:pic>
        <p:nvPicPr>
          <p:cNvPr id="7" name="Resim 6">
            <a:extLst>
              <a:ext uri="{FF2B5EF4-FFF2-40B4-BE49-F238E27FC236}">
                <a16:creationId xmlns:a16="http://schemas.microsoft.com/office/drawing/2014/main" id="{8651A13B-4565-4ABC-84A3-1E85B539C5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381572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solidFill>
                  <a:srgbClr val="5A6378"/>
                </a:solidFill>
              </a:rPr>
              <a:t>Energy Systems</a:t>
            </a:r>
            <a:r>
              <a:rPr lang="tr-TR" dirty="0"/>
              <a:t> Engineering</a:t>
            </a:r>
          </a:p>
        </p:txBody>
      </p:sp>
      <p:sp>
        <p:nvSpPr>
          <p:cNvPr id="3" name="Content Placeholder 2"/>
          <p:cNvSpPr>
            <a:spLocks noGrp="1"/>
          </p:cNvSpPr>
          <p:nvPr>
            <p:ph idx="1"/>
          </p:nvPr>
        </p:nvSpPr>
        <p:spPr/>
        <p:txBody>
          <a:bodyPr>
            <a:normAutofit lnSpcReduction="10000"/>
          </a:bodyPr>
          <a:lstStyle/>
          <a:p>
            <a:pPr marL="109728" indent="0" algn="ctr">
              <a:buNone/>
            </a:pPr>
            <a:r>
              <a:rPr lang="tr-TR" sz="3600" dirty="0"/>
              <a:t>Laboratories</a:t>
            </a:r>
          </a:p>
          <a:p>
            <a:pPr marL="109728" indent="0" algn="ctr">
              <a:buNone/>
            </a:pPr>
            <a:endParaRPr lang="tr-TR" sz="3600" dirty="0"/>
          </a:p>
          <a:p>
            <a:r>
              <a:rPr lang="tr-TR" dirty="0"/>
              <a:t>Fluid Mechanics lab.</a:t>
            </a:r>
          </a:p>
          <a:p>
            <a:r>
              <a:rPr lang="tr-TR" dirty="0"/>
              <a:t>Heat lab.</a:t>
            </a:r>
          </a:p>
          <a:p>
            <a:r>
              <a:rPr lang="tr-TR" dirty="0"/>
              <a:t>HVAC Lab.</a:t>
            </a:r>
          </a:p>
          <a:p>
            <a:r>
              <a:rPr lang="tr-TR" dirty="0"/>
              <a:t>Mechanic lab.</a:t>
            </a:r>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763061C4-283B-43D8-970D-449E4BDF87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2359469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804" y="1110973"/>
            <a:ext cx="8229600" cy="1066800"/>
          </a:xfrm>
        </p:spPr>
        <p:txBody>
          <a:bodyPr/>
          <a:lstStyle/>
          <a:p>
            <a:r>
              <a:rPr lang="tr-TR" dirty="0"/>
              <a:t>Energy Systems Engineering</a:t>
            </a:r>
          </a:p>
        </p:txBody>
      </p:sp>
      <p:sp>
        <p:nvSpPr>
          <p:cNvPr id="3" name="Content Placeholder 2"/>
          <p:cNvSpPr>
            <a:spLocks noGrp="1"/>
          </p:cNvSpPr>
          <p:nvPr>
            <p:ph idx="1"/>
          </p:nvPr>
        </p:nvSpPr>
        <p:spPr>
          <a:xfrm>
            <a:off x="457200" y="2039667"/>
            <a:ext cx="8229600" cy="4325112"/>
          </a:xfrm>
        </p:spPr>
        <p:txBody>
          <a:bodyPr/>
          <a:lstStyle/>
          <a:p>
            <a:pPr marL="109728" lvl="0" indent="0">
              <a:buClr>
                <a:srgbClr val="E66C7D"/>
              </a:buClr>
              <a:buNone/>
            </a:pPr>
            <a:r>
              <a:rPr lang="tr-TR" dirty="0">
                <a:solidFill>
                  <a:prstClr val="black"/>
                </a:solidFill>
              </a:rPr>
              <a:t>Fluid Mechanics lab.</a:t>
            </a:r>
          </a:p>
          <a:p>
            <a:pPr marL="109728" indent="0">
              <a:buNone/>
            </a:pPr>
            <a:endParaRPr lang="tr-TR" dirty="0"/>
          </a:p>
          <a:p>
            <a:pPr marL="109728" indent="0">
              <a:buNone/>
            </a:pPr>
            <a:endParaRPr lang="tr-TR" dirty="0"/>
          </a:p>
          <a:p>
            <a:endParaRPr lang="tr-TR" dirty="0"/>
          </a:p>
          <a:p>
            <a:pPr marL="82296" indent="0">
              <a:buNone/>
            </a:pPr>
            <a:r>
              <a:rPr lang="tr-TR" dirty="0"/>
              <a:t>	</a:t>
            </a:r>
          </a:p>
          <a:p>
            <a:endParaRPr lang="tr-TR" dirty="0"/>
          </a:p>
          <a:p>
            <a:endParaRPr lang="tr-TR" dirty="0"/>
          </a:p>
          <a:p>
            <a:endParaRPr lang="tr-TR" dirty="0"/>
          </a:p>
        </p:txBody>
      </p:sp>
      <p:pic>
        <p:nvPicPr>
          <p:cNvPr id="6" name="Resim 5" descr="iç mekan, yer, tablo, mutfak içeren bir resim&#10;&#10;Açıklama otomatik olarak oluşturuldu">
            <a:extLst>
              <a:ext uri="{FF2B5EF4-FFF2-40B4-BE49-F238E27FC236}">
                <a16:creationId xmlns:a16="http://schemas.microsoft.com/office/drawing/2014/main" id="{27406797-BF07-4463-917E-F2B71E9F6D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2563891"/>
            <a:ext cx="3888432" cy="3842244"/>
          </a:xfrm>
          <a:prstGeom prst="rect">
            <a:avLst/>
          </a:prstGeom>
        </p:spPr>
      </p:pic>
      <p:pic>
        <p:nvPicPr>
          <p:cNvPr id="8" name="Resim 7" descr="iç mekan, yer, mutfak, tablo içeren bir resim&#10;&#10;Açıklama otomatik olarak oluşturuldu">
            <a:extLst>
              <a:ext uri="{FF2B5EF4-FFF2-40B4-BE49-F238E27FC236}">
                <a16:creationId xmlns:a16="http://schemas.microsoft.com/office/drawing/2014/main" id="{63067320-AC06-46AF-8577-810CC93654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8368" y="2543212"/>
            <a:ext cx="4093371" cy="3842245"/>
          </a:xfrm>
          <a:prstGeom prst="rect">
            <a:avLst/>
          </a:prstGeom>
        </p:spPr>
      </p:pic>
      <p:pic>
        <p:nvPicPr>
          <p:cNvPr id="7" name="Resim 6">
            <a:extLst>
              <a:ext uri="{FF2B5EF4-FFF2-40B4-BE49-F238E27FC236}">
                <a16:creationId xmlns:a16="http://schemas.microsoft.com/office/drawing/2014/main" id="{DD85289F-9137-4995-BE41-375C4E25260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336473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Energy Systems Engineering</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Heat Lab.</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iç mekan, banyo, duvar, tuvalet içeren bir resim&#10;&#10;Açıklama otomatik olarak oluşturuldu">
            <a:extLst>
              <a:ext uri="{FF2B5EF4-FFF2-40B4-BE49-F238E27FC236}">
                <a16:creationId xmlns:a16="http://schemas.microsoft.com/office/drawing/2014/main" id="{10D79482-A11F-4BCC-8D17-0F4E4A0782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596" y="2636912"/>
            <a:ext cx="3999388" cy="3672408"/>
          </a:xfrm>
          <a:prstGeom prst="rect">
            <a:avLst/>
          </a:prstGeom>
        </p:spPr>
      </p:pic>
      <p:pic>
        <p:nvPicPr>
          <p:cNvPr id="8" name="Resim 7" descr="iç mekan, yer, duvar, mutfak içeren bir resim&#10;&#10;Açıklama otomatik olarak oluşturuldu">
            <a:extLst>
              <a:ext uri="{FF2B5EF4-FFF2-40B4-BE49-F238E27FC236}">
                <a16:creationId xmlns:a16="http://schemas.microsoft.com/office/drawing/2014/main" id="{22C9965D-D19A-40ED-B0C7-94A5C94A08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8" y="2636912"/>
            <a:ext cx="3970782" cy="3672408"/>
          </a:xfrm>
          <a:prstGeom prst="rect">
            <a:avLst/>
          </a:prstGeom>
        </p:spPr>
      </p:pic>
      <p:pic>
        <p:nvPicPr>
          <p:cNvPr id="7" name="Resim 6">
            <a:extLst>
              <a:ext uri="{FF2B5EF4-FFF2-40B4-BE49-F238E27FC236}">
                <a16:creationId xmlns:a16="http://schemas.microsoft.com/office/drawing/2014/main" id="{62A0C5DF-8DC1-47FB-B515-95B3DD3D5B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Energy Systems Engineering</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HVAC Lab</a:t>
            </a:r>
            <a:r>
              <a:rPr lang="tr-TR" dirty="0">
                <a:latin typeface="Times New Roman" pitchFamily="18" charset="0"/>
                <a:cs typeface="Times New Roman" pitchFamily="18" charset="0"/>
              </a:rPr>
              <a:t>.</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iç mekan, yer, mutfak, duvar içeren bir resim&#10;&#10;Açıklama otomatik olarak oluşturuldu">
            <a:extLst>
              <a:ext uri="{FF2B5EF4-FFF2-40B4-BE49-F238E27FC236}">
                <a16:creationId xmlns:a16="http://schemas.microsoft.com/office/drawing/2014/main" id="{B3CA3B6A-AA20-4A09-9C5C-CA4E750804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080" y="2480697"/>
            <a:ext cx="3851920" cy="3714776"/>
          </a:xfrm>
          <a:prstGeom prst="rect">
            <a:avLst/>
          </a:prstGeom>
        </p:spPr>
      </p:pic>
      <p:pic>
        <p:nvPicPr>
          <p:cNvPr id="8" name="Resim 7" descr="iç mekan, yer, pencere, oda içeren bir resim&#10;&#10;Açıklama otomatik olarak oluşturuldu">
            <a:extLst>
              <a:ext uri="{FF2B5EF4-FFF2-40B4-BE49-F238E27FC236}">
                <a16:creationId xmlns:a16="http://schemas.microsoft.com/office/drawing/2014/main" id="{BFFE9783-018F-4CC3-A986-A63B5719C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880" y="2480697"/>
            <a:ext cx="3851920" cy="3714776"/>
          </a:xfrm>
          <a:prstGeom prst="rect">
            <a:avLst/>
          </a:prstGeom>
        </p:spPr>
      </p:pic>
      <p:pic>
        <p:nvPicPr>
          <p:cNvPr id="7" name="Resim 6">
            <a:extLst>
              <a:ext uri="{FF2B5EF4-FFF2-40B4-BE49-F238E27FC236}">
                <a16:creationId xmlns:a16="http://schemas.microsoft.com/office/drawing/2014/main" id="{CA38A862-9AC6-4452-B955-E9F88C25F1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369427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a:solidFill>
                  <a:srgbClr val="5A6378"/>
                </a:solidFill>
              </a:rPr>
              <a:t>Energy Systems Engineering</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dirty="0">
                <a:cs typeface="Times New Roman" pitchFamily="18" charset="0"/>
              </a:rPr>
              <a:t>Mechanic Lab.</a:t>
            </a:r>
          </a:p>
          <a:p>
            <a:pPr marL="109728" indent="0">
              <a:buClr>
                <a:schemeClr val="tx2"/>
              </a:buClr>
              <a:buNone/>
            </a:pPr>
            <a:endParaRPr lang="tr-TR" dirty="0">
              <a:latin typeface="Times New Roman" pitchFamily="18" charset="0"/>
              <a:cs typeface="Times New Roman" pitchFamily="18" charset="0"/>
            </a:endParaRPr>
          </a:p>
        </p:txBody>
      </p:sp>
      <p:pic>
        <p:nvPicPr>
          <p:cNvPr id="6" name="Resim 5" descr="yer, iç mekan, pencere, oda içeren bir resim&#10;&#10;Açıklama otomatik olarak oluşturuldu">
            <a:extLst>
              <a:ext uri="{FF2B5EF4-FFF2-40B4-BE49-F238E27FC236}">
                <a16:creationId xmlns:a16="http://schemas.microsoft.com/office/drawing/2014/main" id="{A5F17AC6-9C9F-49AE-89B2-3E35E37CF7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00306"/>
            <a:ext cx="8229600" cy="3953030"/>
          </a:xfrm>
          <a:prstGeom prst="rect">
            <a:avLst/>
          </a:prstGeom>
        </p:spPr>
      </p:pic>
      <p:pic>
        <p:nvPicPr>
          <p:cNvPr id="7" name="Resim 6">
            <a:extLst>
              <a:ext uri="{FF2B5EF4-FFF2-40B4-BE49-F238E27FC236}">
                <a16:creationId xmlns:a16="http://schemas.microsoft.com/office/drawing/2014/main" id="{D8265781-8A13-481A-BABB-063F146F7C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9162220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Projects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523964"/>
          </a:xfrm>
        </p:spPr>
        <p:txBody>
          <a:bodyPr>
            <a:noAutofit/>
          </a:bodyPr>
          <a:lstStyle/>
          <a:p>
            <a:pPr algn="just">
              <a:buClr>
                <a:schemeClr val="tx2"/>
              </a:buClr>
              <a:buFont typeface="Wingdings" pitchFamily="2" charset="2"/>
              <a:buChar char="v"/>
            </a:pPr>
            <a:r>
              <a:rPr lang="en-GB" sz="1800" dirty="0">
                <a:cs typeface="Times New Roman" pitchFamily="18" charset="0"/>
              </a:rPr>
              <a:t>Determination of Optimum Operating Conditions for Biogas Production by Anaerobic Coffermantation Method of Different Tumble Wastes. KBÜ-BAP-16/2-DR-082</a:t>
            </a:r>
            <a:endParaRPr lang="tr-TR" sz="1800" dirty="0">
              <a:cs typeface="Times New Roman" pitchFamily="18" charset="0"/>
            </a:endParaRPr>
          </a:p>
          <a:p>
            <a:pPr algn="just">
              <a:buClr>
                <a:schemeClr val="tx2"/>
              </a:buClr>
              <a:buFont typeface="Wingdings" pitchFamily="2" charset="2"/>
              <a:buChar char="v"/>
            </a:pPr>
            <a:r>
              <a:rPr lang="en-GB" sz="1800" dirty="0">
                <a:cs typeface="Times New Roman" pitchFamily="18" charset="0"/>
              </a:rPr>
              <a:t>Condensed Photovoltaıc Panel Desıgn, Manufacturıng And Experımental Analysıs</a:t>
            </a:r>
            <a:r>
              <a:rPr lang="tr-TR" sz="1800" dirty="0">
                <a:cs typeface="Times New Roman" pitchFamily="18" charset="0"/>
              </a:rPr>
              <a:t>. KBÜBAP-17-DR-199</a:t>
            </a:r>
          </a:p>
          <a:p>
            <a:pPr algn="just">
              <a:buClr>
                <a:schemeClr val="tx2"/>
              </a:buClr>
              <a:buFont typeface="Wingdings" pitchFamily="2" charset="2"/>
              <a:buChar char="v"/>
            </a:pPr>
            <a:r>
              <a:rPr lang="en-GB" sz="1800" dirty="0">
                <a:cs typeface="Times New Roman" pitchFamily="18" charset="0"/>
              </a:rPr>
              <a:t>Design and Analysis of Solar Energetic Air Collecting</a:t>
            </a:r>
            <a:r>
              <a:rPr lang="tr-TR" sz="1800" dirty="0">
                <a:cs typeface="Times New Roman" pitchFamily="18" charset="0"/>
              </a:rPr>
              <a:t> and </a:t>
            </a:r>
            <a:r>
              <a:rPr lang="en-GB" sz="1800" dirty="0">
                <a:cs typeface="Times New Roman" pitchFamily="18" charset="0"/>
              </a:rPr>
              <a:t>with PV / T Collector Supported Solar Energized Air Collector</a:t>
            </a:r>
            <a:r>
              <a:rPr lang="tr-TR" sz="1800" dirty="0">
                <a:cs typeface="Times New Roman" pitchFamily="18" charset="0"/>
              </a:rPr>
              <a:t> </a:t>
            </a:r>
            <a:r>
              <a:rPr lang="en-GB" sz="1800" dirty="0">
                <a:cs typeface="Times New Roman" pitchFamily="18" charset="0"/>
              </a:rPr>
              <a:t>Drying Systems</a:t>
            </a:r>
            <a:r>
              <a:rPr lang="tr-TR" sz="1800" dirty="0">
                <a:cs typeface="Times New Roman" pitchFamily="18" charset="0"/>
              </a:rPr>
              <a:t>. </a:t>
            </a:r>
            <a:r>
              <a:rPr lang="en-GB" sz="1800" dirty="0">
                <a:cs typeface="Times New Roman" pitchFamily="18" charset="0"/>
              </a:rPr>
              <a:t>KBÜBAP-17-YL-245</a:t>
            </a:r>
            <a:endParaRPr lang="tr-TR" sz="1800" dirty="0">
              <a:cs typeface="Times New Roman" pitchFamily="18" charset="0"/>
            </a:endParaRPr>
          </a:p>
          <a:p>
            <a:pPr algn="just">
              <a:buClr>
                <a:schemeClr val="tx2"/>
              </a:buClr>
              <a:buFont typeface="Wingdings" pitchFamily="2" charset="2"/>
              <a:buChar char="v"/>
            </a:pPr>
            <a:r>
              <a:rPr lang="en-GB" sz="1800" dirty="0">
                <a:cs typeface="Times New Roman" pitchFamily="18" charset="0"/>
              </a:rPr>
              <a:t>Experimental and theoretical investigation of nano fluid hybrid PV / T system. KBÜBAP-17-DR-262	</a:t>
            </a:r>
            <a:endParaRPr lang="tr-TR" sz="1800" dirty="0">
              <a:cs typeface="Times New Roman" pitchFamily="18" charset="0"/>
            </a:endParaRPr>
          </a:p>
          <a:p>
            <a:pPr algn="just">
              <a:buClr>
                <a:schemeClr val="tx2"/>
              </a:buClr>
              <a:buFont typeface="Wingdings" pitchFamily="2" charset="2"/>
              <a:buChar char="v"/>
            </a:pPr>
            <a:r>
              <a:rPr lang="en-GB" sz="1800" dirty="0">
                <a:cs typeface="Times New Roman" pitchFamily="18" charset="0"/>
              </a:rPr>
              <a:t>Experimental investigation of hydrogen storage in multi-walled carbon nanotubes with various nanoparticles</a:t>
            </a:r>
            <a:r>
              <a:rPr lang="tr-TR" sz="1800" dirty="0">
                <a:cs typeface="Times New Roman" pitchFamily="18" charset="0"/>
              </a:rPr>
              <a:t>. KBÜ-BAP-16/1-DR-081	</a:t>
            </a:r>
          </a:p>
          <a:p>
            <a:pPr algn="just">
              <a:buClr>
                <a:schemeClr val="tx2"/>
              </a:buClr>
              <a:buFont typeface="Wingdings" pitchFamily="2" charset="2"/>
              <a:buChar char="v"/>
            </a:pPr>
            <a:r>
              <a:rPr lang="en-GB" sz="1800" dirty="0">
                <a:cs typeface="Times New Roman" pitchFamily="18" charset="0"/>
              </a:rPr>
              <a:t>Numerical Investigation of Laminer Flow and Forced Heat Transport of Nanoparticles in Sudden Expansion Channels with Calculated Fluid Dynamics</a:t>
            </a:r>
            <a:r>
              <a:rPr lang="tr-TR" sz="1800" dirty="0">
                <a:cs typeface="Times New Roman" pitchFamily="18" charset="0"/>
              </a:rPr>
              <a:t>. </a:t>
            </a:r>
            <a:r>
              <a:rPr lang="en-GB" sz="1800" dirty="0">
                <a:cs typeface="Times New Roman" pitchFamily="18" charset="0"/>
              </a:rPr>
              <a:t>KBÜ-BAP-16/1-YL-101	</a:t>
            </a:r>
            <a:endParaRPr lang="tr-TR" sz="1800" dirty="0">
              <a:cs typeface="Times New Roman" pitchFamily="18" charset="0"/>
            </a:endParaRPr>
          </a:p>
        </p:txBody>
      </p:sp>
      <p:pic>
        <p:nvPicPr>
          <p:cNvPr id="5" name="Resim 4">
            <a:extLst>
              <a:ext uri="{FF2B5EF4-FFF2-40B4-BE49-F238E27FC236}">
                <a16:creationId xmlns:a16="http://schemas.microsoft.com/office/drawing/2014/main" id="{0F39DEAA-1CF9-4667-9860-2FAF3156CC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99267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o 2">
            <a:extLst>
              <a:ext uri="{FF2B5EF4-FFF2-40B4-BE49-F238E27FC236}">
                <a16:creationId xmlns:a16="http://schemas.microsoft.com/office/drawing/2014/main" id="{EF2089D2-E419-4261-8FF1-E2644A57B268}"/>
              </a:ext>
            </a:extLst>
          </p:cNvPr>
          <p:cNvGraphicFramePr>
            <a:graphicFrameLocks noGrp="1"/>
          </p:cNvGraphicFramePr>
          <p:nvPr>
            <p:extLst>
              <p:ext uri="{D42A27DB-BD31-4B8C-83A1-F6EECF244321}">
                <p14:modId xmlns:p14="http://schemas.microsoft.com/office/powerpoint/2010/main" val="3676524727"/>
              </p:ext>
            </p:extLst>
          </p:nvPr>
        </p:nvGraphicFramePr>
        <p:xfrm>
          <a:off x="0" y="556810"/>
          <a:ext cx="9144001" cy="6301183"/>
        </p:xfrm>
        <a:graphic>
          <a:graphicData uri="http://schemas.openxmlformats.org/drawingml/2006/table">
            <a:tbl>
              <a:tblPr>
                <a:tableStyleId>{5C22544A-7EE6-4342-B048-85BDC9FD1C3A}</a:tableStyleId>
              </a:tblPr>
              <a:tblGrid>
                <a:gridCol w="3403703">
                  <a:extLst>
                    <a:ext uri="{9D8B030D-6E8A-4147-A177-3AD203B41FA5}">
                      <a16:colId xmlns:a16="http://schemas.microsoft.com/office/drawing/2014/main" val="1066105574"/>
                    </a:ext>
                  </a:extLst>
                </a:gridCol>
                <a:gridCol w="1600661">
                  <a:extLst>
                    <a:ext uri="{9D8B030D-6E8A-4147-A177-3AD203B41FA5}">
                      <a16:colId xmlns:a16="http://schemas.microsoft.com/office/drawing/2014/main" val="1405463518"/>
                    </a:ext>
                  </a:extLst>
                </a:gridCol>
                <a:gridCol w="1026786">
                  <a:extLst>
                    <a:ext uri="{9D8B030D-6E8A-4147-A177-3AD203B41FA5}">
                      <a16:colId xmlns:a16="http://schemas.microsoft.com/office/drawing/2014/main" val="659861881"/>
                    </a:ext>
                  </a:extLst>
                </a:gridCol>
                <a:gridCol w="583659">
                  <a:extLst>
                    <a:ext uri="{9D8B030D-6E8A-4147-A177-3AD203B41FA5}">
                      <a16:colId xmlns:a16="http://schemas.microsoft.com/office/drawing/2014/main" val="2485305388"/>
                    </a:ext>
                  </a:extLst>
                </a:gridCol>
                <a:gridCol w="583659">
                  <a:extLst>
                    <a:ext uri="{9D8B030D-6E8A-4147-A177-3AD203B41FA5}">
                      <a16:colId xmlns:a16="http://schemas.microsoft.com/office/drawing/2014/main" val="2492312600"/>
                    </a:ext>
                  </a:extLst>
                </a:gridCol>
                <a:gridCol w="492061">
                  <a:extLst>
                    <a:ext uri="{9D8B030D-6E8A-4147-A177-3AD203B41FA5}">
                      <a16:colId xmlns:a16="http://schemas.microsoft.com/office/drawing/2014/main" val="689760063"/>
                    </a:ext>
                  </a:extLst>
                </a:gridCol>
                <a:gridCol w="1453472">
                  <a:extLst>
                    <a:ext uri="{9D8B030D-6E8A-4147-A177-3AD203B41FA5}">
                      <a16:colId xmlns:a16="http://schemas.microsoft.com/office/drawing/2014/main" val="3557794221"/>
                    </a:ext>
                  </a:extLst>
                </a:gridCol>
              </a:tblGrid>
              <a:tr h="347004">
                <a:tc gridSpan="7">
                  <a:txBody>
                    <a:bodyPr/>
                    <a:lstStyle/>
                    <a:p>
                      <a:pPr algn="ctr" fontAlgn="ctr"/>
                      <a:r>
                        <a:rPr lang="en-US" sz="1000" b="1" u="none" strike="noStrike" dirty="0">
                          <a:solidFill>
                            <a:srgbClr val="FF0000"/>
                          </a:solidFill>
                          <a:effectLst/>
                        </a:rPr>
                        <a:t>FACULTY OF TECHNOLOGY GENERAL STUDENT DISTRIBUTION BY DEPARTMENT</a:t>
                      </a:r>
                      <a:r>
                        <a:rPr lang="tr-TR" sz="1000" b="1" u="none" strike="noStrike" dirty="0">
                          <a:solidFill>
                            <a:srgbClr val="FF0000"/>
                          </a:solidFill>
                          <a:effectLst/>
                        </a:rPr>
                        <a:t>(11.02.2020)</a:t>
                      </a:r>
                      <a:endParaRPr lang="tr-TR" sz="1000" b="1" i="0" u="none" strike="noStrike" dirty="0">
                        <a:solidFill>
                          <a:srgbClr val="FF0000"/>
                        </a:solidFill>
                        <a:effectLst/>
                        <a:latin typeface="Calibri" panose="020F0502020204030204" pitchFamily="34" charset="0"/>
                      </a:endParaRPr>
                    </a:p>
                  </a:txBody>
                  <a:tcPr marL="7018" marR="7018" marT="7018" marB="0" anchor="ct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640409454"/>
                  </a:ext>
                </a:extLst>
              </a:tr>
              <a:tr h="346231">
                <a:tc>
                  <a:txBody>
                    <a:bodyPr/>
                    <a:lstStyle/>
                    <a:p>
                      <a:pPr algn="ctr" fontAlgn="ctr"/>
                      <a:r>
                        <a:rPr lang="tr-TR" sz="1000" b="1" u="none" strike="noStrike" dirty="0" err="1">
                          <a:effectLst/>
                        </a:rPr>
                        <a:t>Department</a:t>
                      </a:r>
                      <a:r>
                        <a:rPr lang="tr-TR" sz="1000" b="1" u="none" strike="noStrike" dirty="0">
                          <a:effectLst/>
                        </a:rPr>
                        <a:t> Name</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err="1">
                          <a:effectLst/>
                        </a:rPr>
                        <a:t>Turkish</a:t>
                      </a:r>
                      <a:r>
                        <a:rPr lang="tr-TR" sz="1000" b="1" u="none" strike="noStrike" dirty="0">
                          <a:effectLst/>
                        </a:rPr>
                        <a:t> </a:t>
                      </a:r>
                    </a:p>
                    <a:p>
                      <a:pPr algn="ctr" fontAlgn="ctr"/>
                      <a:r>
                        <a:rPr lang="tr-TR" sz="1000" b="1" i="0" u="none" strike="noStrike" dirty="0">
                          <a:solidFill>
                            <a:srgbClr val="000000"/>
                          </a:solidFill>
                          <a:effectLst/>
                          <a:latin typeface="+mn-lt"/>
                        </a:rPr>
                        <a:t>Language School</a:t>
                      </a:r>
                    </a:p>
                  </a:txBody>
                  <a:tcPr marL="7018" marR="7018" marT="7018" marB="0" anchor="ctr">
                    <a:solidFill>
                      <a:schemeClr val="accent1">
                        <a:lumMod val="20000"/>
                        <a:lumOff val="80000"/>
                      </a:schemeClr>
                    </a:solidFill>
                  </a:tcPr>
                </a:tc>
                <a:tc>
                  <a:txBody>
                    <a:bodyPr/>
                    <a:lstStyle/>
                    <a:p>
                      <a:pPr algn="ctr" fontAlgn="ctr"/>
                      <a:r>
                        <a:rPr lang="tr-TR" sz="1000" b="1" u="none" strike="noStrike" dirty="0">
                          <a:effectLst/>
                        </a:rPr>
                        <a:t>1st. </a:t>
                      </a:r>
                    </a:p>
                    <a:p>
                      <a:pPr algn="ctr" fontAlgn="ctr"/>
                      <a:r>
                        <a:rPr lang="tr-TR" sz="1000" b="1" u="none" strike="noStrike" dirty="0">
                          <a:effectLst/>
                        </a:rPr>
                        <a:t>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2nd.</a:t>
                      </a:r>
                    </a:p>
                    <a:p>
                      <a:pPr algn="ctr" fontAlgn="ctr"/>
                      <a:r>
                        <a:rPr lang="tr-TR" sz="1000" b="1" u="none" strike="noStrike" dirty="0">
                          <a:effectLst/>
                        </a:rPr>
                        <a:t>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3rd. 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4th. 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Total </a:t>
                      </a:r>
                      <a:r>
                        <a:rPr lang="tr-TR" sz="1000" b="1" u="none" strike="noStrike" dirty="0" err="1">
                          <a:effectLst/>
                        </a:rPr>
                        <a:t>Number</a:t>
                      </a:r>
                      <a:r>
                        <a:rPr lang="tr-TR" sz="1000" b="1" u="none" strike="noStrike" dirty="0">
                          <a:effectLst/>
                        </a:rPr>
                        <a:t> of </a:t>
                      </a:r>
                      <a:r>
                        <a:rPr lang="tr-TR" sz="1000" b="1" u="none" strike="noStrike" dirty="0" err="1">
                          <a:effectLst/>
                        </a:rPr>
                        <a:t>Students</a:t>
                      </a:r>
                      <a:endParaRPr lang="tr-TR" sz="1000" b="1" i="0" u="none" strike="noStrike" dirty="0">
                        <a:solidFill>
                          <a:srgbClr val="000000"/>
                        </a:solidFill>
                        <a:effectLst/>
                        <a:latin typeface="Calibri" panose="020F0502020204030204" pitchFamily="34" charset="0"/>
                      </a:endParaRPr>
                    </a:p>
                  </a:txBody>
                  <a:tcPr marL="7018" marR="7018" marT="7018" marB="0" anchor="ctr">
                    <a:solidFill>
                      <a:schemeClr val="accent1">
                        <a:lumMod val="20000"/>
                        <a:lumOff val="80000"/>
                      </a:schemeClr>
                    </a:solidFill>
                  </a:tcPr>
                </a:tc>
                <a:extLst>
                  <a:ext uri="{0D108BD9-81ED-4DB2-BD59-A6C34878D82A}">
                    <a16:rowId xmlns:a16="http://schemas.microsoft.com/office/drawing/2014/main" val="2962175207"/>
                  </a:ext>
                </a:extLst>
              </a:tr>
              <a:tr h="341477">
                <a:tc>
                  <a:txBody>
                    <a:bodyPr/>
                    <a:lstStyle/>
                    <a:p>
                      <a:pPr algn="l" fontAlgn="b"/>
                      <a:r>
                        <a:rPr lang="tr-TR" sz="1000" b="1" u="none" strike="noStrike" dirty="0">
                          <a:effectLst/>
                        </a:rPr>
                        <a:t>INDUSTRIAL DESIGN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000" b="1" u="none" strike="noStrike" dirty="0">
                          <a:effectLst/>
                          <a:latin typeface="+mn-lt"/>
                        </a:rPr>
                        <a:t>25</a:t>
                      </a:r>
                      <a:endParaRPr lang="tr-TR" sz="1000" b="1" i="0" u="none" strike="noStrike" dirty="0">
                        <a:solidFill>
                          <a:srgbClr val="000000"/>
                        </a:solidFill>
                        <a:effectLst/>
                        <a:latin typeface="+mn-lt"/>
                      </a:endParaRPr>
                    </a:p>
                  </a:txBody>
                  <a:tcPr marL="7018" marR="7018" marT="7018" marB="0" anchor="b">
                    <a:solidFill>
                      <a:schemeClr val="accent1">
                        <a:lumMod val="20000"/>
                        <a:lumOff val="80000"/>
                      </a:schemeClr>
                    </a:solidFill>
                  </a:tcPr>
                </a:tc>
                <a:tc>
                  <a:txBody>
                    <a:bodyPr/>
                    <a:lstStyle/>
                    <a:p>
                      <a:pPr algn="ctr" fontAlgn="b"/>
                      <a:r>
                        <a:rPr lang="tr-TR" sz="1100" b="0" i="0" u="none" strike="noStrike" dirty="0">
                          <a:solidFill>
                            <a:srgbClr val="000000"/>
                          </a:solidFill>
                          <a:effectLst/>
                          <a:latin typeface="+mn-lt"/>
                        </a:rPr>
                        <a:t>29</a:t>
                      </a:r>
                    </a:p>
                  </a:txBody>
                  <a:tcPr marL="7620" marR="7620" marT="7620" marB="0" anchor="b"/>
                </a:tc>
                <a:tc>
                  <a:txBody>
                    <a:bodyPr/>
                    <a:lstStyle/>
                    <a:p>
                      <a:pPr algn="ctr" fontAlgn="b"/>
                      <a:r>
                        <a:rPr lang="tr-TR" sz="1100" b="0" i="0" u="none" strike="noStrike">
                          <a:solidFill>
                            <a:srgbClr val="000000"/>
                          </a:solidFill>
                          <a:effectLst/>
                          <a:latin typeface="+mn-lt"/>
                        </a:rPr>
                        <a:t>39</a:t>
                      </a:r>
                    </a:p>
                  </a:txBody>
                  <a:tcPr marL="7620" marR="7620" marT="7620" marB="0" anchor="b"/>
                </a:tc>
                <a:tc>
                  <a:txBody>
                    <a:bodyPr/>
                    <a:lstStyle/>
                    <a:p>
                      <a:pPr algn="ctr" fontAlgn="b"/>
                      <a:r>
                        <a:rPr lang="tr-TR" sz="1100" b="0" i="0" u="none" strike="noStrike">
                          <a:solidFill>
                            <a:srgbClr val="000000"/>
                          </a:solidFill>
                          <a:effectLst/>
                          <a:latin typeface="+mn-lt"/>
                        </a:rPr>
                        <a:t>31</a:t>
                      </a:r>
                    </a:p>
                  </a:txBody>
                  <a:tcPr marL="7620" marR="7620" marT="7620" marB="0" anchor="b"/>
                </a:tc>
                <a:tc>
                  <a:txBody>
                    <a:bodyPr/>
                    <a:lstStyle/>
                    <a:p>
                      <a:pPr algn="ctr" fontAlgn="b"/>
                      <a:r>
                        <a:rPr lang="tr-TR" sz="1100" b="0" i="0" u="none" strike="noStrike">
                          <a:solidFill>
                            <a:srgbClr val="000000"/>
                          </a:solidFill>
                          <a:effectLst/>
                          <a:latin typeface="+mn-lt"/>
                        </a:rPr>
                        <a:t>115</a:t>
                      </a:r>
                    </a:p>
                  </a:txBody>
                  <a:tcPr marL="7620" marR="7620" marT="7620" marB="0" anchor="b"/>
                </a:tc>
                <a:tc>
                  <a:txBody>
                    <a:bodyPr/>
                    <a:lstStyle/>
                    <a:p>
                      <a:pPr algn="ctr" fontAlgn="b"/>
                      <a:r>
                        <a:rPr lang="tr-TR" sz="1100" b="1" i="0" u="none" strike="noStrike" dirty="0">
                          <a:solidFill>
                            <a:srgbClr val="000000"/>
                          </a:solidFill>
                          <a:effectLst/>
                          <a:latin typeface="+mn-lt"/>
                        </a:rPr>
                        <a:t>239</a:t>
                      </a:r>
                    </a:p>
                  </a:txBody>
                  <a:tcPr marL="7620" marR="7620" marT="7620" marB="0" anchor="b">
                    <a:solidFill>
                      <a:schemeClr val="accent1">
                        <a:lumMod val="20000"/>
                        <a:lumOff val="80000"/>
                      </a:schemeClr>
                    </a:solidFill>
                  </a:tcPr>
                </a:tc>
                <a:extLst>
                  <a:ext uri="{0D108BD9-81ED-4DB2-BD59-A6C34878D82A}">
                    <a16:rowId xmlns:a16="http://schemas.microsoft.com/office/drawing/2014/main" val="1428061933"/>
                  </a:ext>
                </a:extLst>
              </a:tr>
              <a:tr h="198731">
                <a:tc>
                  <a:txBody>
                    <a:bodyPr/>
                    <a:lstStyle/>
                    <a:p>
                      <a:pPr algn="l" fontAlgn="b"/>
                      <a:r>
                        <a:rPr lang="tr-TR" sz="1000" b="1" u="none" strike="noStrike" dirty="0">
                          <a:effectLst/>
                        </a:rPr>
                        <a:t>ENERGY SYSTEMS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000" b="1" i="0" u="none" strike="noStrike" dirty="0">
                          <a:solidFill>
                            <a:srgbClr val="000000"/>
                          </a:solidFill>
                          <a:effectLst/>
                          <a:latin typeface="+mn-lt"/>
                        </a:rPr>
                        <a:t>58</a:t>
                      </a:r>
                    </a:p>
                  </a:txBody>
                  <a:tcPr marL="7018" marR="7018" marT="7018" marB="0" anchor="b">
                    <a:solidFill>
                      <a:schemeClr val="accent1">
                        <a:lumMod val="20000"/>
                        <a:lumOff val="80000"/>
                      </a:schemeClr>
                    </a:solidFill>
                  </a:tcPr>
                </a:tc>
                <a:tc>
                  <a:txBody>
                    <a:bodyPr/>
                    <a:lstStyle/>
                    <a:p>
                      <a:pPr algn="ctr" fontAlgn="b"/>
                      <a:r>
                        <a:rPr lang="tr-TR" sz="1100" b="0" i="0" u="none" strike="noStrike" dirty="0">
                          <a:solidFill>
                            <a:srgbClr val="000000"/>
                          </a:solidFill>
                          <a:effectLst/>
                          <a:latin typeface="+mn-lt"/>
                        </a:rPr>
                        <a:t>52</a:t>
                      </a:r>
                    </a:p>
                  </a:txBody>
                  <a:tcPr marL="7620" marR="7620" marT="7620" marB="0" anchor="b"/>
                </a:tc>
                <a:tc>
                  <a:txBody>
                    <a:bodyPr/>
                    <a:lstStyle/>
                    <a:p>
                      <a:pPr algn="ctr" fontAlgn="b"/>
                      <a:r>
                        <a:rPr lang="tr-TR" sz="1100" b="0" i="0" u="none" strike="noStrike">
                          <a:solidFill>
                            <a:srgbClr val="000000"/>
                          </a:solidFill>
                          <a:effectLst/>
                          <a:latin typeface="+mn-lt"/>
                        </a:rPr>
                        <a:t>52</a:t>
                      </a:r>
                    </a:p>
                  </a:txBody>
                  <a:tcPr marL="7620" marR="7620" marT="7620" marB="0" anchor="b"/>
                </a:tc>
                <a:tc>
                  <a:txBody>
                    <a:bodyPr/>
                    <a:lstStyle/>
                    <a:p>
                      <a:pPr algn="ctr" fontAlgn="b"/>
                      <a:r>
                        <a:rPr lang="tr-TR" sz="1100" b="0" i="0" u="none" strike="noStrike">
                          <a:solidFill>
                            <a:srgbClr val="000000"/>
                          </a:solidFill>
                          <a:effectLst/>
                          <a:latin typeface="+mn-lt"/>
                        </a:rPr>
                        <a:t>57</a:t>
                      </a:r>
                    </a:p>
                  </a:txBody>
                  <a:tcPr marL="7620" marR="7620" marT="7620" marB="0" anchor="b"/>
                </a:tc>
                <a:tc>
                  <a:txBody>
                    <a:bodyPr/>
                    <a:lstStyle/>
                    <a:p>
                      <a:pPr algn="ctr" fontAlgn="b"/>
                      <a:r>
                        <a:rPr lang="tr-TR" sz="1100" b="0" i="0" u="none" strike="noStrike">
                          <a:solidFill>
                            <a:srgbClr val="000000"/>
                          </a:solidFill>
                          <a:effectLst/>
                          <a:latin typeface="+mn-lt"/>
                        </a:rPr>
                        <a:t>265</a:t>
                      </a:r>
                    </a:p>
                  </a:txBody>
                  <a:tcPr marL="7620" marR="7620" marT="7620" marB="0" anchor="b"/>
                </a:tc>
                <a:tc>
                  <a:txBody>
                    <a:bodyPr/>
                    <a:lstStyle/>
                    <a:p>
                      <a:pPr algn="ctr" fontAlgn="b"/>
                      <a:r>
                        <a:rPr lang="tr-TR" sz="1100" b="1" i="0" u="none" strike="noStrike">
                          <a:solidFill>
                            <a:srgbClr val="000000"/>
                          </a:solidFill>
                          <a:effectLst/>
                          <a:latin typeface="+mn-lt"/>
                        </a:rPr>
                        <a:t>484</a:t>
                      </a:r>
                    </a:p>
                  </a:txBody>
                  <a:tcPr marL="7620" marR="7620" marT="7620" marB="0" anchor="b">
                    <a:solidFill>
                      <a:schemeClr val="accent1">
                        <a:lumMod val="20000"/>
                        <a:lumOff val="80000"/>
                      </a:schemeClr>
                    </a:solidFill>
                  </a:tcPr>
                </a:tc>
                <a:extLst>
                  <a:ext uri="{0D108BD9-81ED-4DB2-BD59-A6C34878D82A}">
                    <a16:rowId xmlns:a16="http://schemas.microsoft.com/office/drawing/2014/main" val="3068223620"/>
                  </a:ext>
                </a:extLst>
              </a:tr>
              <a:tr h="179800">
                <a:tc>
                  <a:txBody>
                    <a:bodyPr/>
                    <a:lstStyle/>
                    <a:p>
                      <a:pPr algn="l" fontAlgn="b"/>
                      <a:r>
                        <a:rPr lang="tr-TR" sz="1000" b="1" u="none" strike="noStrike" dirty="0">
                          <a:effectLst/>
                        </a:rPr>
                        <a:t>MANUFACTURING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000" b="1" u="none" strike="noStrike" dirty="0">
                          <a:effectLst/>
                          <a:latin typeface="+mn-lt"/>
                        </a:rPr>
                        <a:t>10</a:t>
                      </a:r>
                      <a:endParaRPr lang="tr-TR" sz="1000" b="1" i="0" u="none" strike="noStrike" dirty="0">
                        <a:solidFill>
                          <a:srgbClr val="000000"/>
                        </a:solidFill>
                        <a:effectLst/>
                        <a:latin typeface="+mn-lt"/>
                      </a:endParaRPr>
                    </a:p>
                  </a:txBody>
                  <a:tcPr marL="7018" marR="7018" marT="7018" marB="0" anchor="b">
                    <a:solidFill>
                      <a:schemeClr val="accent1">
                        <a:lumMod val="20000"/>
                        <a:lumOff val="80000"/>
                      </a:schemeClr>
                    </a:solidFill>
                  </a:tcPr>
                </a:tc>
                <a:tc>
                  <a:txBody>
                    <a:bodyPr/>
                    <a:lstStyle/>
                    <a:p>
                      <a:pPr algn="ctr" fontAlgn="b"/>
                      <a:r>
                        <a:rPr lang="tr-TR" sz="1100" b="0" i="0" u="none" strike="noStrike" dirty="0">
                          <a:solidFill>
                            <a:srgbClr val="000000"/>
                          </a:solidFill>
                          <a:effectLst/>
                          <a:latin typeface="+mn-lt"/>
                        </a:rPr>
                        <a:t>16</a:t>
                      </a:r>
                    </a:p>
                  </a:txBody>
                  <a:tcPr marL="7620" marR="7620" marT="7620" marB="0" anchor="b"/>
                </a:tc>
                <a:tc>
                  <a:txBody>
                    <a:bodyPr/>
                    <a:lstStyle/>
                    <a:p>
                      <a:pPr algn="ctr" fontAlgn="b"/>
                      <a:r>
                        <a:rPr lang="tr-TR" sz="1100" b="0" i="0" u="none" strike="noStrike" dirty="0">
                          <a:solidFill>
                            <a:srgbClr val="000000"/>
                          </a:solidFill>
                          <a:effectLst/>
                          <a:latin typeface="+mn-lt"/>
                        </a:rPr>
                        <a:t>14</a:t>
                      </a:r>
                    </a:p>
                  </a:txBody>
                  <a:tcPr marL="7620" marR="7620" marT="7620" marB="0" anchor="b"/>
                </a:tc>
                <a:tc>
                  <a:txBody>
                    <a:bodyPr/>
                    <a:lstStyle/>
                    <a:p>
                      <a:pPr algn="ctr" fontAlgn="b"/>
                      <a:r>
                        <a:rPr lang="tr-TR" sz="1100" b="0" i="0" u="none" strike="noStrike">
                          <a:solidFill>
                            <a:srgbClr val="000000"/>
                          </a:solidFill>
                          <a:effectLst/>
                          <a:latin typeface="+mn-lt"/>
                        </a:rPr>
                        <a:t>7</a:t>
                      </a:r>
                    </a:p>
                  </a:txBody>
                  <a:tcPr marL="7620" marR="7620" marT="7620" marB="0" anchor="b"/>
                </a:tc>
                <a:tc>
                  <a:txBody>
                    <a:bodyPr/>
                    <a:lstStyle/>
                    <a:p>
                      <a:pPr algn="ctr" fontAlgn="b"/>
                      <a:r>
                        <a:rPr lang="tr-TR" sz="1100" b="0" i="0" u="none" strike="noStrike">
                          <a:solidFill>
                            <a:srgbClr val="000000"/>
                          </a:solidFill>
                          <a:effectLst/>
                          <a:latin typeface="+mn-lt"/>
                        </a:rPr>
                        <a:t>136</a:t>
                      </a:r>
                    </a:p>
                  </a:txBody>
                  <a:tcPr marL="7620" marR="7620" marT="7620" marB="0" anchor="b"/>
                </a:tc>
                <a:tc>
                  <a:txBody>
                    <a:bodyPr/>
                    <a:lstStyle/>
                    <a:p>
                      <a:pPr algn="ctr" fontAlgn="b"/>
                      <a:r>
                        <a:rPr lang="tr-TR" sz="1100" b="1" i="0" u="none" strike="noStrike">
                          <a:solidFill>
                            <a:srgbClr val="000000"/>
                          </a:solidFill>
                          <a:effectLst/>
                          <a:latin typeface="+mn-lt"/>
                        </a:rPr>
                        <a:t>183</a:t>
                      </a:r>
                    </a:p>
                  </a:txBody>
                  <a:tcPr marL="7620" marR="7620" marT="7620" marB="0" anchor="b">
                    <a:solidFill>
                      <a:schemeClr val="accent1">
                        <a:lumMod val="20000"/>
                        <a:lumOff val="80000"/>
                      </a:schemeClr>
                    </a:solidFill>
                  </a:tcPr>
                </a:tc>
                <a:extLst>
                  <a:ext uri="{0D108BD9-81ED-4DB2-BD59-A6C34878D82A}">
                    <a16:rowId xmlns:a16="http://schemas.microsoft.com/office/drawing/2014/main" val="1981456007"/>
                  </a:ext>
                </a:extLst>
              </a:tr>
              <a:tr h="179800">
                <a:tc>
                  <a:txBody>
                    <a:bodyPr/>
                    <a:lstStyle/>
                    <a:p>
                      <a:pPr algn="l" fontAlgn="b"/>
                      <a:r>
                        <a:rPr lang="tr-TR" sz="1000" b="1" u="none" strike="noStrike" dirty="0">
                          <a:effectLst/>
                        </a:rPr>
                        <a:t>MECHATRONICS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000" b="1" i="0" u="none" strike="noStrike" dirty="0">
                          <a:solidFill>
                            <a:srgbClr val="000000"/>
                          </a:solidFill>
                          <a:effectLst/>
                          <a:latin typeface="+mn-lt"/>
                        </a:rPr>
                        <a:t>32</a:t>
                      </a:r>
                    </a:p>
                  </a:txBody>
                  <a:tcPr marL="7018" marR="7018" marT="7018" marB="0" anchor="b">
                    <a:solidFill>
                      <a:schemeClr val="accent1">
                        <a:lumMod val="20000"/>
                        <a:lumOff val="80000"/>
                      </a:schemeClr>
                    </a:solidFill>
                  </a:tcPr>
                </a:tc>
                <a:tc>
                  <a:txBody>
                    <a:bodyPr/>
                    <a:lstStyle/>
                    <a:p>
                      <a:pPr algn="ctr" fontAlgn="b"/>
                      <a:r>
                        <a:rPr lang="tr-TR" sz="1100" b="0" i="0" u="none" strike="noStrike">
                          <a:solidFill>
                            <a:srgbClr val="000000"/>
                          </a:solidFill>
                          <a:effectLst/>
                          <a:latin typeface="+mn-lt"/>
                        </a:rPr>
                        <a:t>119</a:t>
                      </a:r>
                    </a:p>
                  </a:txBody>
                  <a:tcPr marL="7620" marR="7620" marT="7620" marB="0" anchor="b"/>
                </a:tc>
                <a:tc>
                  <a:txBody>
                    <a:bodyPr/>
                    <a:lstStyle/>
                    <a:p>
                      <a:pPr algn="ctr" fontAlgn="b"/>
                      <a:r>
                        <a:rPr lang="tr-TR" sz="1100" b="0" i="0" u="none" strike="noStrike" dirty="0">
                          <a:solidFill>
                            <a:srgbClr val="000000"/>
                          </a:solidFill>
                          <a:effectLst/>
                          <a:latin typeface="+mn-lt"/>
                        </a:rPr>
                        <a:t>135</a:t>
                      </a:r>
                    </a:p>
                  </a:txBody>
                  <a:tcPr marL="7620" marR="7620" marT="7620" marB="0" anchor="b"/>
                </a:tc>
                <a:tc>
                  <a:txBody>
                    <a:bodyPr/>
                    <a:lstStyle/>
                    <a:p>
                      <a:pPr algn="ctr" fontAlgn="b"/>
                      <a:r>
                        <a:rPr lang="tr-TR" sz="1100" b="0" i="0" u="none" strike="noStrike" dirty="0">
                          <a:solidFill>
                            <a:srgbClr val="000000"/>
                          </a:solidFill>
                          <a:effectLst/>
                          <a:latin typeface="+mn-lt"/>
                        </a:rPr>
                        <a:t>127</a:t>
                      </a:r>
                    </a:p>
                  </a:txBody>
                  <a:tcPr marL="7620" marR="7620" marT="7620" marB="0" anchor="b"/>
                </a:tc>
                <a:tc>
                  <a:txBody>
                    <a:bodyPr/>
                    <a:lstStyle/>
                    <a:p>
                      <a:pPr algn="ctr" fontAlgn="b"/>
                      <a:r>
                        <a:rPr lang="tr-TR" sz="1100" b="0" i="0" u="none" strike="noStrike">
                          <a:solidFill>
                            <a:srgbClr val="000000"/>
                          </a:solidFill>
                          <a:effectLst/>
                          <a:latin typeface="+mn-lt"/>
                        </a:rPr>
                        <a:t>369</a:t>
                      </a:r>
                    </a:p>
                  </a:txBody>
                  <a:tcPr marL="7620" marR="7620" marT="7620" marB="0" anchor="b"/>
                </a:tc>
                <a:tc>
                  <a:txBody>
                    <a:bodyPr/>
                    <a:lstStyle/>
                    <a:p>
                      <a:pPr algn="ctr" fontAlgn="b"/>
                      <a:r>
                        <a:rPr lang="tr-TR" sz="1100" b="1" i="0" u="none" strike="noStrike">
                          <a:solidFill>
                            <a:srgbClr val="000000"/>
                          </a:solidFill>
                          <a:effectLst/>
                          <a:latin typeface="+mn-lt"/>
                        </a:rPr>
                        <a:t>782</a:t>
                      </a:r>
                    </a:p>
                  </a:txBody>
                  <a:tcPr marL="7620" marR="7620" marT="7620" marB="0" anchor="b">
                    <a:solidFill>
                      <a:schemeClr val="accent1">
                        <a:lumMod val="20000"/>
                        <a:lumOff val="80000"/>
                      </a:schemeClr>
                    </a:solidFill>
                  </a:tcPr>
                </a:tc>
                <a:extLst>
                  <a:ext uri="{0D108BD9-81ED-4DB2-BD59-A6C34878D82A}">
                    <a16:rowId xmlns:a16="http://schemas.microsoft.com/office/drawing/2014/main" val="1112979896"/>
                  </a:ext>
                </a:extLst>
              </a:tr>
              <a:tr h="179800">
                <a:tc>
                  <a:txBody>
                    <a:bodyPr/>
                    <a:lstStyle/>
                    <a:p>
                      <a:pPr algn="l" fontAlgn="b"/>
                      <a:r>
                        <a:rPr lang="tr-TR" sz="1000" b="1" u="none" strike="noStrike" dirty="0">
                          <a:effectLst/>
                        </a:rPr>
                        <a:t>TOTAL</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000" b="1" u="none" strike="noStrike" dirty="0">
                          <a:effectLst/>
                          <a:latin typeface="+mn-lt"/>
                        </a:rPr>
                        <a:t>125</a:t>
                      </a:r>
                      <a:endParaRPr lang="tr-TR" sz="1000" b="1" i="0" u="none" strike="noStrike" dirty="0">
                        <a:solidFill>
                          <a:srgbClr val="000000"/>
                        </a:solidFill>
                        <a:effectLst/>
                        <a:latin typeface="+mn-lt"/>
                      </a:endParaRPr>
                    </a:p>
                  </a:txBody>
                  <a:tcPr marL="7018" marR="7018" marT="7018" marB="0" anchor="b">
                    <a:solidFill>
                      <a:schemeClr val="accent1">
                        <a:lumMod val="20000"/>
                        <a:lumOff val="80000"/>
                      </a:schemeClr>
                    </a:solidFill>
                  </a:tcPr>
                </a:tc>
                <a:tc>
                  <a:txBody>
                    <a:bodyPr/>
                    <a:lstStyle/>
                    <a:p>
                      <a:pPr algn="ctr" fontAlgn="b"/>
                      <a:r>
                        <a:rPr lang="tr-TR" sz="1100" b="1" i="0" u="none" strike="noStrike">
                          <a:solidFill>
                            <a:srgbClr val="000000"/>
                          </a:solidFill>
                          <a:effectLst/>
                          <a:latin typeface="+mn-lt"/>
                        </a:rPr>
                        <a:t>216</a:t>
                      </a:r>
                    </a:p>
                  </a:txBody>
                  <a:tcPr marL="7620" marR="7620" marT="7620" marB="0" anchor="b"/>
                </a:tc>
                <a:tc>
                  <a:txBody>
                    <a:bodyPr/>
                    <a:lstStyle/>
                    <a:p>
                      <a:pPr algn="ctr" fontAlgn="b"/>
                      <a:r>
                        <a:rPr lang="tr-TR" sz="1100" b="1" i="0" u="none" strike="noStrike" dirty="0">
                          <a:solidFill>
                            <a:srgbClr val="000000"/>
                          </a:solidFill>
                          <a:effectLst/>
                          <a:latin typeface="+mn-lt"/>
                        </a:rPr>
                        <a:t>240</a:t>
                      </a:r>
                    </a:p>
                  </a:txBody>
                  <a:tcPr marL="7620" marR="7620" marT="7620" marB="0" anchor="b"/>
                </a:tc>
                <a:tc>
                  <a:txBody>
                    <a:bodyPr/>
                    <a:lstStyle/>
                    <a:p>
                      <a:pPr algn="ctr" fontAlgn="b"/>
                      <a:r>
                        <a:rPr lang="tr-TR" sz="1100" b="1" i="0" u="none" strike="noStrike" dirty="0">
                          <a:solidFill>
                            <a:srgbClr val="000000"/>
                          </a:solidFill>
                          <a:effectLst/>
                          <a:latin typeface="+mn-lt"/>
                        </a:rPr>
                        <a:t>222</a:t>
                      </a:r>
                    </a:p>
                  </a:txBody>
                  <a:tcPr marL="7620" marR="7620" marT="7620" marB="0" anchor="b"/>
                </a:tc>
                <a:tc>
                  <a:txBody>
                    <a:bodyPr/>
                    <a:lstStyle/>
                    <a:p>
                      <a:pPr algn="ctr" fontAlgn="b"/>
                      <a:r>
                        <a:rPr lang="tr-TR" sz="1100" b="1" i="0" u="none" strike="noStrike" dirty="0">
                          <a:solidFill>
                            <a:srgbClr val="000000"/>
                          </a:solidFill>
                          <a:effectLst/>
                          <a:latin typeface="+mn-lt"/>
                        </a:rPr>
                        <a:t>885</a:t>
                      </a:r>
                    </a:p>
                  </a:txBody>
                  <a:tcPr marL="7620" marR="7620" marT="7620" marB="0" anchor="b"/>
                </a:tc>
                <a:tc>
                  <a:txBody>
                    <a:bodyPr/>
                    <a:lstStyle/>
                    <a:p>
                      <a:pPr algn="ctr" fontAlgn="b"/>
                      <a:r>
                        <a:rPr lang="tr-TR" sz="1100" b="1" i="0" u="none" strike="noStrike" dirty="0">
                          <a:solidFill>
                            <a:srgbClr val="000000"/>
                          </a:solidFill>
                          <a:effectLst/>
                          <a:latin typeface="+mn-lt"/>
                        </a:rPr>
                        <a:t>1688</a:t>
                      </a:r>
                    </a:p>
                  </a:txBody>
                  <a:tcPr marL="7620" marR="7620" marT="7620" marB="0" anchor="b">
                    <a:solidFill>
                      <a:schemeClr val="accent1">
                        <a:lumMod val="20000"/>
                        <a:lumOff val="80000"/>
                      </a:schemeClr>
                    </a:solidFill>
                  </a:tcPr>
                </a:tc>
                <a:extLst>
                  <a:ext uri="{0D108BD9-81ED-4DB2-BD59-A6C34878D82A}">
                    <a16:rowId xmlns:a16="http://schemas.microsoft.com/office/drawing/2014/main" val="2326199636"/>
                  </a:ext>
                </a:extLst>
              </a:tr>
              <a:tr h="173113">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extLst>
                  <a:ext uri="{0D108BD9-81ED-4DB2-BD59-A6C34878D82A}">
                    <a16:rowId xmlns:a16="http://schemas.microsoft.com/office/drawing/2014/main" val="1558427632"/>
                  </a:ext>
                </a:extLst>
              </a:tr>
              <a:tr h="173113">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tr-TR" sz="1000" b="1" u="none" strike="noStrike" dirty="0">
                          <a:effectLst/>
                        </a:rPr>
                        <a:t> </a:t>
                      </a:r>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r>
                        <a:rPr lang="tr-TR" sz="1000" b="1" u="none" strike="noStrike" dirty="0" err="1">
                          <a:effectLst/>
                          <a:latin typeface="+mn-lt"/>
                        </a:rPr>
                        <a:t>Nationality</a:t>
                      </a:r>
                      <a:endParaRPr lang="tr-TR" sz="1000" b="1" i="0" u="none" strike="noStrike" dirty="0">
                        <a:solidFill>
                          <a:srgbClr val="000000"/>
                        </a:solidFill>
                        <a:effectLst/>
                        <a:latin typeface="+mn-lt"/>
                      </a:endParaRPr>
                    </a:p>
                  </a:txBody>
                  <a:tcPr marL="7018" marR="7018" marT="7018" marB="0" anchor="b"/>
                </a:tc>
                <a:tc>
                  <a:txBody>
                    <a:bodyPr/>
                    <a:lstStyle/>
                    <a:p>
                      <a:pPr algn="ctr" fontAlgn="b"/>
                      <a:r>
                        <a:rPr lang="tr-TR" sz="1000" b="1" u="none" strike="noStrike" dirty="0">
                          <a:effectLst/>
                          <a:latin typeface="+mn-lt"/>
                        </a:rPr>
                        <a:t>Girl</a:t>
                      </a:r>
                      <a:endParaRPr lang="tr-TR" sz="1000" b="1" i="0" u="none" strike="noStrike" dirty="0">
                        <a:solidFill>
                          <a:srgbClr val="000000"/>
                        </a:solidFill>
                        <a:effectLst/>
                        <a:latin typeface="+mn-lt"/>
                      </a:endParaRPr>
                    </a:p>
                  </a:txBody>
                  <a:tcPr marL="7018" marR="7018" marT="7018" marB="0" anchor="b"/>
                </a:tc>
                <a:tc>
                  <a:txBody>
                    <a:bodyPr/>
                    <a:lstStyle/>
                    <a:p>
                      <a:pPr algn="ctr" fontAlgn="b"/>
                      <a:r>
                        <a:rPr lang="tr-TR" sz="1000" b="1" u="none" strike="noStrike" dirty="0">
                          <a:effectLst/>
                          <a:latin typeface="+mn-lt"/>
                        </a:rPr>
                        <a:t>Male</a:t>
                      </a:r>
                      <a:endParaRPr lang="tr-TR" sz="1000" b="1" i="0" u="none" strike="noStrike" dirty="0">
                        <a:solidFill>
                          <a:srgbClr val="000000"/>
                        </a:solidFill>
                        <a:effectLst/>
                        <a:latin typeface="+mn-lt"/>
                      </a:endParaRPr>
                    </a:p>
                  </a:txBody>
                  <a:tcPr marL="7018" marR="7018" marT="7018" marB="0" anchor="b"/>
                </a:tc>
                <a:tc>
                  <a:txBody>
                    <a:bodyPr/>
                    <a:lstStyle/>
                    <a:p>
                      <a:pPr algn="l" fontAlgn="b"/>
                      <a:r>
                        <a:rPr lang="tr-TR" sz="1000" b="1" u="none" strike="noStrike">
                          <a:effectLst/>
                          <a:latin typeface="+mn-lt"/>
                        </a:rPr>
                        <a:t> </a:t>
                      </a:r>
                      <a:endParaRPr lang="tr-TR" sz="1000" b="1" i="0" u="none" strike="noStrike">
                        <a:solidFill>
                          <a:srgbClr val="000000"/>
                        </a:solidFill>
                        <a:effectLst/>
                        <a:latin typeface="+mn-lt"/>
                      </a:endParaRPr>
                    </a:p>
                  </a:txBody>
                  <a:tcPr marL="7018" marR="7018" marT="7018" marB="0" anchor="b"/>
                </a:tc>
                <a:tc>
                  <a:txBody>
                    <a:bodyPr/>
                    <a:lstStyle/>
                    <a:p>
                      <a:pPr algn="ctr" fontAlgn="b"/>
                      <a:r>
                        <a:rPr lang="tr-TR" sz="1000" b="1" u="none" strike="noStrike" dirty="0">
                          <a:effectLst/>
                          <a:latin typeface="+mn-lt"/>
                        </a:rPr>
                        <a:t>Total</a:t>
                      </a:r>
                      <a:endParaRPr lang="tr-TR" sz="1000" b="1" i="0" u="none" strike="noStrike" dirty="0">
                        <a:solidFill>
                          <a:srgbClr val="000000"/>
                        </a:solidFill>
                        <a:effectLst/>
                        <a:latin typeface="+mn-lt"/>
                      </a:endParaRPr>
                    </a:p>
                  </a:txBody>
                  <a:tcPr marL="7018" marR="7018" marT="7018" marB="0" anchor="b">
                    <a:solidFill>
                      <a:schemeClr val="accent1">
                        <a:lumMod val="20000"/>
                        <a:lumOff val="80000"/>
                      </a:schemeClr>
                    </a:solidFill>
                  </a:tcPr>
                </a:tc>
                <a:extLst>
                  <a:ext uri="{0D108BD9-81ED-4DB2-BD59-A6C34878D82A}">
                    <a16:rowId xmlns:a16="http://schemas.microsoft.com/office/drawing/2014/main" val="251256698"/>
                  </a:ext>
                </a:extLst>
              </a:tr>
              <a:tr h="179800">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tr-TR" sz="1000" b="1" u="none" strike="noStrike" dirty="0">
                          <a:effectLst/>
                        </a:rPr>
                        <a:t> </a:t>
                      </a:r>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r>
                        <a:rPr lang="tr-TR" sz="1000" b="1" u="none" strike="noStrike" dirty="0" err="1">
                          <a:effectLst/>
                          <a:latin typeface="+mn-lt"/>
                        </a:rPr>
                        <a:t>Turkish</a:t>
                      </a:r>
                      <a:endParaRPr lang="tr-TR" sz="1000" b="1" i="0" u="none" strike="noStrike" dirty="0">
                        <a:solidFill>
                          <a:srgbClr val="000000"/>
                        </a:solidFill>
                        <a:effectLst/>
                        <a:latin typeface="+mn-lt"/>
                      </a:endParaRPr>
                    </a:p>
                  </a:txBody>
                  <a:tcPr marL="7018" marR="7018" marT="7018" marB="0" anchor="b"/>
                </a:tc>
                <a:tc>
                  <a:txBody>
                    <a:bodyPr/>
                    <a:lstStyle/>
                    <a:p>
                      <a:pPr algn="ctr" fontAlgn="b"/>
                      <a:r>
                        <a:rPr lang="tr-TR" sz="1100" b="0" i="0" u="none" strike="noStrike" dirty="0">
                          <a:solidFill>
                            <a:srgbClr val="000000"/>
                          </a:solidFill>
                          <a:effectLst/>
                          <a:latin typeface="+mn-lt"/>
                        </a:rPr>
                        <a:t>202</a:t>
                      </a:r>
                    </a:p>
                  </a:txBody>
                  <a:tcPr marL="7620" marR="7620" marT="7620" marB="0" anchor="b"/>
                </a:tc>
                <a:tc>
                  <a:txBody>
                    <a:bodyPr/>
                    <a:lstStyle/>
                    <a:p>
                      <a:pPr algn="ctr" fontAlgn="b"/>
                      <a:r>
                        <a:rPr lang="tr-TR" sz="1100" b="0" i="0" u="none" strike="noStrike" dirty="0">
                          <a:solidFill>
                            <a:srgbClr val="000000"/>
                          </a:solidFill>
                          <a:effectLst/>
                          <a:latin typeface="+mn-lt"/>
                        </a:rPr>
                        <a:t>1117</a:t>
                      </a:r>
                    </a:p>
                  </a:txBody>
                  <a:tcPr marL="7620" marR="7620" marT="7620" marB="0" anchor="b"/>
                </a:tc>
                <a:tc>
                  <a:txBody>
                    <a:bodyPr/>
                    <a:lstStyle/>
                    <a:p>
                      <a:pPr algn="ctr" fontAlgn="b"/>
                      <a:r>
                        <a:rPr lang="tr-TR" sz="1100" b="0" i="0" u="none" strike="noStrike">
                          <a:solidFill>
                            <a:srgbClr val="000000"/>
                          </a:solidFill>
                          <a:effectLst/>
                          <a:latin typeface="+mn-lt"/>
                        </a:rPr>
                        <a:t> </a:t>
                      </a:r>
                    </a:p>
                  </a:txBody>
                  <a:tcPr marL="7620" marR="7620" marT="7620" marB="0" anchor="b"/>
                </a:tc>
                <a:tc>
                  <a:txBody>
                    <a:bodyPr/>
                    <a:lstStyle/>
                    <a:p>
                      <a:pPr algn="ctr" fontAlgn="b"/>
                      <a:r>
                        <a:rPr lang="tr-TR" sz="1100" b="1" i="0" u="none" strike="noStrike">
                          <a:solidFill>
                            <a:srgbClr val="000000"/>
                          </a:solidFill>
                          <a:effectLst/>
                          <a:latin typeface="+mn-lt"/>
                        </a:rPr>
                        <a:t>1319</a:t>
                      </a:r>
                    </a:p>
                  </a:txBody>
                  <a:tcPr marL="7620" marR="7620" marT="7620" marB="0" anchor="b">
                    <a:solidFill>
                      <a:schemeClr val="accent1">
                        <a:lumMod val="20000"/>
                        <a:lumOff val="80000"/>
                      </a:schemeClr>
                    </a:solidFill>
                  </a:tcPr>
                </a:tc>
                <a:extLst>
                  <a:ext uri="{0D108BD9-81ED-4DB2-BD59-A6C34878D82A}">
                    <a16:rowId xmlns:a16="http://schemas.microsoft.com/office/drawing/2014/main" val="1075241885"/>
                  </a:ext>
                </a:extLst>
              </a:tr>
              <a:tr h="179800">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tr-TR" sz="1000" b="1" u="none" strike="noStrike">
                          <a:effectLst/>
                        </a:rPr>
                        <a:t> </a:t>
                      </a:r>
                      <a:endParaRPr lang="tr-TR" sz="1000" b="1" i="0" u="none" strike="noStrike">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r>
                        <a:rPr lang="tr-TR" sz="1000" b="1" u="none" strike="noStrike" dirty="0" err="1">
                          <a:solidFill>
                            <a:srgbClr val="FF0000"/>
                          </a:solidFill>
                          <a:effectLst/>
                          <a:latin typeface="+mn-lt"/>
                        </a:rPr>
                        <a:t>Foreign</a:t>
                      </a:r>
                      <a:endParaRPr lang="tr-TR" sz="1000" b="1" i="0" u="none" strike="noStrike" dirty="0">
                        <a:solidFill>
                          <a:srgbClr val="FF0000"/>
                        </a:solidFill>
                        <a:effectLst/>
                        <a:latin typeface="+mn-lt"/>
                      </a:endParaRPr>
                    </a:p>
                  </a:txBody>
                  <a:tcPr marL="7018" marR="7018" marT="7018" marB="0" anchor="b"/>
                </a:tc>
                <a:tc>
                  <a:txBody>
                    <a:bodyPr/>
                    <a:lstStyle/>
                    <a:p>
                      <a:pPr algn="ctr" fontAlgn="b"/>
                      <a:r>
                        <a:rPr lang="tr-TR" sz="1100" b="0" i="0" u="none" strike="noStrike">
                          <a:solidFill>
                            <a:srgbClr val="000000"/>
                          </a:solidFill>
                          <a:effectLst/>
                          <a:latin typeface="+mn-lt"/>
                        </a:rPr>
                        <a:t>46</a:t>
                      </a:r>
                    </a:p>
                  </a:txBody>
                  <a:tcPr marL="7620" marR="7620" marT="7620" marB="0" anchor="b"/>
                </a:tc>
                <a:tc>
                  <a:txBody>
                    <a:bodyPr/>
                    <a:lstStyle/>
                    <a:p>
                      <a:pPr algn="ctr" fontAlgn="b"/>
                      <a:r>
                        <a:rPr lang="tr-TR" sz="1100" b="0" i="0" u="none" strike="noStrike" dirty="0">
                          <a:solidFill>
                            <a:srgbClr val="000000"/>
                          </a:solidFill>
                          <a:effectLst/>
                          <a:latin typeface="+mn-lt"/>
                        </a:rPr>
                        <a:t>323</a:t>
                      </a:r>
                    </a:p>
                  </a:txBody>
                  <a:tcPr marL="7620" marR="7620" marT="7620" marB="0" anchor="b"/>
                </a:tc>
                <a:tc>
                  <a:txBody>
                    <a:bodyPr/>
                    <a:lstStyle/>
                    <a:p>
                      <a:pPr algn="ctr" fontAlgn="b"/>
                      <a:r>
                        <a:rPr lang="tr-TR" sz="1100" b="0" i="0" u="none" strike="noStrike" dirty="0">
                          <a:solidFill>
                            <a:srgbClr val="000000"/>
                          </a:solidFill>
                          <a:effectLst/>
                          <a:latin typeface="+mn-lt"/>
                        </a:rPr>
                        <a:t> </a:t>
                      </a:r>
                    </a:p>
                  </a:txBody>
                  <a:tcPr marL="7620" marR="7620" marT="7620" marB="0" anchor="b"/>
                </a:tc>
                <a:tc>
                  <a:txBody>
                    <a:bodyPr/>
                    <a:lstStyle/>
                    <a:p>
                      <a:pPr algn="ctr" fontAlgn="b"/>
                      <a:r>
                        <a:rPr lang="tr-TR" sz="1100" b="1" i="0" u="none" strike="noStrike">
                          <a:solidFill>
                            <a:srgbClr val="000000"/>
                          </a:solidFill>
                          <a:effectLst/>
                          <a:latin typeface="+mn-lt"/>
                        </a:rPr>
                        <a:t>369</a:t>
                      </a:r>
                    </a:p>
                  </a:txBody>
                  <a:tcPr marL="7620" marR="7620" marT="7620" marB="0" anchor="b">
                    <a:solidFill>
                      <a:schemeClr val="accent1">
                        <a:lumMod val="20000"/>
                        <a:lumOff val="80000"/>
                      </a:schemeClr>
                    </a:solidFill>
                  </a:tcPr>
                </a:tc>
                <a:extLst>
                  <a:ext uri="{0D108BD9-81ED-4DB2-BD59-A6C34878D82A}">
                    <a16:rowId xmlns:a16="http://schemas.microsoft.com/office/drawing/2014/main" val="2162540099"/>
                  </a:ext>
                </a:extLst>
              </a:tr>
              <a:tr h="179800">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r>
                        <a:rPr lang="tr-TR" sz="1000" b="1" u="none" strike="noStrike" dirty="0">
                          <a:effectLst/>
                        </a:rPr>
                        <a:t> </a:t>
                      </a:r>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r>
                        <a:rPr lang="tr-TR" sz="1000" b="1" u="none" strike="noStrike" dirty="0">
                          <a:effectLst/>
                          <a:latin typeface="+mn-lt"/>
                        </a:rPr>
                        <a:t>Total</a:t>
                      </a:r>
                      <a:endParaRPr lang="tr-TR" sz="1000" b="1" i="0" u="none" strike="noStrike" dirty="0">
                        <a:solidFill>
                          <a:srgbClr val="000000"/>
                        </a:solidFill>
                        <a:effectLst/>
                        <a:latin typeface="+mn-lt"/>
                      </a:endParaRPr>
                    </a:p>
                  </a:txBody>
                  <a:tcPr marL="7018" marR="7018" marT="7018" marB="0" anchor="b"/>
                </a:tc>
                <a:tc>
                  <a:txBody>
                    <a:bodyPr/>
                    <a:lstStyle/>
                    <a:p>
                      <a:pPr algn="ctr" fontAlgn="b"/>
                      <a:r>
                        <a:rPr lang="tr-TR" sz="1100" b="1" i="0" u="none" strike="noStrike">
                          <a:solidFill>
                            <a:srgbClr val="000000"/>
                          </a:solidFill>
                          <a:effectLst/>
                          <a:latin typeface="+mn-lt"/>
                        </a:rPr>
                        <a:t>248</a:t>
                      </a:r>
                    </a:p>
                  </a:txBody>
                  <a:tcPr marL="7620" marR="7620" marT="7620" marB="0" anchor="b"/>
                </a:tc>
                <a:tc>
                  <a:txBody>
                    <a:bodyPr/>
                    <a:lstStyle/>
                    <a:p>
                      <a:pPr algn="ctr" fontAlgn="b"/>
                      <a:r>
                        <a:rPr lang="tr-TR" sz="1100" b="1" i="0" u="none" strike="noStrike">
                          <a:solidFill>
                            <a:srgbClr val="000000"/>
                          </a:solidFill>
                          <a:effectLst/>
                          <a:latin typeface="+mn-lt"/>
                        </a:rPr>
                        <a:t>1440</a:t>
                      </a:r>
                    </a:p>
                  </a:txBody>
                  <a:tcPr marL="7620" marR="7620" marT="7620" marB="0" anchor="b"/>
                </a:tc>
                <a:tc>
                  <a:txBody>
                    <a:bodyPr/>
                    <a:lstStyle/>
                    <a:p>
                      <a:pPr algn="ctr" fontAlgn="b"/>
                      <a:r>
                        <a:rPr lang="tr-TR" sz="1100" b="1" i="0" u="none" strike="noStrike" dirty="0">
                          <a:solidFill>
                            <a:srgbClr val="000000"/>
                          </a:solidFill>
                          <a:effectLst/>
                          <a:latin typeface="+mn-lt"/>
                        </a:rPr>
                        <a:t> </a:t>
                      </a:r>
                    </a:p>
                  </a:txBody>
                  <a:tcPr marL="7620" marR="7620" marT="7620" marB="0" anchor="b"/>
                </a:tc>
                <a:tc>
                  <a:txBody>
                    <a:bodyPr/>
                    <a:lstStyle/>
                    <a:p>
                      <a:pPr algn="ctr" fontAlgn="b"/>
                      <a:r>
                        <a:rPr lang="tr-TR" sz="1100" b="1" i="0" u="none" strike="noStrike" dirty="0">
                          <a:solidFill>
                            <a:srgbClr val="000000"/>
                          </a:solidFill>
                          <a:effectLst/>
                          <a:latin typeface="+mn-lt"/>
                        </a:rPr>
                        <a:t>1688</a:t>
                      </a:r>
                    </a:p>
                  </a:txBody>
                  <a:tcPr marL="7620" marR="7620" marT="7620" marB="0" anchor="b">
                    <a:solidFill>
                      <a:schemeClr val="accent1">
                        <a:lumMod val="20000"/>
                        <a:lumOff val="80000"/>
                      </a:schemeClr>
                    </a:solidFill>
                  </a:tcPr>
                </a:tc>
                <a:extLst>
                  <a:ext uri="{0D108BD9-81ED-4DB2-BD59-A6C34878D82A}">
                    <a16:rowId xmlns:a16="http://schemas.microsoft.com/office/drawing/2014/main" val="2906782146"/>
                  </a:ext>
                </a:extLst>
              </a:tr>
              <a:tr h="163548">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extLst>
                  <a:ext uri="{0D108BD9-81ED-4DB2-BD59-A6C34878D82A}">
                    <a16:rowId xmlns:a16="http://schemas.microsoft.com/office/drawing/2014/main" val="1944145871"/>
                  </a:ext>
                </a:extLst>
              </a:tr>
              <a:tr h="309409">
                <a:tc>
                  <a:txBody>
                    <a:bodyPr/>
                    <a:lstStyle/>
                    <a:p>
                      <a:pPr algn="l" fontAlgn="b"/>
                      <a:r>
                        <a:rPr lang="tr-TR" sz="1000" b="1" u="none" strike="noStrike" dirty="0">
                          <a:solidFill>
                            <a:srgbClr val="FF0000"/>
                          </a:solidFill>
                          <a:effectLst/>
                        </a:rPr>
                        <a:t>FOREIGN STUDENT DISTRIBUTION</a:t>
                      </a:r>
                      <a:endParaRPr lang="tr-TR" sz="1000" b="1" i="0" u="none" strike="noStrike" dirty="0">
                        <a:solidFill>
                          <a:srgbClr val="FF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extLst>
                  <a:ext uri="{0D108BD9-81ED-4DB2-BD59-A6C34878D82A}">
                    <a16:rowId xmlns:a16="http://schemas.microsoft.com/office/drawing/2014/main" val="1796480168"/>
                  </a:ext>
                </a:extLst>
              </a:tr>
              <a:tr h="459786">
                <a:tc>
                  <a:txBody>
                    <a:bodyPr/>
                    <a:lstStyle/>
                    <a:p>
                      <a:pPr algn="l" fontAlgn="ctr"/>
                      <a:r>
                        <a:rPr lang="tr-TR" sz="1000" b="1" u="none" strike="noStrike" dirty="0" err="1">
                          <a:effectLst/>
                        </a:rPr>
                        <a:t>Department</a:t>
                      </a:r>
                      <a:r>
                        <a:rPr lang="tr-TR" sz="1000" b="1" u="none" strike="noStrike" dirty="0">
                          <a:effectLst/>
                        </a:rPr>
                        <a:t> Name</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err="1">
                          <a:effectLst/>
                        </a:rPr>
                        <a:t>Turkish</a:t>
                      </a:r>
                      <a:r>
                        <a:rPr lang="tr-TR" sz="1000" b="1" u="none" strike="noStrike" dirty="0">
                          <a:effectLst/>
                        </a:rPr>
                        <a:t> </a:t>
                      </a:r>
                    </a:p>
                    <a:p>
                      <a:pPr algn="ctr" fontAlgn="ctr"/>
                      <a:r>
                        <a:rPr lang="tr-TR" sz="1000" b="1" i="0" u="none" strike="noStrike" dirty="0">
                          <a:solidFill>
                            <a:srgbClr val="000000"/>
                          </a:solidFill>
                          <a:effectLst/>
                          <a:latin typeface="+mn-lt"/>
                        </a:rPr>
                        <a:t>Language School</a:t>
                      </a:r>
                    </a:p>
                  </a:txBody>
                  <a:tcPr marL="7018" marR="7018" marT="7018" marB="0" anchor="ctr">
                    <a:solidFill>
                      <a:schemeClr val="accent1">
                        <a:lumMod val="20000"/>
                        <a:lumOff val="80000"/>
                      </a:schemeClr>
                    </a:solidFill>
                  </a:tcPr>
                </a:tc>
                <a:tc>
                  <a:txBody>
                    <a:bodyPr/>
                    <a:lstStyle/>
                    <a:p>
                      <a:pPr algn="ctr" fontAlgn="ctr"/>
                      <a:r>
                        <a:rPr lang="tr-TR" sz="1000" b="1" u="none" strike="noStrike" dirty="0">
                          <a:effectLst/>
                        </a:rPr>
                        <a:t>1st. </a:t>
                      </a:r>
                    </a:p>
                    <a:p>
                      <a:pPr algn="ctr" fontAlgn="ctr"/>
                      <a:r>
                        <a:rPr lang="tr-TR" sz="1000" b="1" u="none" strike="noStrike" dirty="0">
                          <a:effectLst/>
                        </a:rPr>
                        <a:t>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2nd.</a:t>
                      </a:r>
                    </a:p>
                    <a:p>
                      <a:pPr algn="ctr" fontAlgn="ctr"/>
                      <a:r>
                        <a:rPr lang="tr-TR" sz="1000" b="1" u="none" strike="noStrike" dirty="0">
                          <a:effectLst/>
                        </a:rPr>
                        <a:t>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3rd. 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4th. 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T</a:t>
                      </a:r>
                      <a:r>
                        <a:rPr lang="en-US" sz="1000" b="1" u="none" strike="noStrike" dirty="0" err="1">
                          <a:effectLst/>
                        </a:rPr>
                        <a:t>otal</a:t>
                      </a:r>
                      <a:r>
                        <a:rPr lang="en-US" sz="1000" b="1" u="none" strike="noStrike" dirty="0">
                          <a:effectLst/>
                        </a:rPr>
                        <a:t> </a:t>
                      </a:r>
                      <a:r>
                        <a:rPr lang="tr-TR" sz="1000" b="1" u="none" strike="noStrike" dirty="0">
                          <a:effectLst/>
                        </a:rPr>
                        <a:t>N</a:t>
                      </a:r>
                      <a:r>
                        <a:rPr lang="en-US" sz="1000" b="1" u="none" strike="noStrike" dirty="0">
                          <a:effectLst/>
                        </a:rPr>
                        <a:t>umber of </a:t>
                      </a:r>
                      <a:r>
                        <a:rPr lang="tr-TR" sz="1000" b="1" u="none" strike="noStrike" dirty="0">
                          <a:effectLst/>
                        </a:rPr>
                        <a:t>F</a:t>
                      </a:r>
                      <a:r>
                        <a:rPr lang="en-US" sz="1000" b="1" u="none" strike="noStrike" dirty="0" err="1">
                          <a:effectLst/>
                        </a:rPr>
                        <a:t>oreign</a:t>
                      </a:r>
                      <a:r>
                        <a:rPr lang="en-US" sz="1000" b="1" u="none" strike="noStrike" dirty="0">
                          <a:effectLst/>
                        </a:rPr>
                        <a:t> </a:t>
                      </a:r>
                      <a:r>
                        <a:rPr lang="tr-TR" sz="1000" b="1" u="none" strike="noStrike" dirty="0">
                          <a:effectLst/>
                        </a:rPr>
                        <a:t>S</a:t>
                      </a:r>
                      <a:r>
                        <a:rPr lang="en-US" sz="1000" b="1" u="none" strike="noStrike" dirty="0" err="1">
                          <a:effectLst/>
                        </a:rPr>
                        <a:t>tudents</a:t>
                      </a:r>
                      <a:endParaRPr lang="tr-TR" sz="1000" b="1" i="0" u="none" strike="noStrike" dirty="0">
                        <a:solidFill>
                          <a:srgbClr val="000000"/>
                        </a:solidFill>
                        <a:effectLst/>
                        <a:latin typeface="Calibri" panose="020F0502020204030204" pitchFamily="34" charset="0"/>
                      </a:endParaRPr>
                    </a:p>
                  </a:txBody>
                  <a:tcPr marL="7018" marR="7018" marT="7018" marB="0" anchor="ctr">
                    <a:solidFill>
                      <a:schemeClr val="accent1">
                        <a:lumMod val="20000"/>
                        <a:lumOff val="80000"/>
                      </a:schemeClr>
                    </a:solidFill>
                  </a:tcPr>
                </a:tc>
                <a:extLst>
                  <a:ext uri="{0D108BD9-81ED-4DB2-BD59-A6C34878D82A}">
                    <a16:rowId xmlns:a16="http://schemas.microsoft.com/office/drawing/2014/main" val="3607023777"/>
                  </a:ext>
                </a:extLst>
              </a:tr>
              <a:tr h="309409">
                <a:tc>
                  <a:txBody>
                    <a:bodyPr/>
                    <a:lstStyle/>
                    <a:p>
                      <a:pPr algn="l" fontAlgn="b"/>
                      <a:r>
                        <a:rPr lang="tr-TR" sz="1000" b="1" u="none" strike="noStrike" dirty="0">
                          <a:effectLst/>
                        </a:rPr>
                        <a:t>INDUSTRIAL DESIGN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100" b="0" i="0" u="none" strike="noStrike">
                          <a:solidFill>
                            <a:srgbClr val="000000"/>
                          </a:solidFill>
                          <a:effectLst/>
                          <a:latin typeface="+mn-lt"/>
                        </a:rPr>
                        <a:t>23</a:t>
                      </a:r>
                    </a:p>
                  </a:txBody>
                  <a:tcPr marL="7620" marR="7620" marT="7620" marB="0" anchor="b">
                    <a:solidFill>
                      <a:schemeClr val="accent1">
                        <a:lumMod val="20000"/>
                        <a:lumOff val="80000"/>
                      </a:schemeClr>
                    </a:solidFill>
                  </a:tcPr>
                </a:tc>
                <a:tc>
                  <a:txBody>
                    <a:bodyPr/>
                    <a:lstStyle/>
                    <a:p>
                      <a:pPr algn="ctr" fontAlgn="b"/>
                      <a:r>
                        <a:rPr lang="tr-TR" sz="1100" b="0" i="0" u="none" strike="noStrike">
                          <a:solidFill>
                            <a:srgbClr val="000000"/>
                          </a:solidFill>
                          <a:effectLst/>
                          <a:latin typeface="+mn-lt"/>
                        </a:rPr>
                        <a:t>15</a:t>
                      </a:r>
                    </a:p>
                  </a:txBody>
                  <a:tcPr marL="7620" marR="7620" marT="7620" marB="0" anchor="b"/>
                </a:tc>
                <a:tc>
                  <a:txBody>
                    <a:bodyPr/>
                    <a:lstStyle/>
                    <a:p>
                      <a:pPr algn="ctr" fontAlgn="b"/>
                      <a:r>
                        <a:rPr lang="tr-TR" sz="1100" b="0" i="0" u="none" strike="noStrike">
                          <a:solidFill>
                            <a:srgbClr val="000000"/>
                          </a:solidFill>
                          <a:effectLst/>
                          <a:latin typeface="+mn-lt"/>
                        </a:rPr>
                        <a:t>15</a:t>
                      </a:r>
                    </a:p>
                  </a:txBody>
                  <a:tcPr marL="7620" marR="7620" marT="7620" marB="0" anchor="b"/>
                </a:tc>
                <a:tc>
                  <a:txBody>
                    <a:bodyPr/>
                    <a:lstStyle/>
                    <a:p>
                      <a:pPr algn="ctr" fontAlgn="b"/>
                      <a:r>
                        <a:rPr lang="tr-TR" sz="1100" b="0" i="0" u="none" strike="noStrike">
                          <a:solidFill>
                            <a:srgbClr val="000000"/>
                          </a:solidFill>
                          <a:effectLst/>
                          <a:latin typeface="+mn-lt"/>
                        </a:rPr>
                        <a:t>9</a:t>
                      </a:r>
                    </a:p>
                  </a:txBody>
                  <a:tcPr marL="7620" marR="7620" marT="7620" marB="0" anchor="b"/>
                </a:tc>
                <a:tc>
                  <a:txBody>
                    <a:bodyPr/>
                    <a:lstStyle/>
                    <a:p>
                      <a:pPr algn="ctr" fontAlgn="b"/>
                      <a:r>
                        <a:rPr lang="tr-TR" sz="1100" b="0" i="0" u="none" strike="noStrike">
                          <a:solidFill>
                            <a:srgbClr val="000000"/>
                          </a:solidFill>
                          <a:effectLst/>
                          <a:latin typeface="+mn-lt"/>
                        </a:rPr>
                        <a:t>3</a:t>
                      </a:r>
                    </a:p>
                  </a:txBody>
                  <a:tcPr marL="7620" marR="7620" marT="7620" marB="0" anchor="b"/>
                </a:tc>
                <a:tc>
                  <a:txBody>
                    <a:bodyPr/>
                    <a:lstStyle/>
                    <a:p>
                      <a:pPr algn="ctr" fontAlgn="b"/>
                      <a:r>
                        <a:rPr lang="tr-TR" sz="1100" b="1" i="0" u="none" strike="noStrike">
                          <a:solidFill>
                            <a:srgbClr val="000000"/>
                          </a:solidFill>
                          <a:effectLst/>
                          <a:latin typeface="+mn-lt"/>
                        </a:rPr>
                        <a:t>65</a:t>
                      </a:r>
                    </a:p>
                  </a:txBody>
                  <a:tcPr marL="7620" marR="7620" marT="7620" marB="0" anchor="b">
                    <a:solidFill>
                      <a:schemeClr val="accent1">
                        <a:lumMod val="20000"/>
                        <a:lumOff val="80000"/>
                      </a:schemeClr>
                    </a:solidFill>
                  </a:tcPr>
                </a:tc>
                <a:extLst>
                  <a:ext uri="{0D108BD9-81ED-4DB2-BD59-A6C34878D82A}">
                    <a16:rowId xmlns:a16="http://schemas.microsoft.com/office/drawing/2014/main" val="710533666"/>
                  </a:ext>
                </a:extLst>
              </a:tr>
              <a:tr h="179800">
                <a:tc>
                  <a:txBody>
                    <a:bodyPr/>
                    <a:lstStyle/>
                    <a:p>
                      <a:pPr algn="l" fontAlgn="b"/>
                      <a:r>
                        <a:rPr lang="tr-TR" sz="1000" b="1" u="none" strike="noStrike" dirty="0">
                          <a:effectLst/>
                        </a:rPr>
                        <a:t>ENERGY SYSTEMS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100" b="0" i="0" u="none" strike="noStrike">
                          <a:solidFill>
                            <a:srgbClr val="000000"/>
                          </a:solidFill>
                          <a:effectLst/>
                          <a:latin typeface="+mn-lt"/>
                        </a:rPr>
                        <a:t>56</a:t>
                      </a:r>
                    </a:p>
                  </a:txBody>
                  <a:tcPr marL="7620" marR="7620" marT="7620" marB="0" anchor="b">
                    <a:solidFill>
                      <a:schemeClr val="accent1">
                        <a:lumMod val="20000"/>
                        <a:lumOff val="80000"/>
                      </a:schemeClr>
                    </a:solidFill>
                  </a:tcPr>
                </a:tc>
                <a:tc>
                  <a:txBody>
                    <a:bodyPr/>
                    <a:lstStyle/>
                    <a:p>
                      <a:pPr algn="ctr" fontAlgn="b"/>
                      <a:r>
                        <a:rPr lang="tr-TR" sz="1100" b="0" i="0" u="none" strike="noStrike">
                          <a:solidFill>
                            <a:srgbClr val="000000"/>
                          </a:solidFill>
                          <a:effectLst/>
                          <a:latin typeface="+mn-lt"/>
                        </a:rPr>
                        <a:t>41</a:t>
                      </a:r>
                    </a:p>
                  </a:txBody>
                  <a:tcPr marL="7620" marR="7620" marT="7620" marB="0" anchor="b"/>
                </a:tc>
                <a:tc>
                  <a:txBody>
                    <a:bodyPr/>
                    <a:lstStyle/>
                    <a:p>
                      <a:pPr algn="ctr" fontAlgn="b"/>
                      <a:r>
                        <a:rPr lang="tr-TR" sz="1100" b="0" i="0" u="none" strike="noStrike">
                          <a:solidFill>
                            <a:srgbClr val="000000"/>
                          </a:solidFill>
                          <a:effectLst/>
                          <a:latin typeface="+mn-lt"/>
                        </a:rPr>
                        <a:t>29</a:t>
                      </a:r>
                    </a:p>
                  </a:txBody>
                  <a:tcPr marL="7620" marR="7620" marT="7620" marB="0" anchor="b"/>
                </a:tc>
                <a:tc>
                  <a:txBody>
                    <a:bodyPr/>
                    <a:lstStyle/>
                    <a:p>
                      <a:pPr algn="ctr" fontAlgn="b"/>
                      <a:r>
                        <a:rPr lang="tr-TR" sz="1100" b="0" i="0" u="none" strike="noStrike">
                          <a:solidFill>
                            <a:srgbClr val="000000"/>
                          </a:solidFill>
                          <a:effectLst/>
                          <a:latin typeface="+mn-lt"/>
                        </a:rPr>
                        <a:t>7</a:t>
                      </a:r>
                    </a:p>
                  </a:txBody>
                  <a:tcPr marL="7620" marR="7620" marT="7620" marB="0" anchor="b"/>
                </a:tc>
                <a:tc>
                  <a:txBody>
                    <a:bodyPr/>
                    <a:lstStyle/>
                    <a:p>
                      <a:pPr algn="ctr" fontAlgn="b"/>
                      <a:r>
                        <a:rPr lang="tr-TR" sz="1100" b="0" i="0" u="none" strike="noStrike">
                          <a:solidFill>
                            <a:srgbClr val="000000"/>
                          </a:solidFill>
                          <a:effectLst/>
                          <a:latin typeface="+mn-lt"/>
                        </a:rPr>
                        <a:t>3</a:t>
                      </a:r>
                    </a:p>
                  </a:txBody>
                  <a:tcPr marL="7620" marR="7620" marT="7620" marB="0" anchor="b"/>
                </a:tc>
                <a:tc>
                  <a:txBody>
                    <a:bodyPr/>
                    <a:lstStyle/>
                    <a:p>
                      <a:pPr algn="ctr" fontAlgn="b"/>
                      <a:r>
                        <a:rPr lang="tr-TR" sz="1100" b="1" i="0" u="none" strike="noStrike">
                          <a:solidFill>
                            <a:srgbClr val="000000"/>
                          </a:solidFill>
                          <a:effectLst/>
                          <a:latin typeface="+mn-lt"/>
                        </a:rPr>
                        <a:t>136</a:t>
                      </a:r>
                    </a:p>
                  </a:txBody>
                  <a:tcPr marL="7620" marR="7620" marT="7620" marB="0" anchor="b">
                    <a:solidFill>
                      <a:schemeClr val="accent1">
                        <a:lumMod val="20000"/>
                        <a:lumOff val="80000"/>
                      </a:schemeClr>
                    </a:solidFill>
                  </a:tcPr>
                </a:tc>
                <a:extLst>
                  <a:ext uri="{0D108BD9-81ED-4DB2-BD59-A6C34878D82A}">
                    <a16:rowId xmlns:a16="http://schemas.microsoft.com/office/drawing/2014/main" val="828529549"/>
                  </a:ext>
                </a:extLst>
              </a:tr>
              <a:tr h="179800">
                <a:tc>
                  <a:txBody>
                    <a:bodyPr/>
                    <a:lstStyle/>
                    <a:p>
                      <a:pPr algn="l" fontAlgn="b"/>
                      <a:r>
                        <a:rPr lang="tr-TR" sz="1000" b="1" u="none" strike="noStrike" dirty="0">
                          <a:effectLst/>
                        </a:rPr>
                        <a:t>MANUFACTURING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100" b="0" i="0" u="none" strike="noStrike">
                          <a:solidFill>
                            <a:srgbClr val="000000"/>
                          </a:solidFill>
                          <a:effectLst/>
                          <a:latin typeface="+mn-lt"/>
                        </a:rPr>
                        <a:t>10</a:t>
                      </a:r>
                    </a:p>
                  </a:txBody>
                  <a:tcPr marL="7620" marR="7620" marT="7620" marB="0" anchor="b">
                    <a:solidFill>
                      <a:schemeClr val="accent1">
                        <a:lumMod val="20000"/>
                        <a:lumOff val="80000"/>
                      </a:schemeClr>
                    </a:solidFill>
                  </a:tcPr>
                </a:tc>
                <a:tc>
                  <a:txBody>
                    <a:bodyPr/>
                    <a:lstStyle/>
                    <a:p>
                      <a:pPr algn="ctr" fontAlgn="b"/>
                      <a:r>
                        <a:rPr lang="tr-TR" sz="1100" b="0" i="0" u="none" strike="noStrike">
                          <a:solidFill>
                            <a:srgbClr val="000000"/>
                          </a:solidFill>
                          <a:effectLst/>
                          <a:latin typeface="+mn-lt"/>
                        </a:rPr>
                        <a:t>10</a:t>
                      </a:r>
                    </a:p>
                  </a:txBody>
                  <a:tcPr marL="7620" marR="7620" marT="7620" marB="0" anchor="b"/>
                </a:tc>
                <a:tc>
                  <a:txBody>
                    <a:bodyPr/>
                    <a:lstStyle/>
                    <a:p>
                      <a:pPr algn="ctr" fontAlgn="b"/>
                      <a:r>
                        <a:rPr lang="tr-TR" sz="1100" b="0" i="0" u="none" strike="noStrike">
                          <a:solidFill>
                            <a:srgbClr val="000000"/>
                          </a:solidFill>
                          <a:effectLst/>
                          <a:latin typeface="+mn-lt"/>
                        </a:rPr>
                        <a:t>7</a:t>
                      </a:r>
                    </a:p>
                  </a:txBody>
                  <a:tcPr marL="7620" marR="7620" marT="7620" marB="0" anchor="b"/>
                </a:tc>
                <a:tc>
                  <a:txBody>
                    <a:bodyPr/>
                    <a:lstStyle/>
                    <a:p>
                      <a:pPr algn="ctr" fontAlgn="b"/>
                      <a:r>
                        <a:rPr lang="tr-TR" sz="1100" b="0" i="0" u="none" strike="noStrike">
                          <a:solidFill>
                            <a:srgbClr val="000000"/>
                          </a:solidFill>
                          <a:effectLst/>
                          <a:latin typeface="+mn-lt"/>
                        </a:rPr>
                        <a:t>1</a:t>
                      </a:r>
                    </a:p>
                  </a:txBody>
                  <a:tcPr marL="7620" marR="7620" marT="7620" marB="0" anchor="b"/>
                </a:tc>
                <a:tc>
                  <a:txBody>
                    <a:bodyPr/>
                    <a:lstStyle/>
                    <a:p>
                      <a:pPr algn="ctr" fontAlgn="b"/>
                      <a:r>
                        <a:rPr lang="tr-TR" sz="1100" b="0" i="0" u="none" strike="noStrike">
                          <a:solidFill>
                            <a:srgbClr val="000000"/>
                          </a:solidFill>
                          <a:effectLst/>
                          <a:latin typeface="+mn-lt"/>
                        </a:rPr>
                        <a:t>1</a:t>
                      </a:r>
                    </a:p>
                  </a:txBody>
                  <a:tcPr marL="7620" marR="7620" marT="7620" marB="0" anchor="b"/>
                </a:tc>
                <a:tc>
                  <a:txBody>
                    <a:bodyPr/>
                    <a:lstStyle/>
                    <a:p>
                      <a:pPr algn="ctr" fontAlgn="b"/>
                      <a:r>
                        <a:rPr lang="tr-TR" sz="1100" b="1" i="0" u="none" strike="noStrike">
                          <a:solidFill>
                            <a:srgbClr val="000000"/>
                          </a:solidFill>
                          <a:effectLst/>
                          <a:latin typeface="+mn-lt"/>
                        </a:rPr>
                        <a:t>29</a:t>
                      </a:r>
                    </a:p>
                  </a:txBody>
                  <a:tcPr marL="7620" marR="7620" marT="7620" marB="0" anchor="b">
                    <a:solidFill>
                      <a:schemeClr val="accent1">
                        <a:lumMod val="20000"/>
                        <a:lumOff val="80000"/>
                      </a:schemeClr>
                    </a:solidFill>
                  </a:tcPr>
                </a:tc>
                <a:extLst>
                  <a:ext uri="{0D108BD9-81ED-4DB2-BD59-A6C34878D82A}">
                    <a16:rowId xmlns:a16="http://schemas.microsoft.com/office/drawing/2014/main" val="2325449874"/>
                  </a:ext>
                </a:extLst>
              </a:tr>
              <a:tr h="179800">
                <a:tc>
                  <a:txBody>
                    <a:bodyPr/>
                    <a:lstStyle/>
                    <a:p>
                      <a:pPr algn="l" fontAlgn="b"/>
                      <a:r>
                        <a:rPr lang="tr-TR" sz="1000" b="1" u="none" strike="noStrike" dirty="0">
                          <a:effectLst/>
                        </a:rPr>
                        <a:t>MECHATRONICS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100" b="0" i="0" u="none" strike="noStrike">
                          <a:solidFill>
                            <a:srgbClr val="000000"/>
                          </a:solidFill>
                          <a:effectLst/>
                          <a:latin typeface="+mn-lt"/>
                        </a:rPr>
                        <a:t>32</a:t>
                      </a:r>
                    </a:p>
                  </a:txBody>
                  <a:tcPr marL="7620" marR="7620" marT="7620" marB="0" anchor="b">
                    <a:solidFill>
                      <a:schemeClr val="accent1">
                        <a:lumMod val="20000"/>
                        <a:lumOff val="80000"/>
                      </a:schemeClr>
                    </a:solidFill>
                  </a:tcPr>
                </a:tc>
                <a:tc>
                  <a:txBody>
                    <a:bodyPr/>
                    <a:lstStyle/>
                    <a:p>
                      <a:pPr algn="ctr" fontAlgn="b"/>
                      <a:r>
                        <a:rPr lang="tr-TR" sz="1100" b="0" i="0" u="none" strike="noStrike">
                          <a:solidFill>
                            <a:srgbClr val="000000"/>
                          </a:solidFill>
                          <a:effectLst/>
                          <a:latin typeface="+mn-lt"/>
                        </a:rPr>
                        <a:t>59</a:t>
                      </a:r>
                    </a:p>
                  </a:txBody>
                  <a:tcPr marL="7620" marR="7620" marT="7620" marB="0" anchor="b"/>
                </a:tc>
                <a:tc>
                  <a:txBody>
                    <a:bodyPr/>
                    <a:lstStyle/>
                    <a:p>
                      <a:pPr algn="ctr" fontAlgn="b"/>
                      <a:r>
                        <a:rPr lang="tr-TR" sz="1100" b="0" i="0" u="none" strike="noStrike">
                          <a:solidFill>
                            <a:srgbClr val="000000"/>
                          </a:solidFill>
                          <a:effectLst/>
                          <a:latin typeface="+mn-lt"/>
                        </a:rPr>
                        <a:t>38</a:t>
                      </a:r>
                    </a:p>
                  </a:txBody>
                  <a:tcPr marL="7620" marR="7620" marT="7620" marB="0" anchor="b"/>
                </a:tc>
                <a:tc>
                  <a:txBody>
                    <a:bodyPr/>
                    <a:lstStyle/>
                    <a:p>
                      <a:pPr algn="ctr" fontAlgn="b"/>
                      <a:r>
                        <a:rPr lang="tr-TR" sz="1100" b="0" i="0" u="none" strike="noStrike">
                          <a:solidFill>
                            <a:srgbClr val="000000"/>
                          </a:solidFill>
                          <a:effectLst/>
                          <a:latin typeface="+mn-lt"/>
                        </a:rPr>
                        <a:t>7</a:t>
                      </a:r>
                    </a:p>
                  </a:txBody>
                  <a:tcPr marL="7620" marR="7620" marT="7620" marB="0" anchor="b"/>
                </a:tc>
                <a:tc>
                  <a:txBody>
                    <a:bodyPr/>
                    <a:lstStyle/>
                    <a:p>
                      <a:pPr algn="ctr" fontAlgn="b"/>
                      <a:r>
                        <a:rPr lang="tr-TR" sz="1100" b="0" i="0" u="none" strike="noStrike">
                          <a:solidFill>
                            <a:srgbClr val="000000"/>
                          </a:solidFill>
                          <a:effectLst/>
                          <a:latin typeface="+mn-lt"/>
                        </a:rPr>
                        <a:t>3</a:t>
                      </a:r>
                    </a:p>
                  </a:txBody>
                  <a:tcPr marL="7620" marR="7620" marT="7620" marB="0" anchor="b"/>
                </a:tc>
                <a:tc>
                  <a:txBody>
                    <a:bodyPr/>
                    <a:lstStyle/>
                    <a:p>
                      <a:pPr algn="ctr" fontAlgn="b"/>
                      <a:r>
                        <a:rPr lang="tr-TR" sz="1100" b="1" i="0" u="none" strike="noStrike">
                          <a:solidFill>
                            <a:srgbClr val="000000"/>
                          </a:solidFill>
                          <a:effectLst/>
                          <a:latin typeface="+mn-lt"/>
                        </a:rPr>
                        <a:t>139</a:t>
                      </a:r>
                    </a:p>
                  </a:txBody>
                  <a:tcPr marL="7620" marR="7620" marT="7620" marB="0" anchor="b">
                    <a:solidFill>
                      <a:schemeClr val="accent1">
                        <a:lumMod val="20000"/>
                        <a:lumOff val="80000"/>
                      </a:schemeClr>
                    </a:solidFill>
                  </a:tcPr>
                </a:tc>
                <a:extLst>
                  <a:ext uri="{0D108BD9-81ED-4DB2-BD59-A6C34878D82A}">
                    <a16:rowId xmlns:a16="http://schemas.microsoft.com/office/drawing/2014/main" val="886236530"/>
                  </a:ext>
                </a:extLst>
              </a:tr>
              <a:tr h="179800">
                <a:tc>
                  <a:txBody>
                    <a:bodyPr/>
                    <a:lstStyle/>
                    <a:p>
                      <a:pPr algn="l" fontAlgn="b"/>
                      <a:r>
                        <a:rPr lang="tr-TR" sz="1000" b="1" u="none" strike="noStrike" dirty="0">
                          <a:solidFill>
                            <a:srgbClr val="FF0000"/>
                          </a:solidFill>
                          <a:effectLst/>
                        </a:rPr>
                        <a:t>TOTAL (</a:t>
                      </a:r>
                      <a:r>
                        <a:rPr lang="tr-TR" sz="1000" b="1" u="none" strike="noStrike" dirty="0" err="1">
                          <a:solidFill>
                            <a:srgbClr val="FF0000"/>
                          </a:solidFill>
                          <a:effectLst/>
                        </a:rPr>
                        <a:t>Foreign</a:t>
                      </a:r>
                      <a:r>
                        <a:rPr lang="tr-TR" sz="1000" b="1" u="none" strike="noStrike" dirty="0">
                          <a:solidFill>
                            <a:srgbClr val="FF0000"/>
                          </a:solidFill>
                          <a:effectLst/>
                        </a:rPr>
                        <a:t> </a:t>
                      </a:r>
                      <a:r>
                        <a:rPr lang="tr-TR" sz="1000" b="1" u="none" strike="noStrike" dirty="0" err="1">
                          <a:solidFill>
                            <a:srgbClr val="FF0000"/>
                          </a:solidFill>
                          <a:effectLst/>
                        </a:rPr>
                        <a:t>Students</a:t>
                      </a:r>
                      <a:r>
                        <a:rPr lang="tr-TR" sz="1000" b="1" u="none" strike="noStrike" dirty="0">
                          <a:solidFill>
                            <a:srgbClr val="FF0000"/>
                          </a:solidFill>
                          <a:effectLst/>
                        </a:rPr>
                        <a:t>)</a:t>
                      </a:r>
                      <a:endParaRPr lang="tr-TR" sz="1000" b="1" i="0" u="none" strike="noStrike" dirty="0">
                        <a:solidFill>
                          <a:srgbClr val="FF0000"/>
                        </a:solidFill>
                        <a:effectLst/>
                        <a:latin typeface="Calibri" panose="020F0502020204030204" pitchFamily="34" charset="0"/>
                      </a:endParaRPr>
                    </a:p>
                  </a:txBody>
                  <a:tcPr marL="7018" marR="7018" marT="7018" marB="0" anchor="b"/>
                </a:tc>
                <a:tc>
                  <a:txBody>
                    <a:bodyPr/>
                    <a:lstStyle/>
                    <a:p>
                      <a:pPr algn="ctr" fontAlgn="b"/>
                      <a:r>
                        <a:rPr lang="tr-TR" sz="1100" b="1" i="0" u="none" strike="noStrike">
                          <a:solidFill>
                            <a:srgbClr val="000000"/>
                          </a:solidFill>
                          <a:effectLst/>
                          <a:latin typeface="+mn-lt"/>
                        </a:rPr>
                        <a:t>121</a:t>
                      </a:r>
                    </a:p>
                  </a:txBody>
                  <a:tcPr marL="7620" marR="7620" marT="7620" marB="0" anchor="b">
                    <a:solidFill>
                      <a:schemeClr val="accent1">
                        <a:lumMod val="20000"/>
                        <a:lumOff val="80000"/>
                      </a:schemeClr>
                    </a:solidFill>
                  </a:tcPr>
                </a:tc>
                <a:tc>
                  <a:txBody>
                    <a:bodyPr/>
                    <a:lstStyle/>
                    <a:p>
                      <a:pPr algn="ctr" fontAlgn="b"/>
                      <a:r>
                        <a:rPr lang="tr-TR" sz="1100" b="1" i="0" u="none" strike="noStrike">
                          <a:solidFill>
                            <a:srgbClr val="000000"/>
                          </a:solidFill>
                          <a:effectLst/>
                          <a:latin typeface="+mn-lt"/>
                        </a:rPr>
                        <a:t>125</a:t>
                      </a:r>
                    </a:p>
                  </a:txBody>
                  <a:tcPr marL="7620" marR="7620" marT="7620" marB="0" anchor="b"/>
                </a:tc>
                <a:tc>
                  <a:txBody>
                    <a:bodyPr/>
                    <a:lstStyle/>
                    <a:p>
                      <a:pPr algn="ctr" fontAlgn="b"/>
                      <a:r>
                        <a:rPr lang="tr-TR" sz="1100" b="1" i="0" u="none" strike="noStrike">
                          <a:solidFill>
                            <a:srgbClr val="000000"/>
                          </a:solidFill>
                          <a:effectLst/>
                          <a:latin typeface="+mn-lt"/>
                        </a:rPr>
                        <a:t>89</a:t>
                      </a:r>
                    </a:p>
                  </a:txBody>
                  <a:tcPr marL="7620" marR="7620" marT="7620" marB="0" anchor="b"/>
                </a:tc>
                <a:tc>
                  <a:txBody>
                    <a:bodyPr/>
                    <a:lstStyle/>
                    <a:p>
                      <a:pPr algn="ctr" fontAlgn="b"/>
                      <a:r>
                        <a:rPr lang="tr-TR" sz="1100" b="1" i="0" u="none" strike="noStrike">
                          <a:solidFill>
                            <a:srgbClr val="000000"/>
                          </a:solidFill>
                          <a:effectLst/>
                          <a:latin typeface="+mn-lt"/>
                        </a:rPr>
                        <a:t>24</a:t>
                      </a:r>
                    </a:p>
                  </a:txBody>
                  <a:tcPr marL="7620" marR="7620" marT="7620" marB="0" anchor="b"/>
                </a:tc>
                <a:tc>
                  <a:txBody>
                    <a:bodyPr/>
                    <a:lstStyle/>
                    <a:p>
                      <a:pPr algn="ctr" fontAlgn="b"/>
                      <a:r>
                        <a:rPr lang="tr-TR" sz="1100" b="1" i="0" u="none" strike="noStrike">
                          <a:solidFill>
                            <a:srgbClr val="000000"/>
                          </a:solidFill>
                          <a:effectLst/>
                          <a:latin typeface="+mn-lt"/>
                        </a:rPr>
                        <a:t>10</a:t>
                      </a:r>
                    </a:p>
                  </a:txBody>
                  <a:tcPr marL="7620" marR="7620" marT="7620" marB="0" anchor="b"/>
                </a:tc>
                <a:tc>
                  <a:txBody>
                    <a:bodyPr/>
                    <a:lstStyle/>
                    <a:p>
                      <a:pPr algn="ctr" fontAlgn="b"/>
                      <a:r>
                        <a:rPr lang="tr-TR" sz="1100" b="1" i="0" u="none" strike="noStrike" dirty="0">
                          <a:solidFill>
                            <a:srgbClr val="000000"/>
                          </a:solidFill>
                          <a:effectLst/>
                          <a:latin typeface="+mn-lt"/>
                        </a:rPr>
                        <a:t>369</a:t>
                      </a:r>
                    </a:p>
                  </a:txBody>
                  <a:tcPr marL="7620" marR="7620" marT="7620" marB="0" anchor="b">
                    <a:solidFill>
                      <a:schemeClr val="accent1">
                        <a:lumMod val="20000"/>
                        <a:lumOff val="80000"/>
                      </a:schemeClr>
                    </a:solidFill>
                  </a:tcPr>
                </a:tc>
                <a:extLst>
                  <a:ext uri="{0D108BD9-81ED-4DB2-BD59-A6C34878D82A}">
                    <a16:rowId xmlns:a16="http://schemas.microsoft.com/office/drawing/2014/main" val="1392758770"/>
                  </a:ext>
                </a:extLst>
              </a:tr>
              <a:tr h="173113">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extLst>
                  <a:ext uri="{0D108BD9-81ED-4DB2-BD59-A6C34878D82A}">
                    <a16:rowId xmlns:a16="http://schemas.microsoft.com/office/drawing/2014/main" val="1820372493"/>
                  </a:ext>
                </a:extLst>
              </a:tr>
              <a:tr h="173113">
                <a:tc gridSpan="2">
                  <a:txBody>
                    <a:bodyPr/>
                    <a:lstStyle/>
                    <a:p>
                      <a:pPr algn="l" fontAlgn="b"/>
                      <a:r>
                        <a:rPr lang="en-US" sz="1000" b="1" u="none" strike="noStrike" dirty="0">
                          <a:effectLst/>
                        </a:rPr>
                        <a:t>STUDENT</a:t>
                      </a:r>
                      <a:r>
                        <a:rPr lang="tr-TR" sz="1000" b="1" u="none" strike="noStrike" dirty="0">
                          <a:effectLst/>
                        </a:rPr>
                        <a:t> in </a:t>
                      </a:r>
                      <a:r>
                        <a:rPr lang="en-US" sz="1000" b="1" u="none" strike="noStrike" dirty="0">
                          <a:effectLst/>
                        </a:rPr>
                        <a:t>2</a:t>
                      </a:r>
                      <a:r>
                        <a:rPr lang="tr-TR" sz="1000" b="1" u="none" strike="noStrike" dirty="0" err="1">
                          <a:effectLst/>
                        </a:rPr>
                        <a:t>nd</a:t>
                      </a:r>
                      <a:r>
                        <a:rPr lang="tr-TR" sz="1000" b="1" u="none" strike="noStrike" dirty="0">
                          <a:effectLst/>
                        </a:rPr>
                        <a:t>.</a:t>
                      </a:r>
                      <a:r>
                        <a:rPr lang="en-US" sz="1000" b="1" u="none" strike="noStrike" dirty="0">
                          <a:effectLst/>
                        </a:rPr>
                        <a:t> </a:t>
                      </a:r>
                      <a:r>
                        <a:rPr lang="tr-TR" sz="1000" b="1" u="none" strike="noStrike" dirty="0">
                          <a:effectLst/>
                        </a:rPr>
                        <a:t>EDUCATION</a:t>
                      </a:r>
                      <a:r>
                        <a:rPr lang="en-US" sz="1000" b="1" u="none" strike="noStrike" dirty="0">
                          <a:effectLst/>
                        </a:rPr>
                        <a:t> PROGRAMS</a:t>
                      </a:r>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hMerge="1">
                  <a:txBody>
                    <a:bodyPr/>
                    <a:lstStyle/>
                    <a:p>
                      <a:endParaRPr lang="tr-TR"/>
                    </a:p>
                  </a:txBody>
                  <a:tcPr/>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tc>
                  <a:txBody>
                    <a:bodyPr/>
                    <a:lstStyle/>
                    <a:p>
                      <a:pPr algn="l" fontAlgn="b"/>
                      <a:endParaRPr lang="tr-TR" sz="1000" b="1" i="0" u="none" strike="noStrike" dirty="0">
                        <a:solidFill>
                          <a:srgbClr val="000000"/>
                        </a:solidFill>
                        <a:effectLst/>
                        <a:latin typeface="Calibri" panose="020F0502020204030204" pitchFamily="34" charset="0"/>
                      </a:endParaRPr>
                    </a:p>
                  </a:txBody>
                  <a:tcPr marL="7018" marR="7018" marT="7018" marB="0" anchor="b">
                    <a:solidFill>
                      <a:schemeClr val="accent1">
                        <a:lumMod val="20000"/>
                        <a:lumOff val="80000"/>
                      </a:schemeClr>
                    </a:solidFill>
                  </a:tcPr>
                </a:tc>
                <a:extLst>
                  <a:ext uri="{0D108BD9-81ED-4DB2-BD59-A6C34878D82A}">
                    <a16:rowId xmlns:a16="http://schemas.microsoft.com/office/drawing/2014/main" val="275305554"/>
                  </a:ext>
                </a:extLst>
              </a:tr>
              <a:tr h="34623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000" b="1" u="none" strike="noStrike" dirty="0" err="1">
                          <a:effectLst/>
                        </a:rPr>
                        <a:t>Department</a:t>
                      </a:r>
                      <a:r>
                        <a:rPr lang="tr-TR" sz="1000" b="1" u="none" strike="noStrike" dirty="0">
                          <a:effectLst/>
                        </a:rPr>
                        <a:t> Name</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err="1">
                          <a:effectLst/>
                        </a:rPr>
                        <a:t>Turkish</a:t>
                      </a:r>
                      <a:r>
                        <a:rPr lang="tr-TR" sz="1000" b="1" u="none" strike="noStrike" dirty="0">
                          <a:effectLst/>
                        </a:rPr>
                        <a:t> </a:t>
                      </a:r>
                    </a:p>
                    <a:p>
                      <a:pPr algn="ctr" fontAlgn="ctr"/>
                      <a:r>
                        <a:rPr lang="tr-TR" sz="1000" b="1" i="0" u="none" strike="noStrike" dirty="0">
                          <a:solidFill>
                            <a:srgbClr val="000000"/>
                          </a:solidFill>
                          <a:effectLst/>
                          <a:latin typeface="+mn-lt"/>
                        </a:rPr>
                        <a:t>Language School</a:t>
                      </a:r>
                    </a:p>
                  </a:txBody>
                  <a:tcPr marL="7018" marR="7018" marT="7018" marB="0" anchor="ctr">
                    <a:solidFill>
                      <a:schemeClr val="accent1">
                        <a:lumMod val="20000"/>
                        <a:lumOff val="80000"/>
                      </a:schemeClr>
                    </a:solidFill>
                  </a:tcPr>
                </a:tc>
                <a:tc>
                  <a:txBody>
                    <a:bodyPr/>
                    <a:lstStyle/>
                    <a:p>
                      <a:pPr algn="ctr" fontAlgn="ctr"/>
                      <a:r>
                        <a:rPr lang="tr-TR" sz="1000" b="1" u="none" strike="noStrike" dirty="0">
                          <a:effectLst/>
                        </a:rPr>
                        <a:t>1st. </a:t>
                      </a:r>
                    </a:p>
                    <a:p>
                      <a:pPr algn="ctr" fontAlgn="ctr"/>
                      <a:r>
                        <a:rPr lang="tr-TR" sz="1000" b="1" u="none" strike="noStrike" dirty="0">
                          <a:effectLst/>
                        </a:rPr>
                        <a:t>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2nd.</a:t>
                      </a:r>
                    </a:p>
                    <a:p>
                      <a:pPr algn="ctr" fontAlgn="ctr"/>
                      <a:r>
                        <a:rPr lang="tr-TR" sz="1000" b="1" u="none" strike="noStrike" dirty="0">
                          <a:effectLst/>
                        </a:rPr>
                        <a:t>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3rd. 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4th. Class</a:t>
                      </a:r>
                      <a:endParaRPr lang="tr-TR" sz="1000" b="1" i="0" u="none" strike="noStrike" dirty="0">
                        <a:solidFill>
                          <a:srgbClr val="000000"/>
                        </a:solidFill>
                        <a:effectLst/>
                        <a:latin typeface="Calibri" panose="020F0502020204030204" pitchFamily="34" charset="0"/>
                      </a:endParaRPr>
                    </a:p>
                  </a:txBody>
                  <a:tcPr marL="7018" marR="7018" marT="7018" marB="0" anchor="ctr"/>
                </a:tc>
                <a:tc>
                  <a:txBody>
                    <a:bodyPr/>
                    <a:lstStyle/>
                    <a:p>
                      <a:pPr algn="ctr" fontAlgn="ctr"/>
                      <a:r>
                        <a:rPr lang="tr-TR" sz="1000" b="1" u="none" strike="noStrike" dirty="0">
                          <a:effectLst/>
                        </a:rPr>
                        <a:t>Total </a:t>
                      </a:r>
                      <a:r>
                        <a:rPr lang="tr-TR" sz="1000" b="1" u="none" strike="noStrike" dirty="0" err="1">
                          <a:effectLst/>
                        </a:rPr>
                        <a:t>Number</a:t>
                      </a:r>
                      <a:r>
                        <a:rPr lang="tr-TR" sz="1000" b="1" u="none" strike="noStrike" dirty="0">
                          <a:effectLst/>
                        </a:rPr>
                        <a:t> of </a:t>
                      </a:r>
                      <a:r>
                        <a:rPr lang="tr-TR" sz="1000" b="1" u="none" strike="noStrike" dirty="0" err="1">
                          <a:effectLst/>
                        </a:rPr>
                        <a:t>Students</a:t>
                      </a:r>
                      <a:endParaRPr lang="tr-TR" sz="1000" b="1" i="0" u="none" strike="noStrike" dirty="0">
                        <a:solidFill>
                          <a:srgbClr val="000000"/>
                        </a:solidFill>
                        <a:effectLst/>
                        <a:latin typeface="Calibri" panose="020F0502020204030204" pitchFamily="34" charset="0"/>
                      </a:endParaRPr>
                    </a:p>
                  </a:txBody>
                  <a:tcPr marL="7018" marR="7018" marT="7018" marB="0" anchor="ctr">
                    <a:solidFill>
                      <a:schemeClr val="accent1">
                        <a:lumMod val="20000"/>
                        <a:lumOff val="80000"/>
                      </a:schemeClr>
                    </a:solidFill>
                  </a:tcPr>
                </a:tc>
                <a:extLst>
                  <a:ext uri="{0D108BD9-81ED-4DB2-BD59-A6C34878D82A}">
                    <a16:rowId xmlns:a16="http://schemas.microsoft.com/office/drawing/2014/main" val="1943240607"/>
                  </a:ext>
                </a:extLst>
              </a:tr>
              <a:tr h="309409">
                <a:tc>
                  <a:txBody>
                    <a:bodyPr/>
                    <a:lstStyle/>
                    <a:p>
                      <a:pPr algn="l" fontAlgn="b"/>
                      <a:r>
                        <a:rPr lang="tr-TR" sz="1000" b="1" u="none" strike="noStrike" dirty="0">
                          <a:effectLst/>
                        </a:rPr>
                        <a:t>ENERGY SYSTEMS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100" b="0" i="0" u="none" strike="noStrike">
                          <a:solidFill>
                            <a:srgbClr val="000000"/>
                          </a:solidFill>
                          <a:effectLst/>
                          <a:latin typeface="+mn-lt"/>
                        </a:rPr>
                        <a:t>0</a:t>
                      </a:r>
                    </a:p>
                  </a:txBody>
                  <a:tcPr marL="7620" marR="7620" marT="7620" marB="0" anchor="b">
                    <a:solidFill>
                      <a:schemeClr val="accent1">
                        <a:lumMod val="20000"/>
                        <a:lumOff val="80000"/>
                      </a:schemeClr>
                    </a:solidFill>
                  </a:tcPr>
                </a:tc>
                <a:tc>
                  <a:txBody>
                    <a:bodyPr/>
                    <a:lstStyle/>
                    <a:p>
                      <a:pPr algn="ctr" fontAlgn="b"/>
                      <a:r>
                        <a:rPr lang="tr-TR" sz="1100" b="0" i="0" u="none" strike="noStrike">
                          <a:solidFill>
                            <a:srgbClr val="000000"/>
                          </a:solidFill>
                          <a:effectLst/>
                          <a:latin typeface="+mn-lt"/>
                        </a:rPr>
                        <a:t>2</a:t>
                      </a:r>
                    </a:p>
                  </a:txBody>
                  <a:tcPr marL="7620" marR="7620" marT="7620" marB="0" anchor="b"/>
                </a:tc>
                <a:tc>
                  <a:txBody>
                    <a:bodyPr/>
                    <a:lstStyle/>
                    <a:p>
                      <a:pPr algn="ctr" fontAlgn="b"/>
                      <a:r>
                        <a:rPr lang="tr-TR" sz="1100" b="0" i="0" u="none" strike="noStrike">
                          <a:solidFill>
                            <a:srgbClr val="000000"/>
                          </a:solidFill>
                          <a:effectLst/>
                          <a:latin typeface="+mn-lt"/>
                        </a:rPr>
                        <a:t>5</a:t>
                      </a:r>
                    </a:p>
                  </a:txBody>
                  <a:tcPr marL="7620" marR="7620" marT="7620" marB="0" anchor="b"/>
                </a:tc>
                <a:tc>
                  <a:txBody>
                    <a:bodyPr/>
                    <a:lstStyle/>
                    <a:p>
                      <a:pPr algn="ctr" fontAlgn="b"/>
                      <a:r>
                        <a:rPr lang="tr-TR" sz="1100" b="0" i="0" u="none" strike="noStrike">
                          <a:solidFill>
                            <a:srgbClr val="000000"/>
                          </a:solidFill>
                          <a:effectLst/>
                          <a:latin typeface="+mn-lt"/>
                        </a:rPr>
                        <a:t>10</a:t>
                      </a:r>
                    </a:p>
                  </a:txBody>
                  <a:tcPr marL="7620" marR="7620" marT="7620" marB="0" anchor="b"/>
                </a:tc>
                <a:tc>
                  <a:txBody>
                    <a:bodyPr/>
                    <a:lstStyle/>
                    <a:p>
                      <a:pPr algn="ctr" fontAlgn="b"/>
                      <a:r>
                        <a:rPr lang="tr-TR" sz="1100" b="0" i="0" u="none" strike="noStrike">
                          <a:solidFill>
                            <a:srgbClr val="000000"/>
                          </a:solidFill>
                          <a:effectLst/>
                          <a:latin typeface="+mn-lt"/>
                        </a:rPr>
                        <a:t>88</a:t>
                      </a:r>
                    </a:p>
                  </a:txBody>
                  <a:tcPr marL="7620" marR="7620" marT="7620" marB="0" anchor="b"/>
                </a:tc>
                <a:tc>
                  <a:txBody>
                    <a:bodyPr/>
                    <a:lstStyle/>
                    <a:p>
                      <a:pPr algn="ctr" fontAlgn="b"/>
                      <a:r>
                        <a:rPr lang="tr-TR" sz="1100" b="1" i="0" u="none" strike="noStrike">
                          <a:solidFill>
                            <a:srgbClr val="000000"/>
                          </a:solidFill>
                          <a:effectLst/>
                          <a:latin typeface="+mn-lt"/>
                        </a:rPr>
                        <a:t>105</a:t>
                      </a:r>
                    </a:p>
                  </a:txBody>
                  <a:tcPr marL="7620" marR="7620" marT="7620" marB="0" anchor="b">
                    <a:solidFill>
                      <a:schemeClr val="accent1">
                        <a:lumMod val="20000"/>
                        <a:lumOff val="80000"/>
                      </a:schemeClr>
                    </a:solidFill>
                  </a:tcPr>
                </a:tc>
                <a:extLst>
                  <a:ext uri="{0D108BD9-81ED-4DB2-BD59-A6C34878D82A}">
                    <a16:rowId xmlns:a16="http://schemas.microsoft.com/office/drawing/2014/main" val="3964240891"/>
                  </a:ext>
                </a:extLst>
              </a:tr>
              <a:tr h="179800">
                <a:tc>
                  <a:txBody>
                    <a:bodyPr/>
                    <a:lstStyle/>
                    <a:p>
                      <a:pPr algn="l" fontAlgn="b"/>
                      <a:r>
                        <a:rPr lang="tr-TR" sz="1000" b="1" u="none" strike="noStrike" dirty="0">
                          <a:effectLst/>
                        </a:rPr>
                        <a:t>MANUFACTURING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100" b="0" i="0" u="none" strike="noStrike">
                          <a:solidFill>
                            <a:srgbClr val="000000"/>
                          </a:solidFill>
                          <a:effectLst/>
                          <a:latin typeface="+mn-lt"/>
                        </a:rPr>
                        <a:t>0</a:t>
                      </a:r>
                    </a:p>
                  </a:txBody>
                  <a:tcPr marL="7620" marR="7620" marT="7620" marB="0" anchor="b">
                    <a:solidFill>
                      <a:schemeClr val="accent1">
                        <a:lumMod val="20000"/>
                        <a:lumOff val="80000"/>
                      </a:schemeClr>
                    </a:solidFill>
                  </a:tcPr>
                </a:tc>
                <a:tc>
                  <a:txBody>
                    <a:bodyPr/>
                    <a:lstStyle/>
                    <a:p>
                      <a:pPr algn="ctr" fontAlgn="b"/>
                      <a:r>
                        <a:rPr lang="tr-TR" sz="1100" b="0" i="0" u="none" strike="noStrike">
                          <a:solidFill>
                            <a:srgbClr val="000000"/>
                          </a:solidFill>
                          <a:effectLst/>
                          <a:latin typeface="+mn-lt"/>
                        </a:rPr>
                        <a:t>0</a:t>
                      </a:r>
                    </a:p>
                  </a:txBody>
                  <a:tcPr marL="7620" marR="7620" marT="7620" marB="0" anchor="b"/>
                </a:tc>
                <a:tc>
                  <a:txBody>
                    <a:bodyPr/>
                    <a:lstStyle/>
                    <a:p>
                      <a:pPr algn="ctr" fontAlgn="b"/>
                      <a:r>
                        <a:rPr lang="tr-TR" sz="1100" b="0" i="0" u="none" strike="noStrike">
                          <a:solidFill>
                            <a:srgbClr val="000000"/>
                          </a:solidFill>
                          <a:effectLst/>
                          <a:latin typeface="+mn-lt"/>
                        </a:rPr>
                        <a:t>1</a:t>
                      </a:r>
                    </a:p>
                  </a:txBody>
                  <a:tcPr marL="7620" marR="7620" marT="7620" marB="0" anchor="b"/>
                </a:tc>
                <a:tc>
                  <a:txBody>
                    <a:bodyPr/>
                    <a:lstStyle/>
                    <a:p>
                      <a:pPr algn="ctr" fontAlgn="b"/>
                      <a:r>
                        <a:rPr lang="tr-TR" sz="1100" b="0" i="0" u="none" strike="noStrike">
                          <a:solidFill>
                            <a:srgbClr val="000000"/>
                          </a:solidFill>
                          <a:effectLst/>
                          <a:latin typeface="+mn-lt"/>
                        </a:rPr>
                        <a:t>3</a:t>
                      </a:r>
                    </a:p>
                  </a:txBody>
                  <a:tcPr marL="7620" marR="7620" marT="7620" marB="0" anchor="b"/>
                </a:tc>
                <a:tc>
                  <a:txBody>
                    <a:bodyPr/>
                    <a:lstStyle/>
                    <a:p>
                      <a:pPr algn="ctr" fontAlgn="b"/>
                      <a:r>
                        <a:rPr lang="tr-TR" sz="1100" b="0" i="0" u="none" strike="noStrike">
                          <a:solidFill>
                            <a:srgbClr val="000000"/>
                          </a:solidFill>
                          <a:effectLst/>
                          <a:latin typeface="+mn-lt"/>
                        </a:rPr>
                        <a:t>30</a:t>
                      </a:r>
                    </a:p>
                  </a:txBody>
                  <a:tcPr marL="7620" marR="7620" marT="7620" marB="0" anchor="b"/>
                </a:tc>
                <a:tc>
                  <a:txBody>
                    <a:bodyPr/>
                    <a:lstStyle/>
                    <a:p>
                      <a:pPr algn="ctr" fontAlgn="b"/>
                      <a:r>
                        <a:rPr lang="tr-TR" sz="1100" b="1" i="0" u="none" strike="noStrike">
                          <a:solidFill>
                            <a:srgbClr val="000000"/>
                          </a:solidFill>
                          <a:effectLst/>
                          <a:latin typeface="+mn-lt"/>
                        </a:rPr>
                        <a:t>34</a:t>
                      </a:r>
                    </a:p>
                  </a:txBody>
                  <a:tcPr marL="7620" marR="7620" marT="7620" marB="0" anchor="b">
                    <a:solidFill>
                      <a:schemeClr val="accent1">
                        <a:lumMod val="20000"/>
                        <a:lumOff val="80000"/>
                      </a:schemeClr>
                    </a:solidFill>
                  </a:tcPr>
                </a:tc>
                <a:extLst>
                  <a:ext uri="{0D108BD9-81ED-4DB2-BD59-A6C34878D82A}">
                    <a16:rowId xmlns:a16="http://schemas.microsoft.com/office/drawing/2014/main" val="677423956"/>
                  </a:ext>
                </a:extLst>
              </a:tr>
              <a:tr h="179800">
                <a:tc>
                  <a:txBody>
                    <a:bodyPr/>
                    <a:lstStyle/>
                    <a:p>
                      <a:pPr algn="l" fontAlgn="b"/>
                      <a:r>
                        <a:rPr lang="tr-TR" sz="1000" b="1" u="none" strike="noStrike" dirty="0">
                          <a:effectLst/>
                        </a:rPr>
                        <a:t>MECHATRONICS ENG.</a:t>
                      </a:r>
                      <a:endParaRPr lang="tr-TR" sz="1000" b="1" i="0" u="none" strike="noStrike" dirty="0">
                        <a:solidFill>
                          <a:srgbClr val="000000"/>
                        </a:solidFill>
                        <a:effectLst/>
                        <a:latin typeface="Calibri" panose="020F0502020204030204" pitchFamily="34" charset="0"/>
                      </a:endParaRPr>
                    </a:p>
                  </a:txBody>
                  <a:tcPr marL="7018" marR="7018" marT="7018" marB="0" anchor="b"/>
                </a:tc>
                <a:tc>
                  <a:txBody>
                    <a:bodyPr/>
                    <a:lstStyle/>
                    <a:p>
                      <a:pPr algn="ctr" fontAlgn="b"/>
                      <a:r>
                        <a:rPr lang="tr-TR" sz="1100" b="0" i="0" u="none" strike="noStrike">
                          <a:solidFill>
                            <a:srgbClr val="000000"/>
                          </a:solidFill>
                          <a:effectLst/>
                          <a:latin typeface="+mn-lt"/>
                        </a:rPr>
                        <a:t>2</a:t>
                      </a:r>
                    </a:p>
                  </a:txBody>
                  <a:tcPr marL="7620" marR="7620" marT="7620" marB="0" anchor="b">
                    <a:solidFill>
                      <a:schemeClr val="accent1">
                        <a:lumMod val="20000"/>
                        <a:lumOff val="80000"/>
                      </a:schemeClr>
                    </a:solidFill>
                  </a:tcPr>
                </a:tc>
                <a:tc>
                  <a:txBody>
                    <a:bodyPr/>
                    <a:lstStyle/>
                    <a:p>
                      <a:pPr algn="ctr" fontAlgn="b"/>
                      <a:r>
                        <a:rPr lang="tr-TR" sz="1100" b="0" i="0" u="none" strike="noStrike">
                          <a:solidFill>
                            <a:srgbClr val="000000"/>
                          </a:solidFill>
                          <a:effectLst/>
                          <a:latin typeface="+mn-lt"/>
                        </a:rPr>
                        <a:t>16</a:t>
                      </a:r>
                    </a:p>
                  </a:txBody>
                  <a:tcPr marL="7620" marR="7620" marT="7620" marB="0" anchor="b"/>
                </a:tc>
                <a:tc>
                  <a:txBody>
                    <a:bodyPr/>
                    <a:lstStyle/>
                    <a:p>
                      <a:pPr algn="ctr" fontAlgn="b"/>
                      <a:r>
                        <a:rPr lang="tr-TR" sz="1100" b="0" i="0" u="none" strike="noStrike">
                          <a:solidFill>
                            <a:srgbClr val="000000"/>
                          </a:solidFill>
                          <a:effectLst/>
                          <a:latin typeface="+mn-lt"/>
                        </a:rPr>
                        <a:t>28</a:t>
                      </a:r>
                    </a:p>
                  </a:txBody>
                  <a:tcPr marL="7620" marR="7620" marT="7620" marB="0" anchor="b"/>
                </a:tc>
                <a:tc>
                  <a:txBody>
                    <a:bodyPr/>
                    <a:lstStyle/>
                    <a:p>
                      <a:pPr algn="ctr" fontAlgn="b"/>
                      <a:r>
                        <a:rPr lang="tr-TR" sz="1100" b="0" i="0" u="none" strike="noStrike">
                          <a:solidFill>
                            <a:srgbClr val="000000"/>
                          </a:solidFill>
                          <a:effectLst/>
                          <a:latin typeface="+mn-lt"/>
                        </a:rPr>
                        <a:t>45</a:t>
                      </a:r>
                    </a:p>
                  </a:txBody>
                  <a:tcPr marL="7620" marR="7620" marT="7620" marB="0" anchor="b"/>
                </a:tc>
                <a:tc>
                  <a:txBody>
                    <a:bodyPr/>
                    <a:lstStyle/>
                    <a:p>
                      <a:pPr algn="ctr" fontAlgn="b"/>
                      <a:r>
                        <a:rPr lang="tr-TR" sz="1100" b="0" i="0" u="none" strike="noStrike">
                          <a:solidFill>
                            <a:srgbClr val="000000"/>
                          </a:solidFill>
                          <a:effectLst/>
                          <a:latin typeface="+mn-lt"/>
                        </a:rPr>
                        <a:t>160</a:t>
                      </a:r>
                    </a:p>
                  </a:txBody>
                  <a:tcPr marL="7620" marR="7620" marT="7620" marB="0" anchor="b"/>
                </a:tc>
                <a:tc>
                  <a:txBody>
                    <a:bodyPr/>
                    <a:lstStyle/>
                    <a:p>
                      <a:pPr algn="ctr" fontAlgn="b"/>
                      <a:r>
                        <a:rPr lang="tr-TR" sz="1100" b="1" i="0" u="none" strike="noStrike">
                          <a:solidFill>
                            <a:srgbClr val="000000"/>
                          </a:solidFill>
                          <a:effectLst/>
                          <a:latin typeface="+mn-lt"/>
                        </a:rPr>
                        <a:t>251</a:t>
                      </a:r>
                    </a:p>
                  </a:txBody>
                  <a:tcPr marL="7620" marR="7620" marT="7620" marB="0" anchor="b">
                    <a:solidFill>
                      <a:schemeClr val="accent1">
                        <a:lumMod val="20000"/>
                        <a:lumOff val="80000"/>
                      </a:schemeClr>
                    </a:solidFill>
                  </a:tcPr>
                </a:tc>
                <a:extLst>
                  <a:ext uri="{0D108BD9-81ED-4DB2-BD59-A6C34878D82A}">
                    <a16:rowId xmlns:a16="http://schemas.microsoft.com/office/drawing/2014/main" val="4214117556"/>
                  </a:ext>
                </a:extLst>
              </a:tr>
              <a:tr h="319896">
                <a:tc>
                  <a:txBody>
                    <a:bodyPr/>
                    <a:lstStyle/>
                    <a:p>
                      <a:pPr algn="l" fontAlgn="b"/>
                      <a:r>
                        <a:rPr lang="tr-TR" sz="1000" b="1" u="none" strike="noStrike" dirty="0">
                          <a:solidFill>
                            <a:srgbClr val="FF0000"/>
                          </a:solidFill>
                          <a:effectLst/>
                        </a:rPr>
                        <a:t>TOTAL (2nd </a:t>
                      </a:r>
                      <a:r>
                        <a:rPr lang="tr-TR" sz="1000" b="1" u="none" strike="noStrike" dirty="0" err="1">
                          <a:solidFill>
                            <a:srgbClr val="FF0000"/>
                          </a:solidFill>
                          <a:effectLst/>
                        </a:rPr>
                        <a:t>education</a:t>
                      </a:r>
                      <a:r>
                        <a:rPr lang="tr-TR" sz="1000" b="1" u="none" strike="noStrike" dirty="0">
                          <a:solidFill>
                            <a:srgbClr val="FF0000"/>
                          </a:solidFill>
                          <a:effectLst/>
                        </a:rPr>
                        <a:t>)</a:t>
                      </a:r>
                    </a:p>
                    <a:p>
                      <a:pPr algn="l" fontAlgn="b"/>
                      <a:endParaRPr lang="tr-TR" sz="1000" b="1" i="0" u="none" strike="noStrike" dirty="0">
                        <a:solidFill>
                          <a:srgbClr val="FF0000"/>
                        </a:solidFill>
                        <a:effectLst/>
                        <a:latin typeface="Calibri" panose="020F0502020204030204" pitchFamily="34" charset="0"/>
                      </a:endParaRPr>
                    </a:p>
                  </a:txBody>
                  <a:tcPr marL="7018" marR="7018" marT="7018" marB="0" anchor="b"/>
                </a:tc>
                <a:tc>
                  <a:txBody>
                    <a:bodyPr/>
                    <a:lstStyle/>
                    <a:p>
                      <a:pPr algn="ctr" fontAlgn="b"/>
                      <a:r>
                        <a:rPr lang="tr-TR" sz="1100" b="1" i="0" u="none" strike="noStrike">
                          <a:solidFill>
                            <a:srgbClr val="000000"/>
                          </a:solidFill>
                          <a:effectLst/>
                          <a:latin typeface="+mn-lt"/>
                        </a:rPr>
                        <a:t>2</a:t>
                      </a:r>
                    </a:p>
                  </a:txBody>
                  <a:tcPr marL="7620" marR="7620" marT="7620" marB="0" anchor="b">
                    <a:solidFill>
                      <a:schemeClr val="accent1">
                        <a:lumMod val="20000"/>
                        <a:lumOff val="80000"/>
                      </a:schemeClr>
                    </a:solidFill>
                  </a:tcPr>
                </a:tc>
                <a:tc>
                  <a:txBody>
                    <a:bodyPr/>
                    <a:lstStyle/>
                    <a:p>
                      <a:pPr algn="ctr" fontAlgn="b"/>
                      <a:r>
                        <a:rPr lang="tr-TR" sz="1100" b="1" i="0" u="none" strike="noStrike">
                          <a:solidFill>
                            <a:srgbClr val="000000"/>
                          </a:solidFill>
                          <a:effectLst/>
                          <a:latin typeface="+mn-lt"/>
                        </a:rPr>
                        <a:t>18</a:t>
                      </a:r>
                    </a:p>
                  </a:txBody>
                  <a:tcPr marL="7620" marR="7620" marT="7620" marB="0" anchor="b"/>
                </a:tc>
                <a:tc>
                  <a:txBody>
                    <a:bodyPr/>
                    <a:lstStyle/>
                    <a:p>
                      <a:pPr algn="ctr" fontAlgn="b"/>
                      <a:r>
                        <a:rPr lang="tr-TR" sz="1100" b="1" i="0" u="none" strike="noStrike">
                          <a:solidFill>
                            <a:srgbClr val="000000"/>
                          </a:solidFill>
                          <a:effectLst/>
                          <a:latin typeface="+mn-lt"/>
                        </a:rPr>
                        <a:t>34</a:t>
                      </a:r>
                    </a:p>
                  </a:txBody>
                  <a:tcPr marL="7620" marR="7620" marT="7620" marB="0" anchor="b"/>
                </a:tc>
                <a:tc>
                  <a:txBody>
                    <a:bodyPr/>
                    <a:lstStyle/>
                    <a:p>
                      <a:pPr algn="ctr" fontAlgn="b"/>
                      <a:r>
                        <a:rPr lang="tr-TR" sz="1100" b="1" i="0" u="none" strike="noStrike">
                          <a:solidFill>
                            <a:srgbClr val="000000"/>
                          </a:solidFill>
                          <a:effectLst/>
                          <a:latin typeface="+mn-lt"/>
                        </a:rPr>
                        <a:t>58</a:t>
                      </a:r>
                    </a:p>
                  </a:txBody>
                  <a:tcPr marL="7620" marR="7620" marT="7620" marB="0" anchor="b"/>
                </a:tc>
                <a:tc>
                  <a:txBody>
                    <a:bodyPr/>
                    <a:lstStyle/>
                    <a:p>
                      <a:pPr algn="ctr" fontAlgn="b"/>
                      <a:r>
                        <a:rPr lang="tr-TR" sz="1100" b="1" i="0" u="none" strike="noStrike">
                          <a:solidFill>
                            <a:srgbClr val="000000"/>
                          </a:solidFill>
                          <a:effectLst/>
                          <a:latin typeface="+mn-lt"/>
                        </a:rPr>
                        <a:t>278</a:t>
                      </a:r>
                    </a:p>
                  </a:txBody>
                  <a:tcPr marL="7620" marR="7620" marT="7620" marB="0" anchor="b"/>
                </a:tc>
                <a:tc>
                  <a:txBody>
                    <a:bodyPr/>
                    <a:lstStyle/>
                    <a:p>
                      <a:pPr algn="ctr" fontAlgn="b"/>
                      <a:r>
                        <a:rPr lang="tr-TR" sz="1100" b="1" i="0" u="none" strike="noStrike" dirty="0">
                          <a:solidFill>
                            <a:srgbClr val="000000"/>
                          </a:solidFill>
                          <a:effectLst/>
                          <a:latin typeface="+mn-lt"/>
                        </a:rPr>
                        <a:t>390</a:t>
                      </a:r>
                    </a:p>
                  </a:txBody>
                  <a:tcPr marL="7620" marR="7620" marT="7620" marB="0" anchor="b">
                    <a:solidFill>
                      <a:schemeClr val="accent1">
                        <a:lumMod val="20000"/>
                        <a:lumOff val="80000"/>
                      </a:schemeClr>
                    </a:solidFill>
                  </a:tcPr>
                </a:tc>
                <a:extLst>
                  <a:ext uri="{0D108BD9-81ED-4DB2-BD59-A6C34878D82A}">
                    <a16:rowId xmlns:a16="http://schemas.microsoft.com/office/drawing/2014/main" val="525501640"/>
                  </a:ext>
                </a:extLst>
              </a:tr>
            </a:tbl>
          </a:graphicData>
        </a:graphic>
      </p:graphicFrame>
    </p:spTree>
    <p:extLst>
      <p:ext uri="{BB962C8B-B14F-4D97-AF65-F5344CB8AC3E}">
        <p14:creationId xmlns:p14="http://schemas.microsoft.com/office/powerpoint/2010/main" val="24184578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Awards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a:buClr>
                <a:schemeClr val="tx2"/>
              </a:buClr>
            </a:pPr>
            <a:r>
              <a:rPr lang="tr-TR" sz="2000" b="1" i="1" dirty="0">
                <a:cs typeface="Times New Roman" pitchFamily="18" charset="0"/>
              </a:rPr>
              <a:t>Name of the </a:t>
            </a:r>
            <a:r>
              <a:rPr lang="tr-TR" sz="2000" b="1" i="1" dirty="0" err="1">
                <a:cs typeface="Times New Roman" pitchFamily="18" charset="0"/>
              </a:rPr>
              <a:t>competition</a:t>
            </a:r>
            <a:r>
              <a:rPr lang="tr-TR" sz="2000" b="1" i="1" dirty="0">
                <a:cs typeface="Times New Roman" pitchFamily="18" charset="0"/>
              </a:rPr>
              <a:t>: </a:t>
            </a:r>
            <a:r>
              <a:rPr lang="tr-TR" sz="2000" dirty="0" err="1"/>
              <a:t>Air</a:t>
            </a:r>
            <a:r>
              <a:rPr lang="tr-TR" sz="2000" dirty="0"/>
              <a:t> Conditioning Industry Product and </a:t>
            </a:r>
            <a:r>
              <a:rPr lang="tr-TR" sz="2000" dirty="0" err="1"/>
              <a:t>Engineering</a:t>
            </a:r>
            <a:r>
              <a:rPr lang="tr-TR" sz="2000" dirty="0"/>
              <a:t> Design, 2017.</a:t>
            </a:r>
            <a:r>
              <a:rPr lang="tr-TR" sz="2000" dirty="0">
                <a:cs typeface="Times New Roman" pitchFamily="18" charset="0"/>
              </a:rPr>
              <a:t> </a:t>
            </a:r>
          </a:p>
          <a:p>
            <a:pPr>
              <a:buClr>
                <a:schemeClr val="tx2"/>
              </a:buClr>
            </a:pPr>
            <a:r>
              <a:rPr lang="tr-TR" sz="2000" b="1" i="1" dirty="0">
                <a:cs typeface="Times New Roman" pitchFamily="18" charset="0"/>
              </a:rPr>
              <a:t>Name of the project: </a:t>
            </a:r>
            <a:r>
              <a:rPr lang="en-GB" sz="2000" dirty="0">
                <a:cs typeface="Times New Roman" pitchFamily="18" charset="0"/>
              </a:rPr>
              <a:t>Solar Collect</a:t>
            </a:r>
            <a:r>
              <a:rPr lang="tr-TR" sz="2000" dirty="0">
                <a:cs typeface="Times New Roman" pitchFamily="18" charset="0"/>
              </a:rPr>
              <a:t>or </a:t>
            </a:r>
            <a:r>
              <a:rPr lang="tr-TR" sz="2000" dirty="0" err="1">
                <a:cs typeface="Times New Roman" pitchFamily="18" charset="0"/>
              </a:rPr>
              <a:t>with</a:t>
            </a:r>
            <a:r>
              <a:rPr lang="en-GB" sz="2000" dirty="0">
                <a:cs typeface="Times New Roman" pitchFamily="18" charset="0"/>
              </a:rPr>
              <a:t> condensing heat storage</a:t>
            </a:r>
            <a:r>
              <a:rPr lang="tr-TR" sz="2000" dirty="0">
                <a:cs typeface="Times New Roman" pitchFamily="18" charset="0"/>
              </a:rPr>
              <a:t> </a:t>
            </a:r>
            <a:r>
              <a:rPr lang="tr-TR" sz="2000" dirty="0" err="1">
                <a:cs typeface="Times New Roman" pitchFamily="18" charset="0"/>
              </a:rPr>
              <a:t>Award</a:t>
            </a:r>
            <a:r>
              <a:rPr lang="tr-TR" sz="2000" dirty="0">
                <a:cs typeface="Times New Roman" pitchFamily="18" charset="0"/>
              </a:rPr>
              <a:t> : 2nd  - 15.000 TL</a:t>
            </a:r>
          </a:p>
          <a:p>
            <a:pPr marL="109728" indent="0">
              <a:buClr>
                <a:schemeClr val="tx2"/>
              </a:buClr>
              <a:buNone/>
            </a:pPr>
            <a:endParaRPr lang="tr-TR" sz="1800" dirty="0">
              <a:cs typeface="Times New Roman" pitchFamily="18" charset="0"/>
            </a:endParaRPr>
          </a:p>
          <a:p>
            <a:pPr>
              <a:buClr>
                <a:schemeClr val="tx2"/>
              </a:buClr>
            </a:pPr>
            <a:r>
              <a:rPr lang="tr-TR" sz="1800" dirty="0">
                <a:cs typeface="Times New Roman" pitchFamily="18" charset="0"/>
              </a:rPr>
              <a:t>Prof.Dr. İlhan CEYLAN</a:t>
            </a:r>
          </a:p>
          <a:p>
            <a:pPr>
              <a:buClr>
                <a:schemeClr val="tx2"/>
              </a:buClr>
            </a:pPr>
            <a:r>
              <a:rPr lang="tr-TR" sz="1800" dirty="0">
                <a:cs typeface="Times New Roman" pitchFamily="18" charset="0"/>
              </a:rPr>
              <a:t>M. Tolunay GÖKER, </a:t>
            </a:r>
          </a:p>
          <a:p>
            <a:pPr>
              <a:buClr>
                <a:schemeClr val="tx2"/>
              </a:buClr>
            </a:pPr>
            <a:r>
              <a:rPr lang="tr-TR" sz="1800" dirty="0">
                <a:cs typeface="Times New Roman" pitchFamily="18" charset="0"/>
              </a:rPr>
              <a:t>Atakan YENİLİKÇİ, </a:t>
            </a:r>
          </a:p>
          <a:p>
            <a:pPr>
              <a:buClr>
                <a:schemeClr val="tx2"/>
              </a:buClr>
            </a:pPr>
            <a:r>
              <a:rPr lang="tr-TR" sz="1800" dirty="0">
                <a:cs typeface="Times New Roman" pitchFamily="18" charset="0"/>
              </a:rPr>
              <a:t>Naim ÖZETÇİ, </a:t>
            </a:r>
          </a:p>
          <a:p>
            <a:pPr>
              <a:buClr>
                <a:schemeClr val="tx2"/>
              </a:buClr>
            </a:pPr>
            <a:r>
              <a:rPr lang="tr-TR" sz="1800" dirty="0">
                <a:cs typeface="Times New Roman" pitchFamily="18" charset="0"/>
              </a:rPr>
              <a:t>Halit Akın ÖRS,</a:t>
            </a:r>
          </a:p>
          <a:p>
            <a:pPr>
              <a:buClr>
                <a:schemeClr val="tx2"/>
              </a:buClr>
            </a:pPr>
            <a:r>
              <a:rPr lang="tr-TR" sz="1800" dirty="0">
                <a:cs typeface="Times New Roman" pitchFamily="18" charset="0"/>
              </a:rPr>
              <a:t>Selim ADAKUL.</a:t>
            </a:r>
          </a:p>
          <a:p>
            <a:pPr>
              <a:buClr>
                <a:schemeClr val="tx2"/>
              </a:buClr>
            </a:pPr>
            <a:endParaRPr lang="tr-TR" dirty="0">
              <a:latin typeface="Times New Roman" pitchFamily="18" charset="0"/>
              <a:cs typeface="Times New Roman" pitchFamily="18" charset="0"/>
            </a:endParaRPr>
          </a:p>
        </p:txBody>
      </p:sp>
      <p:pic>
        <p:nvPicPr>
          <p:cNvPr id="16388" name="Picture 4" descr="C:\Documents and Settings\volkan\Desktop\Yeni Bitmap Resmi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262331"/>
            <a:ext cx="4896544" cy="32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a:extLst>
              <a:ext uri="{FF2B5EF4-FFF2-40B4-BE49-F238E27FC236}">
                <a16:creationId xmlns:a16="http://schemas.microsoft.com/office/drawing/2014/main" id="{84A1008B-A40A-4F0A-B042-12CB6F373E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870564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normAutofit/>
          </a:bodyPr>
          <a:lstStyle/>
          <a:p>
            <a:pPr algn="ctr"/>
            <a:r>
              <a:rPr lang="tr-TR" dirty="0" err="1">
                <a:latin typeface="Times New Roman" pitchFamily="18" charset="0"/>
                <a:cs typeface="Times New Roman" pitchFamily="18" charset="0"/>
              </a:rPr>
              <a:t>Employment</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Fields</a:t>
            </a:r>
            <a:endParaRPr lang="tr-TR" dirty="0">
              <a:latin typeface="Times New Roman" pitchFamily="18" charset="0"/>
              <a:cs typeface="Times New Roman" pitchFamily="18" charset="0"/>
            </a:endParaRPr>
          </a:p>
        </p:txBody>
      </p:sp>
      <p:sp>
        <p:nvSpPr>
          <p:cNvPr id="3" name="2 İçerik Yer Tutucusu"/>
          <p:cNvSpPr>
            <a:spLocks noGrp="1"/>
          </p:cNvSpPr>
          <p:nvPr>
            <p:ph idx="1"/>
          </p:nvPr>
        </p:nvSpPr>
        <p:spPr>
          <a:xfrm>
            <a:off x="457200" y="1857364"/>
            <a:ext cx="8229600" cy="4717172"/>
          </a:xfrm>
        </p:spPr>
        <p:txBody>
          <a:bodyPr/>
          <a:lstStyle/>
          <a:p>
            <a:pPr marL="109728" indent="0">
              <a:buClr>
                <a:schemeClr val="tx2"/>
              </a:buClr>
              <a:buNone/>
            </a:pPr>
            <a:r>
              <a:rPr lang="en-GB" dirty="0"/>
              <a:t>Energy systems engineers pursue a variety of jobs and occupations.</a:t>
            </a:r>
            <a:endParaRPr lang="tr-TR" dirty="0"/>
          </a:p>
          <a:p>
            <a:pPr>
              <a:buClr>
                <a:schemeClr val="tx2"/>
              </a:buClr>
            </a:pPr>
            <a:r>
              <a:rPr lang="en-GB" dirty="0"/>
              <a:t>Design of HVAC systems</a:t>
            </a:r>
            <a:endParaRPr lang="tr-TR" dirty="0"/>
          </a:p>
          <a:p>
            <a:pPr>
              <a:buClr>
                <a:schemeClr val="tx2"/>
              </a:buClr>
            </a:pPr>
            <a:r>
              <a:rPr lang="tr-TR" dirty="0"/>
              <a:t>Solar and Wind </a:t>
            </a:r>
            <a:r>
              <a:rPr lang="en-GB" dirty="0"/>
              <a:t>energy</a:t>
            </a:r>
            <a:r>
              <a:rPr lang="tr-TR" dirty="0"/>
              <a:t> plants</a:t>
            </a:r>
            <a:r>
              <a:rPr lang="en-GB" dirty="0"/>
              <a:t>, </a:t>
            </a:r>
            <a:endParaRPr lang="tr-TR" dirty="0"/>
          </a:p>
          <a:p>
            <a:pPr>
              <a:buClr>
                <a:schemeClr val="tx2"/>
              </a:buClr>
            </a:pPr>
            <a:r>
              <a:rPr lang="en-GB" dirty="0"/>
              <a:t>Hydrogen energy</a:t>
            </a:r>
            <a:r>
              <a:rPr lang="tr-TR" dirty="0"/>
              <a:t>,</a:t>
            </a:r>
          </a:p>
          <a:p>
            <a:pPr lvl="0">
              <a:buClr>
                <a:srgbClr val="5A6378"/>
              </a:buClr>
            </a:pPr>
            <a:r>
              <a:rPr lang="en-GB" dirty="0">
                <a:solidFill>
                  <a:prstClr val="black"/>
                </a:solidFill>
              </a:rPr>
              <a:t>N</a:t>
            </a:r>
            <a:r>
              <a:rPr lang="tr-TR" dirty="0">
                <a:solidFill>
                  <a:prstClr val="black"/>
                </a:solidFill>
              </a:rPr>
              <a:t>uc</a:t>
            </a:r>
            <a:r>
              <a:rPr lang="en-GB" dirty="0">
                <a:solidFill>
                  <a:prstClr val="black"/>
                </a:solidFill>
              </a:rPr>
              <a:t>le</a:t>
            </a:r>
            <a:r>
              <a:rPr lang="tr-TR" dirty="0">
                <a:solidFill>
                  <a:prstClr val="black"/>
                </a:solidFill>
              </a:rPr>
              <a:t>a</a:t>
            </a:r>
            <a:r>
              <a:rPr lang="en-GB" dirty="0">
                <a:solidFill>
                  <a:prstClr val="black"/>
                </a:solidFill>
              </a:rPr>
              <a:t>r energy, </a:t>
            </a:r>
            <a:endParaRPr lang="tr-TR" dirty="0"/>
          </a:p>
          <a:p>
            <a:pPr>
              <a:buClr>
                <a:schemeClr val="tx2"/>
              </a:buClr>
            </a:pPr>
            <a:r>
              <a:rPr lang="tr-TR" dirty="0"/>
              <a:t>Energy </a:t>
            </a:r>
            <a:r>
              <a:rPr lang="en-GB" dirty="0"/>
              <a:t>Efficiency</a:t>
            </a:r>
            <a:r>
              <a:rPr lang="tr-TR" dirty="0"/>
              <a:t> and Management,</a:t>
            </a:r>
          </a:p>
          <a:p>
            <a:pPr>
              <a:buClr>
                <a:schemeClr val="tx2"/>
              </a:buClr>
            </a:pPr>
            <a:r>
              <a:rPr lang="tr-TR" dirty="0"/>
              <a:t>Thermal plants,</a:t>
            </a:r>
          </a:p>
          <a:p>
            <a:pPr lvl="0">
              <a:buClr>
                <a:srgbClr val="5A6378"/>
              </a:buClr>
            </a:pPr>
            <a:r>
              <a:rPr lang="tr-TR" dirty="0">
                <a:solidFill>
                  <a:prstClr val="black"/>
                </a:solidFill>
              </a:rPr>
              <a:t>N</a:t>
            </a:r>
            <a:r>
              <a:rPr lang="en-GB" dirty="0">
                <a:solidFill>
                  <a:prstClr val="black"/>
                </a:solidFill>
              </a:rPr>
              <a:t>ew generation renewable energy systems</a:t>
            </a:r>
            <a:r>
              <a:rPr lang="tr-TR" dirty="0">
                <a:solidFill>
                  <a:prstClr val="black"/>
                </a:solidFill>
              </a:rPr>
              <a:t>.</a:t>
            </a:r>
          </a:p>
          <a:p>
            <a:pPr marL="109728" lvl="0" indent="0">
              <a:buClr>
                <a:srgbClr val="5A6378"/>
              </a:buClr>
              <a:buNone/>
            </a:pPr>
            <a:endParaRPr lang="tr-TR" dirty="0">
              <a:solidFill>
                <a:prstClr val="black"/>
              </a:solidFill>
            </a:endParaRPr>
          </a:p>
          <a:p>
            <a:pPr>
              <a:buClr>
                <a:schemeClr val="tx2"/>
              </a:buClr>
            </a:pPr>
            <a:endParaRPr lang="tr-TR" dirty="0">
              <a:latin typeface="Times New Roman" pitchFamily="18" charset="0"/>
              <a:cs typeface="Times New Roman" pitchFamily="18" charset="0"/>
            </a:endParaRPr>
          </a:p>
        </p:txBody>
      </p:sp>
      <p:pic>
        <p:nvPicPr>
          <p:cNvPr id="5" name="Resim 4">
            <a:extLst>
              <a:ext uri="{FF2B5EF4-FFF2-40B4-BE49-F238E27FC236}">
                <a16:creationId xmlns:a16="http://schemas.microsoft.com/office/drawing/2014/main" id="{B901DB8D-3AB9-4005-B0EB-3668C45A325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t>Energy Systems Engineering</a:t>
            </a:r>
          </a:p>
        </p:txBody>
      </p:sp>
      <p:sp>
        <p:nvSpPr>
          <p:cNvPr id="3" name="Content Placeholder 2"/>
          <p:cNvSpPr>
            <a:spLocks noGrp="1"/>
          </p:cNvSpPr>
          <p:nvPr>
            <p:ph idx="1"/>
          </p:nvPr>
        </p:nvSpPr>
        <p:spPr/>
        <p:txBody>
          <a:bodyPr>
            <a:normAutofit fontScale="92500" lnSpcReduction="20000"/>
          </a:bodyPr>
          <a:lstStyle/>
          <a:p>
            <a:pPr marL="82296" indent="0" algn="ctr">
              <a:buNone/>
            </a:pPr>
            <a:r>
              <a:rPr lang="tr-TR" sz="3600" dirty="0" err="1"/>
              <a:t>Contact</a:t>
            </a:r>
            <a:r>
              <a:rPr lang="tr-TR" sz="3600" dirty="0"/>
              <a:t> Information</a:t>
            </a:r>
          </a:p>
          <a:p>
            <a:pPr marL="82296" indent="0">
              <a:buNone/>
            </a:pPr>
            <a:endParaRPr lang="tr-TR" dirty="0"/>
          </a:p>
          <a:p>
            <a:pPr marL="82296" indent="0">
              <a:buNone/>
            </a:pPr>
            <a:r>
              <a:rPr lang="tr-TR" b="1" i="1" dirty="0"/>
              <a:t>Postal address: </a:t>
            </a:r>
            <a:r>
              <a:rPr lang="en-GB" i="1" dirty="0" err="1"/>
              <a:t>Balıklarkayası</a:t>
            </a:r>
            <a:r>
              <a:rPr lang="en-GB" i="1" dirty="0"/>
              <a:t> </a:t>
            </a:r>
            <a:r>
              <a:rPr lang="tr-TR" i="1" dirty="0"/>
              <a:t>M</a:t>
            </a:r>
            <a:r>
              <a:rPr lang="en-GB" i="1" dirty="0" err="1"/>
              <a:t>evkii</a:t>
            </a:r>
            <a:r>
              <a:rPr lang="en-GB" i="1" dirty="0"/>
              <a:t>, Demir </a:t>
            </a:r>
            <a:r>
              <a:rPr lang="en-GB" i="1" dirty="0" err="1"/>
              <a:t>Çelik</a:t>
            </a:r>
            <a:r>
              <a:rPr lang="en-GB" i="1" dirty="0"/>
              <a:t> </a:t>
            </a:r>
            <a:r>
              <a:rPr lang="tr-TR" i="1" dirty="0"/>
              <a:t>K</a:t>
            </a:r>
            <a:r>
              <a:rPr lang="en-GB" i="1" dirty="0" err="1"/>
              <a:t>ampüsü</a:t>
            </a:r>
            <a:r>
              <a:rPr lang="en-GB" i="1" dirty="0"/>
              <a:t>, Teknoloji Fakültesi 78050 Karabük/Türkiye </a:t>
            </a:r>
            <a:endParaRPr lang="tr-TR" i="1" dirty="0"/>
          </a:p>
          <a:p>
            <a:pPr marL="82296" indent="0">
              <a:buNone/>
            </a:pPr>
            <a:endParaRPr lang="tr-TR" i="1" dirty="0"/>
          </a:p>
          <a:p>
            <a:pPr marL="82296" indent="0">
              <a:buNone/>
            </a:pPr>
            <a:r>
              <a:rPr lang="tr-TR" b="1" i="1" dirty="0"/>
              <a:t>Department web page:</a:t>
            </a:r>
          </a:p>
          <a:p>
            <a:pPr marL="82296" indent="0">
              <a:buNone/>
            </a:pPr>
            <a:r>
              <a:rPr lang="tr-TR" i="1" dirty="0"/>
              <a:t>http://teknoloji.karabuk.edu.tr/enerjisistemleri-en</a:t>
            </a:r>
          </a:p>
          <a:p>
            <a:pPr marL="82296" indent="0">
              <a:buNone/>
            </a:pPr>
            <a:endParaRPr lang="tr-TR" i="1" dirty="0"/>
          </a:p>
          <a:p>
            <a:pPr marL="82296" lvl="0" indent="0">
              <a:buClr>
                <a:srgbClr val="E66C7D"/>
              </a:buClr>
              <a:buNone/>
            </a:pPr>
            <a:r>
              <a:rPr lang="tr-TR" i="1" dirty="0"/>
              <a:t>E-mail: </a:t>
            </a:r>
            <a:r>
              <a:rPr lang="en-GB" sz="2600" i="1" u="sng" dirty="0">
                <a:solidFill>
                  <a:srgbClr val="0070C0"/>
                </a:solidFill>
              </a:rPr>
              <a:t>teknolojifakultesi@karabuk.edu.tr</a:t>
            </a:r>
            <a:endParaRPr lang="tr-TR" sz="2600" i="1" u="sng" dirty="0">
              <a:solidFill>
                <a:srgbClr val="0070C0"/>
              </a:solidFill>
            </a:endParaRPr>
          </a:p>
          <a:p>
            <a:pPr marL="82296" indent="0">
              <a:buNone/>
            </a:pPr>
            <a:endParaRPr lang="tr-TR" i="1"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89DA3C37-707E-4D93-A4A3-EDB6700420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8385195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ctrTitle"/>
          </p:nvPr>
        </p:nvSpPr>
        <p:spPr>
          <a:xfrm>
            <a:off x="2232740" y="546194"/>
            <a:ext cx="6769585" cy="1470025"/>
          </a:xfrm>
        </p:spPr>
        <p:txBody>
          <a:bodyPr>
            <a:normAutofit/>
          </a:bodyPr>
          <a:lstStyle/>
          <a:p>
            <a:r>
              <a:rPr lang="tr-TR" sz="3600" dirty="0"/>
              <a:t>DEPARTMENT OF INDUSTRIAL DESIGN ENGINEERING</a:t>
            </a:r>
          </a:p>
        </p:txBody>
      </p:sp>
      <p:pic>
        <p:nvPicPr>
          <p:cNvPr id="4" name="Resim 3">
            <a:extLst>
              <a:ext uri="{FF2B5EF4-FFF2-40B4-BE49-F238E27FC236}">
                <a16:creationId xmlns:a16="http://schemas.microsoft.com/office/drawing/2014/main" id="{12956262-EE94-4A03-86FF-151A1F9AEB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190" t="-20729" r="-44693" b="-64789"/>
          <a:stretch/>
        </p:blipFill>
        <p:spPr>
          <a:xfrm>
            <a:off x="251520" y="476672"/>
            <a:ext cx="2592288" cy="2820380"/>
          </a:xfrm>
          <a:prstGeom prst="rect">
            <a:avLst/>
          </a:prstGeom>
        </p:spPr>
      </p:pic>
    </p:spTree>
    <p:extLst>
      <p:ext uri="{BB962C8B-B14F-4D97-AF65-F5344CB8AC3E}">
        <p14:creationId xmlns:p14="http://schemas.microsoft.com/office/powerpoint/2010/main" val="36597048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tr-TR" b="1" dirty="0" err="1"/>
              <a:t>History</a:t>
            </a:r>
            <a:endParaRPr lang="tr-TR" b="1" dirty="0"/>
          </a:p>
          <a:p>
            <a:r>
              <a:rPr lang="en-US" dirty="0"/>
              <a:t>Industrial design engineering</a:t>
            </a:r>
            <a:r>
              <a:rPr lang="tr-TR" dirty="0"/>
              <a:t> program has </a:t>
            </a:r>
            <a:r>
              <a:rPr lang="en-US" dirty="0"/>
              <a:t>accepted</a:t>
            </a:r>
            <a:r>
              <a:rPr lang="tr-TR" dirty="0"/>
              <a:t> </a:t>
            </a:r>
            <a:r>
              <a:rPr lang="en-US" dirty="0"/>
              <a:t>students </a:t>
            </a:r>
            <a:r>
              <a:rPr lang="tr-TR" dirty="0" err="1"/>
              <a:t>for</a:t>
            </a:r>
            <a:r>
              <a:rPr lang="en-US" dirty="0"/>
              <a:t> undergraduate</a:t>
            </a:r>
            <a:r>
              <a:rPr lang="tr-TR" dirty="0"/>
              <a:t> </a:t>
            </a:r>
            <a:r>
              <a:rPr lang="tr-TR" dirty="0" err="1"/>
              <a:t>degree</a:t>
            </a:r>
            <a:r>
              <a:rPr lang="en-US" dirty="0"/>
              <a:t> </a:t>
            </a:r>
            <a:r>
              <a:rPr lang="tr-TR" dirty="0"/>
              <a:t>since 2012-2013 </a:t>
            </a:r>
            <a:r>
              <a:rPr lang="en-US" dirty="0"/>
              <a:t>fall semester</a:t>
            </a:r>
            <a:r>
              <a:rPr lang="tr-TR" dirty="0"/>
              <a:t>.</a:t>
            </a:r>
          </a:p>
          <a:p>
            <a:r>
              <a:rPr lang="tr-TR" dirty="0" err="1"/>
              <a:t>It</a:t>
            </a:r>
            <a:r>
              <a:rPr lang="tr-TR" dirty="0"/>
              <a:t> </a:t>
            </a:r>
            <a:r>
              <a:rPr lang="tr-TR" dirty="0" err="1"/>
              <a:t>fills</a:t>
            </a:r>
            <a:r>
              <a:rPr lang="tr-TR" dirty="0"/>
              <a:t> a </a:t>
            </a:r>
            <a:r>
              <a:rPr lang="tr-TR" dirty="0" err="1"/>
              <a:t>great</a:t>
            </a:r>
            <a:r>
              <a:rPr lang="tr-TR" dirty="0"/>
              <a:t> </a:t>
            </a:r>
            <a:r>
              <a:rPr lang="tr-TR" dirty="0" err="1"/>
              <a:t>gap</a:t>
            </a:r>
            <a:r>
              <a:rPr lang="tr-TR" dirty="0"/>
              <a:t> in </a:t>
            </a:r>
            <a:r>
              <a:rPr lang="tr-TR" dirty="0" err="1"/>
              <a:t>meeting</a:t>
            </a:r>
            <a:r>
              <a:rPr lang="tr-TR" dirty="0"/>
              <a:t> the </a:t>
            </a:r>
            <a:r>
              <a:rPr lang="tr-TR" dirty="0" err="1"/>
              <a:t>requirement</a:t>
            </a:r>
            <a:r>
              <a:rPr lang="tr-TR" dirty="0"/>
              <a:t> of </a:t>
            </a:r>
            <a:r>
              <a:rPr lang="tr-TR" u="sng" dirty="0"/>
              <a:t>Creative</a:t>
            </a:r>
            <a:r>
              <a:rPr lang="tr-TR" dirty="0"/>
              <a:t>, </a:t>
            </a:r>
            <a:r>
              <a:rPr lang="tr-TR" u="sng" dirty="0" err="1"/>
              <a:t>Innovative</a:t>
            </a:r>
            <a:r>
              <a:rPr lang="tr-TR" dirty="0"/>
              <a:t> </a:t>
            </a:r>
            <a:r>
              <a:rPr lang="tr-TR" b="1" dirty="0" err="1"/>
              <a:t>Industrial</a:t>
            </a:r>
            <a:r>
              <a:rPr lang="tr-TR" b="1" dirty="0"/>
              <a:t> Design </a:t>
            </a:r>
            <a:r>
              <a:rPr lang="tr-TR" b="1" dirty="0" err="1"/>
              <a:t>Engineers</a:t>
            </a:r>
            <a:r>
              <a:rPr lang="tr-TR" dirty="0"/>
              <a:t> </a:t>
            </a:r>
            <a:r>
              <a:rPr lang="en-US" dirty="0"/>
              <a:t>who follow </a:t>
            </a:r>
            <a:r>
              <a:rPr lang="en-US" dirty="0" err="1"/>
              <a:t>qual</a:t>
            </a:r>
            <a:r>
              <a:rPr lang="tr-TR" dirty="0"/>
              <a:t>i</a:t>
            </a:r>
            <a:r>
              <a:rPr lang="en-US" dirty="0"/>
              <a:t>ty and up-to-date design/application </a:t>
            </a:r>
            <a:r>
              <a:rPr lang="en-US" dirty="0" err="1"/>
              <a:t>technolog</a:t>
            </a:r>
            <a:r>
              <a:rPr lang="tr-TR" dirty="0"/>
              <a:t>i</a:t>
            </a:r>
            <a:r>
              <a:rPr lang="en-US" dirty="0" err="1"/>
              <a:t>es</a:t>
            </a:r>
            <a:r>
              <a:rPr lang="en-US" dirty="0"/>
              <a:t> of </a:t>
            </a:r>
            <a:r>
              <a:rPr lang="en-US" dirty="0" err="1"/>
              <a:t>nat</a:t>
            </a:r>
            <a:r>
              <a:rPr lang="tr-TR" dirty="0"/>
              <a:t>i</a:t>
            </a:r>
            <a:r>
              <a:rPr lang="en-US" dirty="0" err="1"/>
              <a:t>onal</a:t>
            </a:r>
            <a:r>
              <a:rPr lang="en-US" dirty="0"/>
              <a:t> industry.</a:t>
            </a:r>
          </a:p>
          <a:p>
            <a:endParaRPr lang="tr-TR" dirty="0"/>
          </a:p>
          <a:p>
            <a:endParaRPr lang="tr-TR" dirty="0"/>
          </a:p>
          <a:p>
            <a:endParaRPr lang="tr-TR" dirty="0"/>
          </a:p>
          <a:p>
            <a:endParaRPr lang="tr-TR" dirty="0"/>
          </a:p>
        </p:txBody>
      </p:sp>
      <p:sp>
        <p:nvSpPr>
          <p:cNvPr id="6" name="Unvan 5">
            <a:extLst>
              <a:ext uri="{FF2B5EF4-FFF2-40B4-BE49-F238E27FC236}">
                <a16:creationId xmlns:a16="http://schemas.microsoft.com/office/drawing/2014/main" id="{7C0EF603-B91D-4994-AFB9-24667ABE82FC}"/>
              </a:ext>
            </a:extLst>
          </p:cNvPr>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pic>
        <p:nvPicPr>
          <p:cNvPr id="5" name="Resim 4">
            <a:extLst>
              <a:ext uri="{FF2B5EF4-FFF2-40B4-BE49-F238E27FC236}">
                <a16:creationId xmlns:a16="http://schemas.microsoft.com/office/drawing/2014/main" id="{B02A0FA7-ED76-4E8E-A131-598AF0F168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1302954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539552" y="2209800"/>
            <a:ext cx="8229600" cy="4325112"/>
          </a:xfrm>
        </p:spPr>
        <p:txBody>
          <a:bodyPr>
            <a:normAutofit/>
          </a:bodyPr>
          <a:lstStyle/>
          <a:p>
            <a:pPr marL="109728" indent="0" algn="just">
              <a:buNone/>
            </a:pPr>
            <a:r>
              <a:rPr lang="tr-TR" sz="3200" b="1" kern="1200" dirty="0" err="1">
                <a:solidFill>
                  <a:schemeClr val="tx1"/>
                </a:solidFill>
                <a:latin typeface="+mn-lt"/>
                <a:ea typeface="+mn-ea"/>
                <a:cs typeface="+mn-cs"/>
              </a:rPr>
              <a:t>Mission</a:t>
            </a:r>
            <a:endParaRPr lang="tr-TR" sz="3200" b="1" kern="1200" dirty="0">
              <a:solidFill>
                <a:schemeClr val="tx1"/>
              </a:solidFill>
              <a:latin typeface="+mn-lt"/>
              <a:ea typeface="+mn-ea"/>
              <a:cs typeface="+mn-cs"/>
            </a:endParaRPr>
          </a:p>
          <a:p>
            <a:pPr marL="109728" indent="0" algn="just">
              <a:buNone/>
            </a:pPr>
            <a:r>
              <a:rPr lang="tr-TR" dirty="0" err="1"/>
              <a:t>To</a:t>
            </a:r>
            <a:r>
              <a:rPr lang="tr-TR" dirty="0"/>
              <a:t> </a:t>
            </a:r>
            <a:r>
              <a:rPr lang="tr-TR" dirty="0" err="1"/>
              <a:t>educate</a:t>
            </a:r>
            <a:r>
              <a:rPr lang="tr-TR" dirty="0"/>
              <a:t> </a:t>
            </a:r>
            <a:r>
              <a:rPr lang="tr-TR" dirty="0" err="1"/>
              <a:t>engineers</a:t>
            </a:r>
            <a:r>
              <a:rPr lang="tr-TR" dirty="0"/>
              <a:t> </a:t>
            </a:r>
            <a:r>
              <a:rPr lang="tr-TR" dirty="0" err="1"/>
              <a:t>who</a:t>
            </a:r>
            <a:r>
              <a:rPr lang="tr-TR" dirty="0"/>
              <a:t> can </a:t>
            </a:r>
            <a:r>
              <a:rPr lang="tr-TR" dirty="0" err="1"/>
              <a:t>apply</a:t>
            </a:r>
            <a:r>
              <a:rPr lang="tr-TR" dirty="0"/>
              <a:t> the </a:t>
            </a:r>
            <a:r>
              <a:rPr lang="tr-TR" dirty="0" err="1"/>
              <a:t>theoretical</a:t>
            </a:r>
            <a:r>
              <a:rPr lang="tr-TR" dirty="0"/>
              <a:t>  </a:t>
            </a:r>
            <a:r>
              <a:rPr lang="tr-TR" dirty="0" err="1"/>
              <a:t>design</a:t>
            </a:r>
            <a:r>
              <a:rPr lang="tr-TR" dirty="0"/>
              <a:t> </a:t>
            </a:r>
            <a:r>
              <a:rPr lang="tr-TR" dirty="0" err="1"/>
              <a:t>skills</a:t>
            </a:r>
            <a:r>
              <a:rPr lang="tr-TR" dirty="0"/>
              <a:t> </a:t>
            </a:r>
            <a:r>
              <a:rPr lang="tr-TR" dirty="0" err="1"/>
              <a:t>to</a:t>
            </a:r>
            <a:r>
              <a:rPr lang="tr-TR" dirty="0"/>
              <a:t> the </a:t>
            </a:r>
            <a:r>
              <a:rPr lang="tr-TR" dirty="0" err="1"/>
              <a:t>engineering</a:t>
            </a:r>
            <a:r>
              <a:rPr lang="tr-TR" dirty="0"/>
              <a:t> </a:t>
            </a:r>
            <a:r>
              <a:rPr lang="tr-TR" dirty="0" err="1"/>
              <a:t>problems</a:t>
            </a:r>
            <a:r>
              <a:rPr lang="tr-TR" dirty="0"/>
              <a:t>, </a:t>
            </a:r>
            <a:r>
              <a:rPr lang="tr-TR" dirty="0" err="1"/>
              <a:t>to</a:t>
            </a:r>
            <a:r>
              <a:rPr lang="tr-TR" dirty="0"/>
              <a:t> </a:t>
            </a:r>
            <a:r>
              <a:rPr lang="tr-TR" dirty="0" err="1"/>
              <a:t>use</a:t>
            </a:r>
            <a:r>
              <a:rPr lang="tr-TR" dirty="0"/>
              <a:t> software in </a:t>
            </a:r>
            <a:r>
              <a:rPr lang="tr-TR" dirty="0" err="1"/>
              <a:t>design</a:t>
            </a:r>
            <a:r>
              <a:rPr lang="tr-TR" dirty="0"/>
              <a:t> </a:t>
            </a:r>
            <a:r>
              <a:rPr lang="tr-TR" dirty="0" err="1"/>
              <a:t>applications</a:t>
            </a:r>
            <a:r>
              <a:rPr lang="tr-TR" dirty="0"/>
              <a:t>, </a:t>
            </a:r>
            <a:r>
              <a:rPr lang="tr-TR" dirty="0" err="1"/>
              <a:t>to</a:t>
            </a:r>
            <a:r>
              <a:rPr lang="tr-TR" dirty="0"/>
              <a:t> </a:t>
            </a:r>
            <a:r>
              <a:rPr lang="tr-TR" dirty="0" err="1"/>
              <a:t>produce</a:t>
            </a:r>
            <a:r>
              <a:rPr lang="tr-TR" dirty="0"/>
              <a:t> </a:t>
            </a:r>
            <a:r>
              <a:rPr lang="tr-TR" dirty="0" err="1"/>
              <a:t>industrial</a:t>
            </a:r>
            <a:r>
              <a:rPr lang="tr-TR" dirty="0"/>
              <a:t> </a:t>
            </a:r>
            <a:r>
              <a:rPr lang="tr-TR" dirty="0" err="1"/>
              <a:t>solutions</a:t>
            </a:r>
            <a:r>
              <a:rPr lang="tr-TR" dirty="0"/>
              <a:t>, </a:t>
            </a:r>
            <a:r>
              <a:rPr lang="tr-TR" dirty="0" err="1"/>
              <a:t>to</a:t>
            </a:r>
            <a:r>
              <a:rPr lang="tr-TR" dirty="0"/>
              <a:t> be a </a:t>
            </a:r>
            <a:r>
              <a:rPr lang="tr-TR" dirty="0" err="1"/>
              <a:t>team</a:t>
            </a:r>
            <a:r>
              <a:rPr lang="tr-TR" dirty="0"/>
              <a:t> </a:t>
            </a:r>
            <a:r>
              <a:rPr lang="tr-TR" dirty="0" err="1"/>
              <a:t>leader</a:t>
            </a:r>
            <a:r>
              <a:rPr lang="tr-TR" dirty="0"/>
              <a:t>, </a:t>
            </a:r>
            <a:r>
              <a:rPr lang="tr-TR" dirty="0" err="1"/>
              <a:t>to</a:t>
            </a:r>
            <a:r>
              <a:rPr lang="tr-TR" dirty="0"/>
              <a:t> </a:t>
            </a:r>
            <a:r>
              <a:rPr lang="tr-TR" dirty="0" err="1"/>
              <a:t>have</a:t>
            </a:r>
            <a:r>
              <a:rPr lang="tr-TR" dirty="0"/>
              <a:t> </a:t>
            </a:r>
            <a:r>
              <a:rPr lang="tr-TR" dirty="0" err="1"/>
              <a:t>high</a:t>
            </a:r>
            <a:r>
              <a:rPr lang="tr-TR" dirty="0"/>
              <a:t> self-</a:t>
            </a:r>
            <a:r>
              <a:rPr lang="tr-TR" dirty="0" err="1"/>
              <a:t>confidence</a:t>
            </a:r>
            <a:r>
              <a:rPr lang="tr-TR" dirty="0"/>
              <a:t>, </a:t>
            </a:r>
            <a:r>
              <a:rPr lang="tr-TR" dirty="0" err="1"/>
              <a:t>to</a:t>
            </a:r>
            <a:r>
              <a:rPr lang="tr-TR" dirty="0"/>
              <a:t> </a:t>
            </a:r>
            <a:r>
              <a:rPr lang="tr-TR" dirty="0" err="1"/>
              <a:t>take</a:t>
            </a:r>
            <a:r>
              <a:rPr lang="tr-TR" dirty="0"/>
              <a:t> </a:t>
            </a:r>
            <a:r>
              <a:rPr lang="tr-TR" dirty="0" err="1"/>
              <a:t>responsibility</a:t>
            </a:r>
            <a:r>
              <a:rPr lang="tr-TR" dirty="0"/>
              <a:t>.</a:t>
            </a:r>
            <a:endParaRPr lang="en-GB" dirty="0"/>
          </a:p>
        </p:txBody>
      </p:sp>
      <p:pic>
        <p:nvPicPr>
          <p:cNvPr id="6" name="Resim 5">
            <a:extLst>
              <a:ext uri="{FF2B5EF4-FFF2-40B4-BE49-F238E27FC236}">
                <a16:creationId xmlns:a16="http://schemas.microsoft.com/office/drawing/2014/main" id="{ADC9A13A-2E35-4FCE-B8DD-8CD89BB29C1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3787950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549876F1-FAFA-444D-AABC-2C44FFBE26EC}"/>
              </a:ext>
            </a:extLst>
          </p:cNvPr>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İçerik Yer Tutucusu 2">
            <a:extLst>
              <a:ext uri="{FF2B5EF4-FFF2-40B4-BE49-F238E27FC236}">
                <a16:creationId xmlns:a16="http://schemas.microsoft.com/office/drawing/2014/main" id="{2409A23B-F70F-4DF6-AFA9-A92E072B35E9}"/>
              </a:ext>
            </a:extLst>
          </p:cNvPr>
          <p:cNvSpPr>
            <a:spLocks noGrp="1"/>
          </p:cNvSpPr>
          <p:nvPr>
            <p:ph idx="1"/>
          </p:nvPr>
        </p:nvSpPr>
        <p:spPr>
          <a:xfrm>
            <a:off x="457200" y="2249424"/>
            <a:ext cx="8229600" cy="4325112"/>
          </a:xfrm>
        </p:spPr>
        <p:txBody>
          <a:bodyPr>
            <a:normAutofit/>
          </a:bodyPr>
          <a:lstStyle/>
          <a:p>
            <a:pPr marL="109728" indent="0" algn="just">
              <a:buNone/>
            </a:pPr>
            <a:r>
              <a:rPr lang="tr-TR" sz="3200" b="1" dirty="0" err="1"/>
              <a:t>Vision</a:t>
            </a:r>
            <a:endParaRPr lang="tr-TR" sz="3200" b="1" dirty="0"/>
          </a:p>
          <a:p>
            <a:pPr algn="just"/>
            <a:r>
              <a:rPr lang="tr-TR" dirty="0" err="1"/>
              <a:t>To</a:t>
            </a:r>
            <a:r>
              <a:rPr lang="tr-TR" dirty="0"/>
              <a:t> </a:t>
            </a:r>
            <a:r>
              <a:rPr lang="en-US" dirty="0"/>
              <a:t>provide a </a:t>
            </a:r>
            <a:r>
              <a:rPr lang="tr-TR" dirty="0" err="1"/>
              <a:t>industrial</a:t>
            </a:r>
            <a:r>
              <a:rPr lang="tr-TR" dirty="0"/>
              <a:t> </a:t>
            </a:r>
            <a:r>
              <a:rPr lang="tr-TR" dirty="0" err="1"/>
              <a:t>design</a:t>
            </a:r>
            <a:r>
              <a:rPr lang="en-US" dirty="0"/>
              <a:t> engineering education that meets the highest global standards</a:t>
            </a:r>
          </a:p>
          <a:p>
            <a:r>
              <a:rPr lang="tr-TR" dirty="0" err="1"/>
              <a:t>To</a:t>
            </a:r>
            <a:r>
              <a:rPr lang="tr-TR" dirty="0"/>
              <a:t> be </a:t>
            </a:r>
            <a:r>
              <a:rPr lang="en-US" dirty="0"/>
              <a:t>innovative, pioneering and leading in education, research and service</a:t>
            </a:r>
          </a:p>
          <a:p>
            <a:r>
              <a:rPr lang="tr-TR" dirty="0" err="1"/>
              <a:t>To</a:t>
            </a:r>
            <a:r>
              <a:rPr lang="tr-TR" dirty="0"/>
              <a:t> </a:t>
            </a:r>
            <a:r>
              <a:rPr lang="tr-TR" dirty="0" err="1"/>
              <a:t>have</a:t>
            </a:r>
            <a:r>
              <a:rPr lang="tr-TR" dirty="0"/>
              <a:t> </a:t>
            </a:r>
            <a:r>
              <a:rPr lang="en-US" dirty="0"/>
              <a:t>faculty</a:t>
            </a:r>
            <a:r>
              <a:rPr lang="tr-TR" dirty="0"/>
              <a:t> </a:t>
            </a:r>
            <a:r>
              <a:rPr lang="tr-TR" dirty="0" err="1"/>
              <a:t>members</a:t>
            </a:r>
            <a:r>
              <a:rPr lang="en-US" dirty="0"/>
              <a:t>, staff and students who seek perfection through collaborative, high quality and meaningful productivity.</a:t>
            </a:r>
          </a:p>
          <a:p>
            <a:endParaRPr lang="tr-TR" dirty="0"/>
          </a:p>
        </p:txBody>
      </p:sp>
      <p:pic>
        <p:nvPicPr>
          <p:cNvPr id="4" name="Resim 3">
            <a:extLst>
              <a:ext uri="{FF2B5EF4-FFF2-40B4-BE49-F238E27FC236}">
                <a16:creationId xmlns:a16="http://schemas.microsoft.com/office/drawing/2014/main" id="{32574DD2-5598-4B9F-8D5E-DE14CB5832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605264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601497" y="2636912"/>
            <a:ext cx="8542504" cy="2062103"/>
          </a:xfrm>
          <a:prstGeom prst="rect">
            <a:avLst/>
          </a:prstGeom>
          <a:noFill/>
        </p:spPr>
        <p:txBody>
          <a:bodyPr wrap="square" rtlCol="0">
            <a:spAutoFit/>
          </a:bodyPr>
          <a:lstStyle/>
          <a:p>
            <a:r>
              <a:rPr lang="tr-TR" sz="3200" dirty="0" err="1"/>
              <a:t>Industrial</a:t>
            </a:r>
            <a:r>
              <a:rPr lang="tr-TR" sz="3200" dirty="0"/>
              <a:t> Design</a:t>
            </a:r>
            <a:r>
              <a:rPr lang="en-GB" sz="3200" dirty="0"/>
              <a:t> </a:t>
            </a:r>
            <a:r>
              <a:rPr lang="tr-TR" sz="3200" dirty="0"/>
              <a:t>E</a:t>
            </a:r>
            <a:r>
              <a:rPr lang="en-GB" sz="3200" dirty="0" err="1"/>
              <a:t>ngineering</a:t>
            </a:r>
            <a:r>
              <a:rPr lang="en-GB" sz="3200" dirty="0"/>
              <a:t> is a discipline of engineering dealing with </a:t>
            </a:r>
            <a:r>
              <a:rPr lang="tr-TR" sz="3200" dirty="0" err="1"/>
              <a:t>various</a:t>
            </a:r>
            <a:r>
              <a:rPr lang="en-GB" sz="3200" dirty="0"/>
              <a:t> </a:t>
            </a:r>
            <a:r>
              <a:rPr lang="tr-TR" sz="3200" dirty="0" err="1"/>
              <a:t>design</a:t>
            </a:r>
            <a:r>
              <a:rPr lang="tr-TR" sz="3200" dirty="0"/>
              <a:t> and </a:t>
            </a:r>
            <a:r>
              <a:rPr lang="tr-TR" sz="3200" dirty="0" err="1"/>
              <a:t>analysis</a:t>
            </a:r>
            <a:r>
              <a:rPr lang="en-GB" sz="3200" dirty="0"/>
              <a:t> </a:t>
            </a:r>
            <a:r>
              <a:rPr lang="tr-TR" sz="3200" dirty="0" err="1"/>
              <a:t>applications</a:t>
            </a:r>
            <a:r>
              <a:rPr lang="tr-TR" sz="3200" dirty="0"/>
              <a:t>, </a:t>
            </a:r>
            <a:r>
              <a:rPr lang="en-GB" sz="3200" dirty="0"/>
              <a:t>research and development of </a:t>
            </a:r>
            <a:r>
              <a:rPr lang="tr-TR" sz="3200" dirty="0" err="1"/>
              <a:t>products</a:t>
            </a:r>
            <a:r>
              <a:rPr lang="tr-TR" sz="3200" dirty="0"/>
              <a:t> and </a:t>
            </a:r>
            <a:r>
              <a:rPr lang="tr-TR" sz="3200" dirty="0" err="1"/>
              <a:t>systems</a:t>
            </a:r>
            <a:r>
              <a:rPr lang="tr-TR" sz="3200" dirty="0"/>
              <a:t>. </a:t>
            </a:r>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normAutofit fontScale="90000"/>
          </a:bodyPr>
          <a:lstStyle/>
          <a:p>
            <a:r>
              <a:rPr lang="tr-TR" dirty="0" err="1"/>
              <a:t>About</a:t>
            </a:r>
            <a:r>
              <a:rPr lang="tr-TR" dirty="0"/>
              <a:t> </a:t>
            </a:r>
            <a:r>
              <a:rPr lang="tr-TR" dirty="0" err="1"/>
              <a:t>Industrial</a:t>
            </a:r>
            <a:r>
              <a:rPr lang="tr-TR" dirty="0"/>
              <a:t> Design </a:t>
            </a:r>
            <a:r>
              <a:rPr lang="tr-TR" dirty="0" err="1"/>
              <a:t>Engineering</a:t>
            </a:r>
            <a:endParaRPr lang="tr-TR" dirty="0"/>
          </a:p>
        </p:txBody>
      </p:sp>
      <p:pic>
        <p:nvPicPr>
          <p:cNvPr id="6" name="Resim 5">
            <a:extLst>
              <a:ext uri="{FF2B5EF4-FFF2-40B4-BE49-F238E27FC236}">
                <a16:creationId xmlns:a16="http://schemas.microsoft.com/office/drawing/2014/main" id="{8371A16A-AD11-486E-BDE8-8CCA7D285E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618127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F03DB318-B12B-4588-88A5-2B8C38E63021}"/>
              </a:ext>
            </a:extLst>
          </p:cNvPr>
          <p:cNvSpPr txBox="1"/>
          <p:nvPr/>
        </p:nvSpPr>
        <p:spPr>
          <a:xfrm>
            <a:off x="601497" y="2132856"/>
            <a:ext cx="8542504" cy="5016758"/>
          </a:xfrm>
          <a:prstGeom prst="rect">
            <a:avLst/>
          </a:prstGeom>
          <a:noFill/>
        </p:spPr>
        <p:txBody>
          <a:bodyPr wrap="square" rtlCol="0">
            <a:spAutoFit/>
          </a:bodyPr>
          <a:lstStyle/>
          <a:p>
            <a:r>
              <a:rPr lang="tr-TR" sz="3200" b="1" dirty="0" err="1"/>
              <a:t>Specialised</a:t>
            </a:r>
            <a:r>
              <a:rPr lang="tr-TR" sz="3200" b="1" dirty="0"/>
              <a:t> Research </a:t>
            </a:r>
            <a:r>
              <a:rPr lang="tr-TR" sz="3200" b="1" dirty="0" err="1"/>
              <a:t>Areas</a:t>
            </a:r>
            <a:endParaRPr lang="tr-TR" sz="3200" b="1" dirty="0"/>
          </a:p>
          <a:p>
            <a:r>
              <a:rPr lang="tr-TR" sz="3200" dirty="0"/>
              <a:t>	</a:t>
            </a:r>
            <a:r>
              <a:rPr lang="tr-TR" sz="3200" dirty="0" err="1"/>
              <a:t>Industrial</a:t>
            </a:r>
            <a:r>
              <a:rPr lang="tr-TR" sz="3200" dirty="0"/>
              <a:t> Product Design</a:t>
            </a:r>
          </a:p>
          <a:p>
            <a:r>
              <a:rPr lang="tr-TR" sz="3200" dirty="0"/>
              <a:t>	Metal </a:t>
            </a:r>
            <a:r>
              <a:rPr lang="tr-TR" sz="3200" dirty="0" err="1"/>
              <a:t>Forming</a:t>
            </a:r>
            <a:r>
              <a:rPr lang="tr-TR" sz="3200" dirty="0"/>
              <a:t> and Applications</a:t>
            </a:r>
          </a:p>
          <a:p>
            <a:r>
              <a:rPr lang="tr-TR" sz="3200" dirty="0"/>
              <a:t>	</a:t>
            </a:r>
            <a:r>
              <a:rPr lang="tr-TR" sz="3200" dirty="0" err="1"/>
              <a:t>Plastic</a:t>
            </a:r>
            <a:r>
              <a:rPr lang="tr-TR" sz="3200" dirty="0"/>
              <a:t> </a:t>
            </a:r>
            <a:r>
              <a:rPr lang="tr-TR" sz="3200" dirty="0" err="1"/>
              <a:t>Molds</a:t>
            </a:r>
            <a:r>
              <a:rPr lang="tr-TR" sz="3200" dirty="0"/>
              <a:t> Design and Applications</a:t>
            </a:r>
          </a:p>
          <a:p>
            <a:r>
              <a:rPr lang="tr-TR" sz="3200" dirty="0"/>
              <a:t>	</a:t>
            </a:r>
            <a:r>
              <a:rPr lang="tr-TR" sz="3200" dirty="0" err="1"/>
              <a:t>Rapid</a:t>
            </a:r>
            <a:r>
              <a:rPr lang="tr-TR" sz="3200" dirty="0"/>
              <a:t> </a:t>
            </a:r>
            <a:r>
              <a:rPr lang="tr-TR" sz="3200" dirty="0" err="1"/>
              <a:t>Prototyping</a:t>
            </a:r>
            <a:r>
              <a:rPr lang="tr-TR" sz="3200" dirty="0"/>
              <a:t> and 3D </a:t>
            </a:r>
            <a:r>
              <a:rPr lang="tr-TR" sz="3200" dirty="0" err="1"/>
              <a:t>Printers</a:t>
            </a:r>
            <a:endParaRPr lang="tr-TR" sz="3200" dirty="0"/>
          </a:p>
          <a:p>
            <a:r>
              <a:rPr lang="tr-TR" sz="3200" dirty="0"/>
              <a:t>	</a:t>
            </a:r>
            <a:r>
              <a:rPr lang="tr-TR" sz="3200" dirty="0" err="1"/>
              <a:t>Polymer</a:t>
            </a:r>
            <a:r>
              <a:rPr lang="tr-TR" sz="3200" dirty="0"/>
              <a:t> </a:t>
            </a:r>
            <a:r>
              <a:rPr lang="tr-TR" sz="3200" dirty="0" err="1"/>
              <a:t>Composites</a:t>
            </a:r>
            <a:endParaRPr lang="tr-TR" sz="3200" dirty="0"/>
          </a:p>
          <a:p>
            <a:r>
              <a:rPr lang="tr-TR" sz="3200" dirty="0"/>
              <a:t>	</a:t>
            </a:r>
            <a:r>
              <a:rPr lang="tr-TR" sz="3200" dirty="0" err="1"/>
              <a:t>Furniture</a:t>
            </a:r>
            <a:r>
              <a:rPr lang="tr-TR" sz="3200" dirty="0"/>
              <a:t> Design</a:t>
            </a:r>
          </a:p>
          <a:p>
            <a:r>
              <a:rPr lang="tr-TR" sz="3200" dirty="0"/>
              <a:t>	CAD/CAM/CAE Applications</a:t>
            </a:r>
          </a:p>
          <a:p>
            <a:r>
              <a:rPr lang="tr-TR" sz="3200" dirty="0"/>
              <a:t>	CNC </a:t>
            </a:r>
            <a:r>
              <a:rPr lang="tr-TR" sz="3200" dirty="0" err="1"/>
              <a:t>System</a:t>
            </a:r>
            <a:r>
              <a:rPr lang="tr-TR" sz="3200" dirty="0"/>
              <a:t> Design</a:t>
            </a:r>
          </a:p>
          <a:p>
            <a:endParaRPr lang="tr-TR" sz="3200" dirty="0"/>
          </a:p>
        </p:txBody>
      </p:sp>
      <p:sp>
        <p:nvSpPr>
          <p:cNvPr id="7" name="Unvan 6">
            <a:extLst>
              <a:ext uri="{FF2B5EF4-FFF2-40B4-BE49-F238E27FC236}">
                <a16:creationId xmlns:a16="http://schemas.microsoft.com/office/drawing/2014/main" id="{B44605C0-25B3-4CA7-BC7C-43313219E850}"/>
              </a:ext>
            </a:extLst>
          </p:cNvPr>
          <p:cNvSpPr>
            <a:spLocks noGrp="1"/>
          </p:cNvSpPr>
          <p:nvPr>
            <p:ph type="title"/>
          </p:nvPr>
        </p:nvSpPr>
        <p:spPr/>
        <p:txBody>
          <a:bodyPr>
            <a:normAutofit fontScale="90000"/>
          </a:bodyPr>
          <a:lstStyle/>
          <a:p>
            <a:r>
              <a:rPr lang="tr-TR" dirty="0" err="1"/>
              <a:t>About</a:t>
            </a:r>
            <a:r>
              <a:rPr lang="tr-TR" dirty="0"/>
              <a:t> </a:t>
            </a:r>
            <a:r>
              <a:rPr lang="tr-TR" dirty="0" err="1"/>
              <a:t>Industrial</a:t>
            </a:r>
            <a:r>
              <a:rPr lang="tr-TR" dirty="0"/>
              <a:t> Design </a:t>
            </a:r>
            <a:r>
              <a:rPr lang="tr-TR" dirty="0" err="1"/>
              <a:t>Engineering</a:t>
            </a:r>
            <a:endParaRPr lang="tr-TR" dirty="0"/>
          </a:p>
        </p:txBody>
      </p:sp>
      <p:pic>
        <p:nvPicPr>
          <p:cNvPr id="6" name="Resim 5">
            <a:extLst>
              <a:ext uri="{FF2B5EF4-FFF2-40B4-BE49-F238E27FC236}">
                <a16:creationId xmlns:a16="http://schemas.microsoft.com/office/drawing/2014/main" id="{18695DCD-8589-445D-A758-CAC7E3C9B4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8822670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a:xfrm>
            <a:off x="457200" y="2249424"/>
            <a:ext cx="8686800" cy="4325112"/>
          </a:xfrm>
        </p:spPr>
        <p:txBody>
          <a:bodyPr>
            <a:normAutofit lnSpcReduction="10000"/>
          </a:bodyPr>
          <a:lstStyle/>
          <a:p>
            <a:pPr marL="109728" indent="0">
              <a:buNone/>
            </a:pPr>
            <a:r>
              <a:rPr lang="tr-TR" b="1" dirty="0"/>
              <a:t>Course </a:t>
            </a:r>
            <a:r>
              <a:rPr lang="tr-TR" b="1" dirty="0" err="1"/>
              <a:t>Credits</a:t>
            </a:r>
            <a:r>
              <a:rPr lang="tr-TR" b="1" dirty="0"/>
              <a:t> (ECTS)</a:t>
            </a:r>
          </a:p>
          <a:p>
            <a:r>
              <a:rPr lang="tr-TR" dirty="0"/>
              <a:t>E</a:t>
            </a:r>
            <a:r>
              <a:rPr lang="en-US" dirty="0" err="1"/>
              <a:t>lective</a:t>
            </a:r>
            <a:r>
              <a:rPr lang="en-US" dirty="0"/>
              <a:t> courses</a:t>
            </a:r>
            <a:r>
              <a:rPr lang="tr-TR" dirty="0"/>
              <a:t>: 58 </a:t>
            </a:r>
          </a:p>
          <a:p>
            <a:pPr lvl="1"/>
            <a:r>
              <a:rPr lang="tr-TR" dirty="0">
                <a:solidFill>
                  <a:schemeClr val="tx1"/>
                </a:solidFill>
              </a:rPr>
              <a:t>Technical </a:t>
            </a:r>
            <a:r>
              <a:rPr lang="tr-TR" dirty="0" err="1">
                <a:solidFill>
                  <a:schemeClr val="tx1"/>
                </a:solidFill>
              </a:rPr>
              <a:t>elective</a:t>
            </a:r>
            <a:r>
              <a:rPr lang="tr-TR" dirty="0">
                <a:solidFill>
                  <a:schemeClr val="tx1"/>
                </a:solidFill>
              </a:rPr>
              <a:t> </a:t>
            </a:r>
            <a:r>
              <a:rPr lang="tr-TR" dirty="0" err="1">
                <a:solidFill>
                  <a:schemeClr val="tx1"/>
                </a:solidFill>
              </a:rPr>
              <a:t>courses</a:t>
            </a:r>
            <a:r>
              <a:rPr lang="tr-TR" dirty="0">
                <a:solidFill>
                  <a:schemeClr val="tx1"/>
                </a:solidFill>
              </a:rPr>
              <a:t>: 42 </a:t>
            </a:r>
          </a:p>
          <a:p>
            <a:pPr lvl="1"/>
            <a:r>
              <a:rPr lang="tr-TR" dirty="0" err="1">
                <a:solidFill>
                  <a:schemeClr val="tx1"/>
                </a:solidFill>
              </a:rPr>
              <a:t>Social</a:t>
            </a:r>
            <a:r>
              <a:rPr lang="tr-TR" dirty="0">
                <a:solidFill>
                  <a:schemeClr val="tx1"/>
                </a:solidFill>
              </a:rPr>
              <a:t> </a:t>
            </a:r>
            <a:r>
              <a:rPr lang="tr-TR" dirty="0" err="1">
                <a:solidFill>
                  <a:schemeClr val="tx1"/>
                </a:solidFill>
              </a:rPr>
              <a:t>elective</a:t>
            </a:r>
            <a:r>
              <a:rPr lang="tr-TR" dirty="0">
                <a:solidFill>
                  <a:schemeClr val="tx1"/>
                </a:solidFill>
              </a:rPr>
              <a:t> </a:t>
            </a:r>
            <a:r>
              <a:rPr lang="tr-TR" dirty="0" err="1">
                <a:solidFill>
                  <a:schemeClr val="tx1"/>
                </a:solidFill>
              </a:rPr>
              <a:t>courses</a:t>
            </a:r>
            <a:r>
              <a:rPr lang="tr-TR" dirty="0">
                <a:solidFill>
                  <a:schemeClr val="tx1"/>
                </a:solidFill>
              </a:rPr>
              <a:t>: 16 </a:t>
            </a:r>
          </a:p>
          <a:p>
            <a:r>
              <a:rPr lang="tr-TR" dirty="0"/>
              <a:t>F</a:t>
            </a:r>
            <a:r>
              <a:rPr lang="en-US" dirty="0" err="1"/>
              <a:t>undamental</a:t>
            </a:r>
            <a:r>
              <a:rPr lang="en-US" dirty="0"/>
              <a:t> courses</a:t>
            </a:r>
            <a:r>
              <a:rPr lang="tr-TR" dirty="0"/>
              <a:t>: 36 	</a:t>
            </a:r>
            <a:endParaRPr lang="en-US" dirty="0"/>
          </a:p>
          <a:p>
            <a:r>
              <a:rPr lang="tr-TR" dirty="0"/>
              <a:t>E</a:t>
            </a:r>
            <a:r>
              <a:rPr lang="en-US" dirty="0" err="1"/>
              <a:t>ngineering</a:t>
            </a:r>
            <a:r>
              <a:rPr lang="en-US" dirty="0"/>
              <a:t> courses</a:t>
            </a:r>
            <a:r>
              <a:rPr lang="tr-TR" dirty="0"/>
              <a:t>: 88</a:t>
            </a:r>
          </a:p>
          <a:p>
            <a:r>
              <a:rPr lang="tr-TR" dirty="0" err="1"/>
              <a:t>Field</a:t>
            </a:r>
            <a:r>
              <a:rPr lang="tr-TR" dirty="0"/>
              <a:t> </a:t>
            </a:r>
            <a:r>
              <a:rPr lang="tr-TR" dirty="0" err="1"/>
              <a:t>courses</a:t>
            </a:r>
            <a:r>
              <a:rPr lang="tr-TR" dirty="0"/>
              <a:t>: 133</a:t>
            </a:r>
          </a:p>
          <a:p>
            <a:r>
              <a:rPr lang="tr-TR" dirty="0"/>
              <a:t>Total </a:t>
            </a:r>
            <a:r>
              <a:rPr lang="tr-TR" dirty="0" err="1"/>
              <a:t>credits</a:t>
            </a:r>
            <a:r>
              <a:rPr lang="tr-TR" dirty="0"/>
              <a:t>: 240</a:t>
            </a:r>
          </a:p>
          <a:p>
            <a:r>
              <a:rPr lang="tr-TR" dirty="0" err="1"/>
              <a:t>Credits</a:t>
            </a:r>
            <a:r>
              <a:rPr lang="tr-TR" dirty="0"/>
              <a:t> of </a:t>
            </a:r>
            <a:r>
              <a:rPr lang="tr-TR" dirty="0" err="1"/>
              <a:t>theoretical</a:t>
            </a:r>
            <a:r>
              <a:rPr lang="tr-TR" dirty="0"/>
              <a:t> </a:t>
            </a:r>
            <a:r>
              <a:rPr lang="tr-TR" dirty="0" err="1"/>
              <a:t>courses</a:t>
            </a:r>
            <a:r>
              <a:rPr lang="tr-TR" dirty="0"/>
              <a:t>: 112 </a:t>
            </a:r>
          </a:p>
          <a:p>
            <a:r>
              <a:rPr lang="tr-TR" dirty="0" err="1"/>
              <a:t>Credits</a:t>
            </a:r>
            <a:r>
              <a:rPr lang="tr-TR" dirty="0"/>
              <a:t> of </a:t>
            </a:r>
            <a:r>
              <a:rPr lang="tr-TR" dirty="0" err="1"/>
              <a:t>practical</a:t>
            </a:r>
            <a:r>
              <a:rPr lang="tr-TR" dirty="0"/>
              <a:t> </a:t>
            </a:r>
            <a:r>
              <a:rPr lang="tr-TR" dirty="0" err="1"/>
              <a:t>courses</a:t>
            </a:r>
            <a:r>
              <a:rPr lang="tr-TR" dirty="0"/>
              <a:t>: 128</a:t>
            </a:r>
          </a:p>
          <a:p>
            <a:endParaRPr lang="tr-TR" dirty="0"/>
          </a:p>
          <a:p>
            <a:endParaRPr lang="tr-TR" dirty="0"/>
          </a:p>
        </p:txBody>
      </p:sp>
      <p:pic>
        <p:nvPicPr>
          <p:cNvPr id="6" name="Resim 5">
            <a:extLst>
              <a:ext uri="{FF2B5EF4-FFF2-40B4-BE49-F238E27FC236}">
                <a16:creationId xmlns:a16="http://schemas.microsoft.com/office/drawing/2014/main" id="{01FEFD7C-F12F-4B11-AEA0-CCCA939A5F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217793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a:xfrm>
            <a:off x="0" y="2367432"/>
            <a:ext cx="9144000" cy="1781648"/>
          </a:xfrm>
          <a:noFill/>
        </p:spPr>
        <p:txBody>
          <a:bodyPr>
            <a:normAutofit/>
          </a:bodyPr>
          <a:lstStyle/>
          <a:p>
            <a:pPr algn="ctr"/>
            <a:r>
              <a:rPr lang="tr-TR" sz="5400" b="1" dirty="0">
                <a:solidFill>
                  <a:schemeClr val="tx1"/>
                </a:solidFill>
              </a:rPr>
              <a:t>7+1 Workplace Education and Workplace </a:t>
            </a:r>
            <a:r>
              <a:rPr lang="tr-TR" sz="5400" b="1" dirty="0" err="1">
                <a:solidFill>
                  <a:schemeClr val="tx1"/>
                </a:solidFill>
              </a:rPr>
              <a:t>Practice</a:t>
            </a:r>
            <a:endParaRPr lang="tr-TR" sz="5400" b="1" dirty="0">
              <a:solidFill>
                <a:schemeClr val="tx1"/>
              </a:solidFill>
            </a:endParaRPr>
          </a:p>
        </p:txBody>
      </p:sp>
    </p:spTree>
    <p:extLst>
      <p:ext uri="{BB962C8B-B14F-4D97-AF65-F5344CB8AC3E}">
        <p14:creationId xmlns:p14="http://schemas.microsoft.com/office/powerpoint/2010/main" val="31431617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5" name="Content Placeholder 2">
            <a:extLst>
              <a:ext uri="{FF2B5EF4-FFF2-40B4-BE49-F238E27FC236}">
                <a16:creationId xmlns:a16="http://schemas.microsoft.com/office/drawing/2014/main" id="{98994599-FEAC-488C-9533-B50D223F4E72}"/>
              </a:ext>
            </a:extLst>
          </p:cNvPr>
          <p:cNvSpPr txBox="1">
            <a:spLocks/>
          </p:cNvSpPr>
          <p:nvPr/>
        </p:nvSpPr>
        <p:spPr>
          <a:xfrm>
            <a:off x="451567" y="2564904"/>
            <a:ext cx="8229600" cy="2785560"/>
          </a:xfrm>
          <a:prstGeom prst="rect">
            <a:avLst/>
          </a:prstGeom>
        </p:spPr>
        <p:txBody>
          <a:bodyPr vert="horz">
            <a:normAutofit fontScale="92500" lnSpcReduction="10000"/>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tr-TR" b="1" dirty="0" err="1"/>
              <a:t>Double</a:t>
            </a:r>
            <a:r>
              <a:rPr lang="tr-TR" b="1" dirty="0"/>
              <a:t> </a:t>
            </a:r>
            <a:r>
              <a:rPr lang="tr-TR" b="1" dirty="0" err="1"/>
              <a:t>Major</a:t>
            </a:r>
            <a:r>
              <a:rPr lang="tr-TR" b="1" dirty="0"/>
              <a:t> Programs</a:t>
            </a:r>
          </a:p>
          <a:p>
            <a:pPr marL="109728" indent="0">
              <a:buNone/>
            </a:pPr>
            <a:endParaRPr lang="tr-TR" b="1" dirty="0"/>
          </a:p>
          <a:p>
            <a:pPr lvl="1">
              <a:buFont typeface="Wingdings" panose="05000000000000000000" pitchFamily="2" charset="2"/>
              <a:buChar char="§"/>
            </a:pPr>
            <a:r>
              <a:rPr lang="tr-TR" dirty="0">
                <a:solidFill>
                  <a:schemeClr val="tx1"/>
                </a:solidFill>
              </a:rPr>
              <a:t>Technology </a:t>
            </a:r>
            <a:r>
              <a:rPr lang="tr-TR" dirty="0" err="1">
                <a:solidFill>
                  <a:schemeClr val="tx1"/>
                </a:solidFill>
              </a:rPr>
              <a:t>Faculty</a:t>
            </a:r>
            <a:r>
              <a:rPr lang="tr-TR" dirty="0">
                <a:solidFill>
                  <a:schemeClr val="tx1"/>
                </a:solidFill>
              </a:rPr>
              <a:t> </a:t>
            </a:r>
            <a:r>
              <a:rPr lang="tr-TR" dirty="0" err="1">
                <a:solidFill>
                  <a:schemeClr val="tx1"/>
                </a:solidFill>
              </a:rPr>
              <a:t>Energy</a:t>
            </a:r>
            <a:r>
              <a:rPr lang="tr-TR" dirty="0">
                <a:solidFill>
                  <a:schemeClr val="tx1"/>
                </a:solidFill>
              </a:rPr>
              <a:t> </a:t>
            </a:r>
            <a:r>
              <a:rPr lang="tr-TR" dirty="0" err="1">
                <a:solidFill>
                  <a:schemeClr val="tx1"/>
                </a:solidFill>
              </a:rPr>
              <a:t>Systems</a:t>
            </a:r>
            <a:r>
              <a:rPr lang="tr-TR" dirty="0">
                <a:solidFill>
                  <a:schemeClr val="tx1"/>
                </a:solidFill>
              </a:rPr>
              <a:t> </a:t>
            </a:r>
            <a:r>
              <a:rPr lang="tr-TR" dirty="0" err="1">
                <a:solidFill>
                  <a:schemeClr val="tx1"/>
                </a:solidFill>
              </a:rPr>
              <a:t>Engineering</a:t>
            </a:r>
            <a:endParaRPr lang="tr-TR" dirty="0">
              <a:solidFill>
                <a:schemeClr val="tx1"/>
              </a:solidFill>
            </a:endParaRPr>
          </a:p>
          <a:p>
            <a:pPr lvl="1">
              <a:buFont typeface="Wingdings" panose="05000000000000000000" pitchFamily="2" charset="2"/>
              <a:buChar char="§"/>
            </a:pPr>
            <a:r>
              <a:rPr lang="tr-TR" dirty="0">
                <a:solidFill>
                  <a:schemeClr val="tx1"/>
                </a:solidFill>
              </a:rPr>
              <a:t>Technology </a:t>
            </a:r>
            <a:r>
              <a:rPr lang="tr-TR" dirty="0" err="1">
                <a:solidFill>
                  <a:schemeClr val="tx1"/>
                </a:solidFill>
              </a:rPr>
              <a:t>Faculty</a:t>
            </a:r>
            <a:r>
              <a:rPr lang="tr-TR" dirty="0">
                <a:solidFill>
                  <a:schemeClr val="tx1"/>
                </a:solidFill>
              </a:rPr>
              <a:t> </a:t>
            </a:r>
            <a:r>
              <a:rPr lang="tr-TR" dirty="0" err="1">
                <a:solidFill>
                  <a:schemeClr val="tx1"/>
                </a:solidFill>
              </a:rPr>
              <a:t>Mechatronics</a:t>
            </a:r>
            <a:r>
              <a:rPr lang="tr-TR" dirty="0">
                <a:solidFill>
                  <a:schemeClr val="tx1"/>
                </a:solidFill>
              </a:rPr>
              <a:t> </a:t>
            </a:r>
            <a:r>
              <a:rPr lang="tr-TR" dirty="0" err="1">
                <a:solidFill>
                  <a:schemeClr val="tx1"/>
                </a:solidFill>
              </a:rPr>
              <a:t>Engineering</a:t>
            </a:r>
            <a:endParaRPr lang="tr-TR" dirty="0">
              <a:solidFill>
                <a:schemeClr val="tx1"/>
              </a:solidFill>
            </a:endParaRPr>
          </a:p>
          <a:p>
            <a:pPr lvl="1">
              <a:buFont typeface="Wingdings" panose="05000000000000000000" pitchFamily="2" charset="2"/>
              <a:buChar char="§"/>
            </a:pPr>
            <a:r>
              <a:rPr lang="tr-TR" dirty="0">
                <a:solidFill>
                  <a:schemeClr val="tx1"/>
                </a:solidFill>
              </a:rPr>
              <a:t>Technology </a:t>
            </a:r>
            <a:r>
              <a:rPr lang="tr-TR" dirty="0" err="1">
                <a:solidFill>
                  <a:schemeClr val="tx1"/>
                </a:solidFill>
              </a:rPr>
              <a:t>Faculty</a:t>
            </a:r>
            <a:r>
              <a:rPr lang="tr-TR" dirty="0">
                <a:solidFill>
                  <a:schemeClr val="tx1"/>
                </a:solidFill>
              </a:rPr>
              <a:t> </a:t>
            </a:r>
            <a:r>
              <a:rPr lang="tr-TR" dirty="0" err="1">
                <a:solidFill>
                  <a:schemeClr val="tx1"/>
                </a:solidFill>
              </a:rPr>
              <a:t>Manufacturing</a:t>
            </a:r>
            <a:r>
              <a:rPr lang="tr-TR" dirty="0">
                <a:solidFill>
                  <a:schemeClr val="tx1"/>
                </a:solidFill>
              </a:rPr>
              <a:t> </a:t>
            </a:r>
            <a:r>
              <a:rPr lang="tr-TR" dirty="0" err="1">
                <a:solidFill>
                  <a:schemeClr val="tx1"/>
                </a:solidFill>
              </a:rPr>
              <a:t>Engineering</a:t>
            </a:r>
            <a:endParaRPr lang="tr-TR" dirty="0">
              <a:solidFill>
                <a:schemeClr val="tx1"/>
              </a:solidFill>
            </a:endParaRPr>
          </a:p>
          <a:p>
            <a:pPr lvl="1">
              <a:buFont typeface="Wingdings" panose="05000000000000000000" pitchFamily="2" charset="2"/>
              <a:buChar char="§"/>
            </a:pPr>
            <a:r>
              <a:rPr lang="tr-TR" dirty="0" err="1">
                <a:solidFill>
                  <a:schemeClr val="tx1"/>
                </a:solidFill>
              </a:rPr>
              <a:t>Engineering</a:t>
            </a:r>
            <a:r>
              <a:rPr lang="tr-TR" dirty="0">
                <a:solidFill>
                  <a:schemeClr val="tx1"/>
                </a:solidFill>
              </a:rPr>
              <a:t> </a:t>
            </a:r>
            <a:r>
              <a:rPr lang="tr-TR" dirty="0" err="1">
                <a:solidFill>
                  <a:schemeClr val="tx1"/>
                </a:solidFill>
              </a:rPr>
              <a:t>Faculty</a:t>
            </a:r>
            <a:r>
              <a:rPr lang="tr-TR" dirty="0">
                <a:solidFill>
                  <a:schemeClr val="tx1"/>
                </a:solidFill>
              </a:rPr>
              <a:t> </a:t>
            </a:r>
            <a:r>
              <a:rPr lang="tr-TR" dirty="0" err="1">
                <a:solidFill>
                  <a:schemeClr val="tx1"/>
                </a:solidFill>
              </a:rPr>
              <a:t>Mechanical</a:t>
            </a:r>
            <a:r>
              <a:rPr lang="tr-TR" dirty="0">
                <a:solidFill>
                  <a:schemeClr val="tx1"/>
                </a:solidFill>
              </a:rPr>
              <a:t> </a:t>
            </a:r>
            <a:r>
              <a:rPr lang="tr-TR" dirty="0" err="1">
                <a:solidFill>
                  <a:schemeClr val="tx1"/>
                </a:solidFill>
              </a:rPr>
              <a:t>Engineering</a:t>
            </a:r>
            <a:endParaRPr lang="tr-TR" dirty="0">
              <a:solidFill>
                <a:schemeClr val="tx1"/>
              </a:solidFill>
            </a:endParaRPr>
          </a:p>
          <a:p>
            <a:pPr lvl="1">
              <a:buFont typeface="Wingdings" panose="05000000000000000000" pitchFamily="2" charset="2"/>
              <a:buChar char="§"/>
            </a:pPr>
            <a:r>
              <a:rPr lang="tr-TR" dirty="0" err="1">
                <a:solidFill>
                  <a:schemeClr val="tx1"/>
                </a:solidFill>
              </a:rPr>
              <a:t>Enginnering</a:t>
            </a:r>
            <a:r>
              <a:rPr lang="tr-TR" dirty="0">
                <a:solidFill>
                  <a:schemeClr val="tx1"/>
                </a:solidFill>
              </a:rPr>
              <a:t> </a:t>
            </a:r>
            <a:r>
              <a:rPr lang="tr-TR" dirty="0" err="1">
                <a:solidFill>
                  <a:schemeClr val="tx1"/>
                </a:solidFill>
              </a:rPr>
              <a:t>Faculty</a:t>
            </a:r>
            <a:r>
              <a:rPr lang="tr-TR" dirty="0">
                <a:solidFill>
                  <a:schemeClr val="tx1"/>
                </a:solidFill>
              </a:rPr>
              <a:t> </a:t>
            </a:r>
            <a:r>
              <a:rPr lang="tr-TR" dirty="0" err="1">
                <a:solidFill>
                  <a:schemeClr val="tx1"/>
                </a:solidFill>
              </a:rPr>
              <a:t>Industrial</a:t>
            </a:r>
            <a:r>
              <a:rPr lang="tr-TR" dirty="0">
                <a:solidFill>
                  <a:schemeClr val="tx1"/>
                </a:solidFill>
              </a:rPr>
              <a:t> </a:t>
            </a:r>
            <a:r>
              <a:rPr lang="tr-TR" dirty="0" err="1">
                <a:solidFill>
                  <a:schemeClr val="tx1"/>
                </a:solidFill>
              </a:rPr>
              <a:t>Engineering</a:t>
            </a:r>
            <a:endParaRPr lang="tr-TR" dirty="0">
              <a:solidFill>
                <a:schemeClr val="tx1"/>
              </a:solidFill>
            </a:endParaRPr>
          </a:p>
        </p:txBody>
      </p:sp>
      <p:pic>
        <p:nvPicPr>
          <p:cNvPr id="6" name="Resim 5">
            <a:extLst>
              <a:ext uri="{FF2B5EF4-FFF2-40B4-BE49-F238E27FC236}">
                <a16:creationId xmlns:a16="http://schemas.microsoft.com/office/drawing/2014/main" id="{E0BDA8DA-09AC-4CA7-88F6-1073F12FA1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733513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95E0E09-6C95-482E-9003-E311AFB8767F}"/>
              </a:ext>
            </a:extLst>
          </p:cNvPr>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İçerik Yer Tutucusu 2">
            <a:extLst>
              <a:ext uri="{FF2B5EF4-FFF2-40B4-BE49-F238E27FC236}">
                <a16:creationId xmlns:a16="http://schemas.microsoft.com/office/drawing/2014/main" id="{5198AF68-1825-4793-B51F-A2B6A8C536E8}"/>
              </a:ext>
            </a:extLst>
          </p:cNvPr>
          <p:cNvSpPr>
            <a:spLocks noGrp="1"/>
          </p:cNvSpPr>
          <p:nvPr>
            <p:ph idx="1"/>
          </p:nvPr>
        </p:nvSpPr>
        <p:spPr/>
        <p:txBody>
          <a:bodyPr/>
          <a:lstStyle/>
          <a:p>
            <a:pPr marL="109728" indent="0">
              <a:buNone/>
            </a:pPr>
            <a:r>
              <a:rPr lang="tr-TR" b="1" dirty="0" err="1"/>
              <a:t>Graduate</a:t>
            </a:r>
            <a:r>
              <a:rPr lang="tr-TR" b="1" dirty="0"/>
              <a:t> Programs</a:t>
            </a:r>
            <a:endParaRPr lang="en-GB" b="1" dirty="0"/>
          </a:p>
          <a:p>
            <a:endParaRPr lang="en-GB" dirty="0"/>
          </a:p>
          <a:p>
            <a:r>
              <a:rPr lang="tr-TR" b="1" dirty="0" err="1"/>
              <a:t>Master’s</a:t>
            </a:r>
            <a:r>
              <a:rPr lang="tr-TR" dirty="0"/>
              <a:t> </a:t>
            </a:r>
            <a:r>
              <a:rPr lang="en-GB" dirty="0"/>
              <a:t>and </a:t>
            </a:r>
            <a:r>
              <a:rPr lang="en-GB" b="1" dirty="0" err="1"/>
              <a:t>Ph.D</a:t>
            </a:r>
            <a:r>
              <a:rPr lang="en-GB" dirty="0"/>
              <a:t> Degree</a:t>
            </a:r>
          </a:p>
          <a:p>
            <a:pPr lvl="1"/>
            <a:r>
              <a:rPr lang="tr-TR" dirty="0" err="1">
                <a:solidFill>
                  <a:schemeClr val="tx1"/>
                </a:solidFill>
              </a:rPr>
              <a:t>EnIndustrial</a:t>
            </a:r>
            <a:r>
              <a:rPr lang="tr-TR" dirty="0">
                <a:solidFill>
                  <a:schemeClr val="tx1"/>
                </a:solidFill>
              </a:rPr>
              <a:t> Design </a:t>
            </a:r>
            <a:r>
              <a:rPr lang="en-GB" dirty="0">
                <a:solidFill>
                  <a:schemeClr val="tx1"/>
                </a:solidFill>
              </a:rPr>
              <a:t>Engineering</a:t>
            </a:r>
            <a:endParaRPr lang="tr-TR" dirty="0"/>
          </a:p>
          <a:p>
            <a:endParaRPr lang="tr-TR" dirty="0"/>
          </a:p>
        </p:txBody>
      </p:sp>
      <p:pic>
        <p:nvPicPr>
          <p:cNvPr id="4" name="Resim 3">
            <a:extLst>
              <a:ext uri="{FF2B5EF4-FFF2-40B4-BE49-F238E27FC236}">
                <a16:creationId xmlns:a16="http://schemas.microsoft.com/office/drawing/2014/main" id="{69AADBE5-73A2-460A-8506-43D2394EFE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0421548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err="1"/>
              <a:t>Industrial</a:t>
            </a:r>
            <a:r>
              <a:rPr lang="tr-TR" dirty="0"/>
              <a:t> Design </a:t>
            </a:r>
            <a:r>
              <a:rPr lang="tr-TR" dirty="0" err="1"/>
              <a:t>Engineering</a:t>
            </a:r>
            <a:endParaRPr lang="tr-TR" dirty="0"/>
          </a:p>
        </p:txBody>
      </p:sp>
      <p:sp>
        <p:nvSpPr>
          <p:cNvPr id="3" name="Content Placeholder 2"/>
          <p:cNvSpPr>
            <a:spLocks noGrp="1"/>
          </p:cNvSpPr>
          <p:nvPr>
            <p:ph idx="1"/>
          </p:nvPr>
        </p:nvSpPr>
        <p:spPr/>
        <p:txBody>
          <a:bodyPr>
            <a:normAutofit lnSpcReduction="10000"/>
          </a:bodyPr>
          <a:lstStyle/>
          <a:p>
            <a:pPr marL="109728" indent="0">
              <a:buNone/>
            </a:pPr>
            <a:r>
              <a:rPr lang="tr-TR" b="1" dirty="0" err="1"/>
              <a:t>Faculty</a:t>
            </a:r>
            <a:r>
              <a:rPr lang="tr-TR" b="1" dirty="0"/>
              <a:t> </a:t>
            </a:r>
            <a:r>
              <a:rPr lang="tr-TR" b="1" dirty="0" err="1"/>
              <a:t>Members</a:t>
            </a:r>
            <a:endParaRPr lang="tr-TR" b="1" dirty="0"/>
          </a:p>
          <a:p>
            <a:endParaRPr lang="tr-TR" dirty="0"/>
          </a:p>
          <a:p>
            <a:r>
              <a:rPr lang="tr-TR" dirty="0" err="1"/>
              <a:t>Number</a:t>
            </a:r>
            <a:r>
              <a:rPr lang="tr-TR" dirty="0"/>
              <a:t> of </a:t>
            </a:r>
            <a:r>
              <a:rPr lang="tr-TR" dirty="0" err="1"/>
              <a:t>Professor</a:t>
            </a:r>
            <a:r>
              <a:rPr lang="tr-TR" dirty="0"/>
              <a:t>	: 2</a:t>
            </a:r>
          </a:p>
          <a:p>
            <a:r>
              <a:rPr lang="tr-TR" dirty="0" err="1"/>
              <a:t>Number</a:t>
            </a:r>
            <a:r>
              <a:rPr lang="tr-TR" dirty="0"/>
              <a:t> of </a:t>
            </a:r>
            <a:r>
              <a:rPr lang="tr-TR" dirty="0" err="1"/>
              <a:t>Associate</a:t>
            </a:r>
            <a:r>
              <a:rPr lang="tr-TR" dirty="0"/>
              <a:t> </a:t>
            </a:r>
            <a:r>
              <a:rPr lang="tr-TR" dirty="0" err="1"/>
              <a:t>Professor</a:t>
            </a:r>
            <a:r>
              <a:rPr lang="tr-TR" dirty="0"/>
              <a:t>: 1</a:t>
            </a:r>
          </a:p>
          <a:p>
            <a:r>
              <a:rPr lang="tr-TR" dirty="0" err="1"/>
              <a:t>Number</a:t>
            </a:r>
            <a:r>
              <a:rPr lang="tr-TR" dirty="0"/>
              <a:t> of </a:t>
            </a:r>
            <a:r>
              <a:rPr lang="tr-TR" dirty="0" err="1"/>
              <a:t>Assistant</a:t>
            </a:r>
            <a:r>
              <a:rPr lang="tr-TR" dirty="0"/>
              <a:t> </a:t>
            </a:r>
            <a:r>
              <a:rPr lang="tr-TR" dirty="0" err="1"/>
              <a:t>Professor</a:t>
            </a:r>
            <a:r>
              <a:rPr lang="tr-TR" dirty="0"/>
              <a:t>: 4</a:t>
            </a:r>
          </a:p>
          <a:p>
            <a:r>
              <a:rPr lang="tr-TR" dirty="0" err="1"/>
              <a:t>Number</a:t>
            </a:r>
            <a:r>
              <a:rPr lang="tr-TR" dirty="0"/>
              <a:t> of </a:t>
            </a:r>
            <a:r>
              <a:rPr lang="tr-TR" dirty="0" err="1"/>
              <a:t>Teaching</a:t>
            </a:r>
            <a:r>
              <a:rPr lang="tr-TR" dirty="0"/>
              <a:t> </a:t>
            </a:r>
            <a:r>
              <a:rPr lang="tr-TR" dirty="0" err="1"/>
              <a:t>Assistant</a:t>
            </a:r>
            <a:r>
              <a:rPr lang="tr-TR" dirty="0"/>
              <a:t>: 2</a:t>
            </a:r>
          </a:p>
          <a:p>
            <a:endParaRPr lang="tr-TR" dirty="0"/>
          </a:p>
          <a:p>
            <a:endParaRPr lang="tr-TR" dirty="0"/>
          </a:p>
          <a:p>
            <a:endParaRPr lang="tr-TR" dirty="0"/>
          </a:p>
          <a:p>
            <a:pPr marL="82296" indent="0">
              <a:buNone/>
            </a:pPr>
            <a:r>
              <a:rPr lang="tr-TR" dirty="0"/>
              <a:t>	</a:t>
            </a:r>
          </a:p>
          <a:p>
            <a:endParaRPr lang="tr-TR" dirty="0"/>
          </a:p>
          <a:p>
            <a:endParaRPr lang="tr-TR" dirty="0"/>
          </a:p>
          <a:p>
            <a:endParaRPr lang="tr-TR" dirty="0"/>
          </a:p>
        </p:txBody>
      </p:sp>
      <p:pic>
        <p:nvPicPr>
          <p:cNvPr id="5" name="Resim 4">
            <a:extLst>
              <a:ext uri="{FF2B5EF4-FFF2-40B4-BE49-F238E27FC236}">
                <a16:creationId xmlns:a16="http://schemas.microsoft.com/office/drawing/2014/main" id="{DA07A031-ED30-44BC-B470-8AB733F35F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6658901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Administrative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pic>
        <p:nvPicPr>
          <p:cNvPr id="4" name="3 Resim" descr="r1.png"/>
          <p:cNvPicPr>
            <a:picLocks noChangeAspect="1"/>
          </p:cNvPicPr>
          <p:nvPr/>
        </p:nvPicPr>
        <p:blipFill>
          <a:blip r:embed="rId2"/>
          <a:stretch>
            <a:fillRect/>
          </a:stretch>
        </p:blipFill>
        <p:spPr>
          <a:xfrm>
            <a:off x="3839628" y="2309628"/>
            <a:ext cx="1161000" cy="1548000"/>
          </a:xfrm>
          <a:prstGeom prst="rect">
            <a:avLst/>
          </a:prstGeom>
        </p:spPr>
      </p:pic>
      <p:pic>
        <p:nvPicPr>
          <p:cNvPr id="5" name="4 Resim" descr="r1.png"/>
          <p:cNvPicPr>
            <a:picLocks noChangeAspect="1"/>
          </p:cNvPicPr>
          <p:nvPr/>
        </p:nvPicPr>
        <p:blipFill>
          <a:blip r:embed="rId2"/>
          <a:stretch>
            <a:fillRect/>
          </a:stretch>
        </p:blipFill>
        <p:spPr>
          <a:xfrm>
            <a:off x="1428728" y="4071942"/>
            <a:ext cx="1161000" cy="1548000"/>
          </a:xfrm>
          <a:prstGeom prst="rect">
            <a:avLst/>
          </a:prstGeom>
        </p:spPr>
      </p:pic>
      <p:sp>
        <p:nvSpPr>
          <p:cNvPr id="8" name="7 Metin kutusu"/>
          <p:cNvSpPr txBox="1"/>
          <p:nvPr/>
        </p:nvSpPr>
        <p:spPr>
          <a:xfrm>
            <a:off x="2947690" y="3857628"/>
            <a:ext cx="3036216" cy="646331"/>
          </a:xfrm>
          <a:prstGeom prst="rect">
            <a:avLst/>
          </a:prstGeom>
          <a:noFill/>
        </p:spPr>
        <p:txBody>
          <a:bodyPr wrap="none" rtlCol="0">
            <a:spAutoFit/>
          </a:bodyPr>
          <a:lstStyle/>
          <a:p>
            <a:pPr algn="ctr"/>
            <a:r>
              <a:rPr lang="tr-TR" dirty="0" err="1">
                <a:latin typeface="Times New Roman" pitchFamily="18" charset="0"/>
                <a:cs typeface="Times New Roman" pitchFamily="18" charset="0"/>
              </a:rPr>
              <a:t>Assoc</a:t>
            </a:r>
            <a:r>
              <a:rPr lang="tr-TR" dirty="0">
                <a:latin typeface="Times New Roman" pitchFamily="18" charset="0"/>
                <a:cs typeface="Times New Roman" pitchFamily="18" charset="0"/>
              </a:rPr>
              <a:t>. Prof. Dr. Suat ALTUN</a:t>
            </a:r>
          </a:p>
          <a:p>
            <a:pPr algn="ct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9" name="8 Metin kutusu"/>
          <p:cNvSpPr txBox="1"/>
          <p:nvPr/>
        </p:nvSpPr>
        <p:spPr>
          <a:xfrm>
            <a:off x="270430" y="5643578"/>
            <a:ext cx="3869522" cy="646331"/>
          </a:xfrm>
          <a:prstGeom prst="rect">
            <a:avLst/>
          </a:prstGeom>
          <a:noFill/>
        </p:spPr>
        <p:txBody>
          <a:bodyPr wrap="none" rtlCol="0">
            <a:spAutoFit/>
          </a:bodyPr>
          <a:lstStyle/>
          <a:p>
            <a:pPr algn="ctr"/>
            <a:r>
              <a:rPr lang="tr-TR" dirty="0" err="1">
                <a:latin typeface="Times New Roman" pitchFamily="18" charset="0"/>
                <a:cs typeface="Times New Roman" pitchFamily="18" charset="0"/>
              </a:rPr>
              <a:t>Assist.Prof.Dr</a:t>
            </a:r>
            <a:r>
              <a:rPr lang="tr-TR" dirty="0">
                <a:latin typeface="Times New Roman" pitchFamily="18" charset="0"/>
                <a:cs typeface="Times New Roman" pitchFamily="18" charset="0"/>
              </a:rPr>
              <a:t>. Hatice AKGÜL EVLEN</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sp>
        <p:nvSpPr>
          <p:cNvPr id="10" name="9 Metin kutusu"/>
          <p:cNvSpPr txBox="1"/>
          <p:nvPr/>
        </p:nvSpPr>
        <p:spPr>
          <a:xfrm>
            <a:off x="5158196" y="5643578"/>
            <a:ext cx="3234668" cy="646331"/>
          </a:xfrm>
          <a:prstGeom prst="rect">
            <a:avLst/>
          </a:prstGeom>
          <a:noFill/>
        </p:spPr>
        <p:txBody>
          <a:bodyPr wrap="none" rtlCol="0">
            <a:spAutoFit/>
          </a:bodyPr>
          <a:lstStyle/>
          <a:p>
            <a:pPr algn="ctr"/>
            <a:r>
              <a:rPr lang="tr-TR" dirty="0" err="1">
                <a:latin typeface="Times New Roman" pitchFamily="18" charset="0"/>
                <a:cs typeface="Times New Roman" pitchFamily="18" charset="0"/>
              </a:rPr>
              <a:t>Assist.Prof.Dr</a:t>
            </a:r>
            <a:r>
              <a:rPr lang="tr-TR" dirty="0">
                <a:latin typeface="Times New Roman" pitchFamily="18" charset="0"/>
                <a:cs typeface="Times New Roman" pitchFamily="18" charset="0"/>
              </a:rPr>
              <a:t>. Musa YILDIRIM</a:t>
            </a:r>
          </a:p>
          <a:p>
            <a:pPr algn="ctr"/>
            <a:r>
              <a:rPr lang="tr-TR" dirty="0" err="1">
                <a:latin typeface="Times New Roman" pitchFamily="18" charset="0"/>
                <a:cs typeface="Times New Roman" pitchFamily="18" charset="0"/>
              </a:rPr>
              <a:t>Vice</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Head</a:t>
            </a:r>
            <a:r>
              <a:rPr lang="tr-TR" dirty="0">
                <a:latin typeface="Times New Roman" pitchFamily="18" charset="0"/>
                <a:cs typeface="Times New Roman" pitchFamily="18" charset="0"/>
              </a:rPr>
              <a:t> of </a:t>
            </a:r>
            <a:r>
              <a:rPr lang="tr-TR" dirty="0" err="1">
                <a:latin typeface="Times New Roman" pitchFamily="18" charset="0"/>
                <a:cs typeface="Times New Roman" pitchFamily="18" charset="0"/>
              </a:rPr>
              <a:t>Department</a:t>
            </a:r>
            <a:endParaRPr lang="tr-TR" dirty="0">
              <a:latin typeface="Times New Roman" pitchFamily="18" charset="0"/>
              <a:cs typeface="Times New Roman" pitchFamily="18" charset="0"/>
            </a:endParaRPr>
          </a:p>
        </p:txBody>
      </p:sp>
      <p:pic>
        <p:nvPicPr>
          <p:cNvPr id="14" name="Picture 2" descr="yrd.doç.dr. suat altun ile ilgili görsel sonucu">
            <a:extLst>
              <a:ext uri="{FF2B5EF4-FFF2-40B4-BE49-F238E27FC236}">
                <a16:creationId xmlns:a16="http://schemas.microsoft.com/office/drawing/2014/main" id="{FD519FA7-3AAF-40E4-BCC1-38885FE4170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86" r="15517"/>
          <a:stretch/>
        </p:blipFill>
        <p:spPr bwMode="auto">
          <a:xfrm>
            <a:off x="3828032" y="2309628"/>
            <a:ext cx="1167617" cy="154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teknoloji.karabuk.edu.tr/yuklenen/resimler/126420201745433.png">
            <a:extLst>
              <a:ext uri="{FF2B5EF4-FFF2-40B4-BE49-F238E27FC236}">
                <a16:creationId xmlns:a16="http://schemas.microsoft.com/office/drawing/2014/main" id="{6938204F-0A09-4D14-A679-E700593794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331" y="407194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6" name="Resim 5" descr="kişi, duvar, iç mekan, gözlük içeren bir resim&#10;&#10;Açıklama otomatik olarak oluşturuldu">
            <a:extLst>
              <a:ext uri="{FF2B5EF4-FFF2-40B4-BE49-F238E27FC236}">
                <a16:creationId xmlns:a16="http://schemas.microsoft.com/office/drawing/2014/main" id="{B1B6A98A-528D-4DD8-836F-D4089E8ED2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947" y="4071942"/>
            <a:ext cx="1359845" cy="1548000"/>
          </a:xfrm>
          <a:prstGeom prst="rect">
            <a:avLst/>
          </a:prstGeom>
        </p:spPr>
      </p:pic>
      <p:pic>
        <p:nvPicPr>
          <p:cNvPr id="13" name="Resim 12">
            <a:extLst>
              <a:ext uri="{FF2B5EF4-FFF2-40B4-BE49-F238E27FC236}">
                <a16:creationId xmlns:a16="http://schemas.microsoft.com/office/drawing/2014/main" id="{709F262F-9FA3-4DBD-A80F-7C51F3CD1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284286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277742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Prof.Dr</a:t>
            </a:r>
            <a:r>
              <a:rPr lang="tr-TR" sz="2000" b="1" dirty="0">
                <a:latin typeface="Times New Roman" pitchFamily="18" charset="0"/>
                <a:cs typeface="Times New Roman" pitchFamily="18" charset="0"/>
              </a:rPr>
              <a:t>. İbrahim KADI</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ibrahimkadi@karabuk.edu.tr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1066</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685074"/>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pic>
        <p:nvPicPr>
          <p:cNvPr id="10" name="Resim 9" descr="kişi, adam, takım, duvar içeren bir resim&#10;&#10;Çok yüksek güvenilirlikle oluşturulmuş açıklama">
            <a:extLst>
              <a:ext uri="{FF2B5EF4-FFF2-40B4-BE49-F238E27FC236}">
                <a16:creationId xmlns:a16="http://schemas.microsoft.com/office/drawing/2014/main" id="{3314C320-B53A-4DE3-8EFA-5E265E93F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912" y="1988840"/>
            <a:ext cx="1162800" cy="1500665"/>
          </a:xfrm>
          <a:prstGeom prst="rect">
            <a:avLst/>
          </a:prstGeom>
        </p:spPr>
      </p:pic>
      <p:sp>
        <p:nvSpPr>
          <p:cNvPr id="13" name="13 Metin kutusu">
            <a:extLst>
              <a:ext uri="{FF2B5EF4-FFF2-40B4-BE49-F238E27FC236}">
                <a16:creationId xmlns:a16="http://schemas.microsoft.com/office/drawing/2014/main" id="{6CC48D96-61F0-4B27-8023-CF60B4279D82}"/>
              </a:ext>
            </a:extLst>
          </p:cNvPr>
          <p:cNvSpPr txBox="1"/>
          <p:nvPr/>
        </p:nvSpPr>
        <p:spPr>
          <a:xfrm>
            <a:off x="855720" y="4181018"/>
            <a:ext cx="7715304" cy="400110"/>
          </a:xfrm>
          <a:prstGeom prst="rect">
            <a:avLst/>
          </a:prstGeom>
          <a:noFill/>
        </p:spPr>
        <p:txBody>
          <a:bodyPr wrap="square" rtlCol="0">
            <a:spAutoFit/>
          </a:bodyPr>
          <a:lstStyle/>
          <a:p>
            <a:pPr algn="ctr"/>
            <a:r>
              <a:rPr lang="tr-TR" sz="2000" dirty="0">
                <a:latin typeface="Times New Roman" pitchFamily="18" charset="0"/>
                <a:cs typeface="Times New Roman" pitchFamily="18" charset="0"/>
              </a:rPr>
              <a:t>Machine Design. </a:t>
            </a:r>
            <a:r>
              <a:rPr lang="tr-TR" sz="2000" dirty="0" err="1">
                <a:latin typeface="Times New Roman" pitchFamily="18" charset="0"/>
                <a:cs typeface="Times New Roman" pitchFamily="18" charset="0"/>
              </a:rPr>
              <a:t>Computer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Aided</a:t>
            </a:r>
            <a:r>
              <a:rPr lang="tr-TR" sz="2000" dirty="0">
                <a:latin typeface="Times New Roman" pitchFamily="18" charset="0"/>
                <a:cs typeface="Times New Roman" pitchFamily="18" charset="0"/>
              </a:rPr>
              <a:t> Design. Metal </a:t>
            </a:r>
            <a:r>
              <a:rPr lang="tr-TR" sz="2000" dirty="0" err="1">
                <a:latin typeface="Times New Roman" pitchFamily="18" charset="0"/>
                <a:cs typeface="Times New Roman" pitchFamily="18" charset="0"/>
              </a:rPr>
              <a:t>Forming</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045114"/>
            <a:ext cx="9144000" cy="1631216"/>
          </a:xfrm>
          <a:prstGeom prst="rect">
            <a:avLst/>
          </a:prstGeom>
          <a:noFill/>
        </p:spPr>
        <p:txBody>
          <a:bodyPr wrap="square" rtlCol="0">
            <a:spAutoFit/>
          </a:bodyPr>
          <a:lstStyle/>
          <a:p>
            <a:pPr marL="285750" indent="-285750" algn="just">
              <a:buFont typeface="Arial" panose="020B0604020202020204" pitchFamily="34" charset="0"/>
              <a:buChar char="•"/>
            </a:pPr>
            <a:r>
              <a:rPr lang="tr-TR" sz="1600" dirty="0">
                <a:latin typeface="Times New Roman" pitchFamily="18" charset="0"/>
                <a:cs typeface="Times New Roman" pitchFamily="18" charset="0"/>
              </a:rPr>
              <a:t>Mustafa YAŞAR, İbrahim KADI, ‘High </a:t>
            </a:r>
            <a:r>
              <a:rPr lang="tr-TR" sz="1600" dirty="0" err="1">
                <a:latin typeface="Times New Roman" pitchFamily="18" charset="0"/>
                <a:cs typeface="Times New Roman" pitchFamily="18" charset="0"/>
              </a:rPr>
              <a:t>velocity</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forming</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aluminum</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cylindrical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cups-experiments</a:t>
            </a:r>
            <a:r>
              <a:rPr lang="tr-TR" sz="1600" dirty="0">
                <a:latin typeface="Times New Roman" pitchFamily="18" charset="0"/>
                <a:cs typeface="Times New Roman" pitchFamily="18" charset="0"/>
              </a:rPr>
              <a:t> and </a:t>
            </a:r>
            <a:r>
              <a:rPr lang="tr-TR" sz="1600" dirty="0" err="1">
                <a:latin typeface="Times New Roman" pitchFamily="18" charset="0"/>
                <a:cs typeface="Times New Roman" pitchFamily="18" charset="0"/>
              </a:rPr>
              <a:t>numerical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simulations</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Materials</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Science</a:t>
            </a:r>
            <a:r>
              <a:rPr lang="tr-TR" sz="1600" dirty="0">
                <a:latin typeface="Times New Roman" pitchFamily="18" charset="0"/>
                <a:cs typeface="Times New Roman" pitchFamily="18" charset="0"/>
              </a:rPr>
              <a:t> &amp; Technology, Vol.23, No.2, 2007.</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Mustafa YAŞAR, İbrahim KADI, ‘Bir saf </a:t>
            </a:r>
            <a:r>
              <a:rPr lang="tr-TR" sz="1600" dirty="0" err="1">
                <a:latin typeface="Times New Roman" pitchFamily="18" charset="0"/>
                <a:cs typeface="Times New Roman" pitchFamily="18" charset="0"/>
              </a:rPr>
              <a:t>detonasyon</a:t>
            </a:r>
            <a:r>
              <a:rPr lang="tr-TR" sz="1600" dirty="0">
                <a:latin typeface="Times New Roman" pitchFamily="18" charset="0"/>
                <a:cs typeface="Times New Roman" pitchFamily="18" charset="0"/>
              </a:rPr>
              <a:t> motorunun su içerisindeki tepkisinin deneysel olarak incelenmesi’,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Faculty</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Engineering</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Arch</a:t>
            </a:r>
            <a:r>
              <a:rPr lang="tr-TR" sz="1600" dirty="0">
                <a:latin typeface="Times New Roman" pitchFamily="18" charset="0"/>
                <a:cs typeface="Times New Roman" pitchFamily="18" charset="0"/>
              </a:rPr>
              <a:t>. Gazi </a:t>
            </a:r>
            <a:r>
              <a:rPr lang="tr-TR" sz="1600" dirty="0" err="1">
                <a:latin typeface="Times New Roman" pitchFamily="18" charset="0"/>
                <a:cs typeface="Times New Roman" pitchFamily="18" charset="0"/>
              </a:rPr>
              <a:t>Üniv</a:t>
            </a:r>
            <a:r>
              <a:rPr lang="tr-TR" sz="1600" dirty="0">
                <a:latin typeface="Times New Roman" pitchFamily="18" charset="0"/>
                <a:cs typeface="Times New Roman" pitchFamily="18" charset="0"/>
              </a:rPr>
              <a:t>., Vol.21, No.3, 2006.</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Elmas AŞKAR, İbrahim KADI, Mustafa YAŞAR, ‘Small </a:t>
            </a:r>
            <a:r>
              <a:rPr lang="tr-TR" sz="1600" dirty="0" err="1">
                <a:latin typeface="Times New Roman" pitchFamily="18" charset="0"/>
                <a:cs typeface="Times New Roman" pitchFamily="18" charset="0"/>
              </a:rPr>
              <a:t>diameter</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hydrostatic</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forming</a:t>
            </a:r>
            <a:r>
              <a:rPr lang="tr-TR" sz="1600" dirty="0">
                <a:latin typeface="Times New Roman" pitchFamily="18" charset="0"/>
                <a:cs typeface="Times New Roman" pitchFamily="18" charset="0"/>
              </a:rPr>
              <a:t> of AL5754 and AL1050 </a:t>
            </a:r>
            <a:r>
              <a:rPr lang="tr-TR" sz="1600" dirty="0" err="1">
                <a:latin typeface="Times New Roman" pitchFamily="18" charset="0"/>
                <a:cs typeface="Times New Roman" pitchFamily="18" charset="0"/>
              </a:rPr>
              <a:t>sheets</a:t>
            </a:r>
            <a:r>
              <a:rPr lang="tr-TR" sz="1600" dirty="0">
                <a:latin typeface="Times New Roman" pitchFamily="18" charset="0"/>
                <a:cs typeface="Times New Roman" pitchFamily="18" charset="0"/>
              </a:rPr>
              <a:t>’, Technology, Vol.13, No.1, 2010.</a:t>
            </a:r>
          </a:p>
        </p:txBody>
      </p:sp>
      <p:pic>
        <p:nvPicPr>
          <p:cNvPr id="17" name="Resim 16">
            <a:extLst>
              <a:ext uri="{FF2B5EF4-FFF2-40B4-BE49-F238E27FC236}">
                <a16:creationId xmlns:a16="http://schemas.microsoft.com/office/drawing/2014/main" id="{F7DA9FF6-3495-4220-BFAB-6C54DE6CC6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12965891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06019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Prof.Dr</a:t>
            </a:r>
            <a:r>
              <a:rPr lang="tr-TR" sz="2000" b="1" dirty="0">
                <a:latin typeface="Times New Roman" pitchFamily="18" charset="0"/>
                <a:cs typeface="Times New Roman" pitchFamily="18" charset="0"/>
              </a:rPr>
              <a:t>. Mustafa YAŞAR</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2"/>
              </a:rPr>
              <a:t>myasar@karabuk.edu.tr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1009</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Computer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Aided</a:t>
            </a:r>
            <a:r>
              <a:rPr lang="tr-TR" sz="2000" dirty="0">
                <a:latin typeface="Times New Roman" pitchFamily="18" charset="0"/>
                <a:cs typeface="Times New Roman" pitchFamily="18" charset="0"/>
              </a:rPr>
              <a:t> Design. Metal </a:t>
            </a:r>
            <a:r>
              <a:rPr lang="tr-TR" sz="2000" dirty="0" err="1">
                <a:latin typeface="Times New Roman" pitchFamily="18" charset="0"/>
                <a:cs typeface="Times New Roman" pitchFamily="18" charset="0"/>
              </a:rPr>
              <a:t>Forming</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Finite</a:t>
            </a:r>
            <a:r>
              <a:rPr lang="tr-TR" sz="2000" dirty="0">
                <a:latin typeface="Times New Roman" pitchFamily="18" charset="0"/>
                <a:cs typeface="Times New Roman" pitchFamily="18" charset="0"/>
              </a:rPr>
              <a:t> Element Analysis. </a:t>
            </a:r>
            <a:r>
              <a:rPr lang="tr-TR" sz="2000" dirty="0" err="1">
                <a:latin typeface="Times New Roman" pitchFamily="18" charset="0"/>
                <a:cs typeface="Times New Roman" pitchFamily="18" charset="0"/>
              </a:rPr>
              <a:t>Powder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Metallurgy</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tr-TR" sz="1600" dirty="0">
                <a:latin typeface="Times New Roman" pitchFamily="18" charset="0"/>
                <a:cs typeface="Times New Roman" pitchFamily="18" charset="0"/>
              </a:rPr>
              <a:t>Şükrü şen, M. YAŞAR, and O. KOÇAR, “</a:t>
            </a:r>
            <a:r>
              <a:rPr lang="tr-TR" sz="1600" dirty="0" err="1">
                <a:latin typeface="Times New Roman" pitchFamily="18" charset="0"/>
                <a:cs typeface="Times New Roman" pitchFamily="18" charset="0"/>
              </a:rPr>
              <a:t>Dorse</a:t>
            </a:r>
            <a:r>
              <a:rPr lang="tr-TR" sz="1600" dirty="0">
                <a:latin typeface="Times New Roman" pitchFamily="18" charset="0"/>
                <a:cs typeface="Times New Roman" pitchFamily="18" charset="0"/>
              </a:rPr>
              <a:t> Tasarımında Stres Dağılım Analizi ve Topoloji Optimizasyonu,” Karaelmas </a:t>
            </a:r>
            <a:r>
              <a:rPr lang="tr-TR" sz="1600" dirty="0" err="1">
                <a:latin typeface="Times New Roman" pitchFamily="18" charset="0"/>
                <a:cs typeface="Times New Roman" pitchFamily="18" charset="0"/>
              </a:rPr>
              <a:t>Science</a:t>
            </a:r>
            <a:r>
              <a:rPr lang="tr-TR" sz="1600" dirty="0">
                <a:latin typeface="Times New Roman" pitchFamily="18" charset="0"/>
                <a:cs typeface="Times New Roman" pitchFamily="18" charset="0"/>
              </a:rPr>
              <a:t> and Engineering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8,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309–316, </a:t>
            </a:r>
            <a:r>
              <a:rPr lang="tr-TR" sz="1600" dirty="0" err="1">
                <a:latin typeface="Times New Roman" pitchFamily="18" charset="0"/>
                <a:cs typeface="Times New Roman" pitchFamily="18" charset="0"/>
              </a:rPr>
              <a:t>Jun</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uğur </a:t>
            </a:r>
            <a:r>
              <a:rPr lang="tr-TR" sz="1600" dirty="0" err="1">
                <a:latin typeface="Times New Roman" pitchFamily="18" charset="0"/>
                <a:cs typeface="Times New Roman" pitchFamily="18" charset="0"/>
              </a:rPr>
              <a:t>bozali</a:t>
            </a:r>
            <a:r>
              <a:rPr lang="tr-TR" sz="1600" dirty="0">
                <a:latin typeface="Times New Roman" pitchFamily="18" charset="0"/>
                <a:cs typeface="Times New Roman" pitchFamily="18" charset="0"/>
              </a:rPr>
              <a:t>, M. YAŞAR, M. ÇETİN, V. V. ÇAY, and A. GÜNEN, “</a:t>
            </a:r>
            <a:r>
              <a:rPr lang="tr-TR" sz="1600" dirty="0" err="1">
                <a:latin typeface="Times New Roman" pitchFamily="18" charset="0"/>
                <a:cs typeface="Times New Roman" pitchFamily="18" charset="0"/>
              </a:rPr>
              <a:t>Investigation</a:t>
            </a:r>
            <a:r>
              <a:rPr lang="tr-TR" sz="1600" dirty="0">
                <a:latin typeface="Times New Roman" pitchFamily="18" charset="0"/>
                <a:cs typeface="Times New Roman" pitchFamily="18" charset="0"/>
              </a:rPr>
              <a:t> on </a:t>
            </a:r>
            <a:r>
              <a:rPr lang="tr-TR" sz="1600" dirty="0" err="1">
                <a:latin typeface="Times New Roman" pitchFamily="18" charset="0"/>
                <a:cs typeface="Times New Roman" pitchFamily="18" charset="0"/>
              </a:rPr>
              <a:t>wear</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mechanisms</a:t>
            </a:r>
            <a:r>
              <a:rPr lang="tr-TR" sz="1600" dirty="0">
                <a:latin typeface="Times New Roman" pitchFamily="18" charset="0"/>
                <a:cs typeface="Times New Roman" pitchFamily="18" charset="0"/>
              </a:rPr>
              <a:t> of </a:t>
            </a:r>
            <a:r>
              <a:rPr lang="tr-TR" sz="1600" dirty="0" err="1">
                <a:latin typeface="Times New Roman" pitchFamily="18" charset="0"/>
                <a:cs typeface="Times New Roman" pitchFamily="18" charset="0"/>
              </a:rPr>
              <a:t>boronized</a:t>
            </a:r>
            <a:r>
              <a:rPr lang="tr-TR" sz="1600" dirty="0">
                <a:latin typeface="Times New Roman" pitchFamily="18" charset="0"/>
                <a:cs typeface="Times New Roman" pitchFamily="18" charset="0"/>
              </a:rPr>
              <a:t> AISI 4150 </a:t>
            </a:r>
            <a:r>
              <a:rPr lang="tr-TR" sz="1600" dirty="0" err="1">
                <a:latin typeface="Times New Roman" pitchFamily="18" charset="0"/>
                <a:cs typeface="Times New Roman" pitchFamily="18" charset="0"/>
              </a:rPr>
              <a:t>steel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Balkan </a:t>
            </a:r>
            <a:r>
              <a:rPr lang="tr-TR" sz="1600" dirty="0" err="1">
                <a:latin typeface="Times New Roman" pitchFamily="18" charset="0"/>
                <a:cs typeface="Times New Roman" pitchFamily="18" charset="0"/>
              </a:rPr>
              <a:t>Tribological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Association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23,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1–15, Jan. 2017. </a:t>
            </a:r>
          </a:p>
          <a:p>
            <a:pPr marL="285750" indent="-285750" algn="just">
              <a:buFont typeface="Arial" panose="020B0604020202020204" pitchFamily="34" charset="0"/>
              <a:buChar char="•"/>
            </a:pPr>
            <a:r>
              <a:rPr lang="en-US" sz="1600" dirty="0">
                <a:latin typeface="Times New Roman" pitchFamily="18" charset="0"/>
                <a:cs typeface="Times New Roman" pitchFamily="18" charset="0"/>
              </a:rPr>
              <a:t>Ş. BÜLBÜL, N. AKÇAKALE, H. GÖKMEŞE, O. GÖK, and M. YAŞAR, “The effect on hardness and density of filling materials in NR SBR rubber compounds,” INTERNATIONAL ADVANCED RESEARCHES and ENGINEERING JOURNAL, vol. 1, no. 1, pp. 1–4, Dec. 2017.</a:t>
            </a:r>
            <a:endParaRPr lang="tr-TR" sz="1600" dirty="0">
              <a:latin typeface="Times New Roman" pitchFamily="18" charset="0"/>
              <a:cs typeface="Times New Roman" pitchFamily="18" charset="0"/>
            </a:endParaRPr>
          </a:p>
        </p:txBody>
      </p:sp>
      <p:pic>
        <p:nvPicPr>
          <p:cNvPr id="17" name="Resim 16" descr="kişi, adam, iç mekan, kravat içeren bir resim&#10;&#10;Çok yüksek güvenilirlikle oluşturulmuş açıklama">
            <a:extLst>
              <a:ext uri="{FF2B5EF4-FFF2-40B4-BE49-F238E27FC236}">
                <a16:creationId xmlns:a16="http://schemas.microsoft.com/office/drawing/2014/main" id="{C219657D-AD94-4235-81FA-A538E2C7095D}"/>
              </a:ext>
            </a:extLst>
          </p:cNvPr>
          <p:cNvPicPr>
            <a:picLocks noChangeAspect="1"/>
          </p:cNvPicPr>
          <p:nvPr/>
        </p:nvPicPr>
        <p:blipFill rotWithShape="1">
          <a:blip r:embed="rId3">
            <a:extLst>
              <a:ext uri="{28A0092B-C50C-407E-A947-70E740481C1C}">
                <a14:useLocalDpi xmlns:a14="http://schemas.microsoft.com/office/drawing/2010/main" val="0"/>
              </a:ext>
            </a:extLst>
          </a:blip>
          <a:srcRect l="9425" r="7326"/>
          <a:stretch/>
        </p:blipFill>
        <p:spPr>
          <a:xfrm>
            <a:off x="890872" y="1988840"/>
            <a:ext cx="1088840" cy="1548000"/>
          </a:xfrm>
          <a:prstGeom prst="rect">
            <a:avLst/>
          </a:prstGeom>
        </p:spPr>
      </p:pic>
      <p:pic>
        <p:nvPicPr>
          <p:cNvPr id="18" name="Resim 17">
            <a:extLst>
              <a:ext uri="{FF2B5EF4-FFF2-40B4-BE49-F238E27FC236}">
                <a16:creationId xmlns:a16="http://schemas.microsoft.com/office/drawing/2014/main" id="{F4223180-D181-45EA-ADD6-4526AE6EDA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40176858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249479"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Assoc.Prof.Dr</a:t>
            </a:r>
            <a:r>
              <a:rPr lang="tr-TR" sz="2000" b="1" dirty="0">
                <a:latin typeface="Times New Roman" pitchFamily="18" charset="0"/>
                <a:cs typeface="Times New Roman" pitchFamily="18" charset="0"/>
              </a:rPr>
              <a:t>. Suat ALTUN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saltun@karabuk.edu.tr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1063</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685074"/>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855720" y="4181018"/>
            <a:ext cx="7715304" cy="400110"/>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Furniture</a:t>
            </a:r>
            <a:r>
              <a:rPr lang="tr-TR" sz="2000" dirty="0">
                <a:latin typeface="Times New Roman" pitchFamily="18" charset="0"/>
                <a:cs typeface="Times New Roman" pitchFamily="18" charset="0"/>
              </a:rPr>
              <a:t> Design. </a:t>
            </a:r>
            <a:r>
              <a:rPr lang="tr-TR" sz="2000" dirty="0" err="1">
                <a:latin typeface="Times New Roman" pitchFamily="18" charset="0"/>
                <a:cs typeface="Times New Roman" pitchFamily="18" charset="0"/>
              </a:rPr>
              <a:t>Wood</a:t>
            </a:r>
            <a:r>
              <a:rPr lang="tr-TR" sz="2000" dirty="0">
                <a:latin typeface="Times New Roman" pitchFamily="18" charset="0"/>
                <a:cs typeface="Times New Roman" pitchFamily="18" charset="0"/>
              </a:rPr>
              <a:t> and </a:t>
            </a:r>
            <a:r>
              <a:rPr lang="tr-TR" sz="2000" dirty="0" err="1">
                <a:latin typeface="Times New Roman" pitchFamily="18" charset="0"/>
                <a:cs typeface="Times New Roman" pitchFamily="18" charset="0"/>
              </a:rPr>
              <a:t>Wood-Based</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Materials</a:t>
            </a:r>
            <a:r>
              <a:rPr lang="tr-TR" sz="2000" dirty="0">
                <a:latin typeface="Times New Roman" pitchFamily="18" charset="0"/>
                <a:cs typeface="Times New Roman" pitchFamily="18" charset="0"/>
              </a:rPr>
              <a:t> and </a:t>
            </a:r>
            <a:r>
              <a:rPr lang="tr-TR" sz="2000" dirty="0" err="1">
                <a:latin typeface="Times New Roman" pitchFamily="18" charset="0"/>
                <a:cs typeface="Times New Roman" pitchFamily="18" charset="0"/>
              </a:rPr>
              <a:t>Composites</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045114"/>
            <a:ext cx="9144000" cy="1954381"/>
          </a:xfrm>
          <a:prstGeom prst="rect">
            <a:avLst/>
          </a:prstGeom>
          <a:noFill/>
        </p:spPr>
        <p:txBody>
          <a:bodyPr wrap="square" rtlCol="0">
            <a:spAutoFit/>
          </a:bodyPr>
          <a:lstStyle/>
          <a:p>
            <a:pPr marL="285750" indent="-285750" algn="just">
              <a:buFont typeface="Arial" panose="020B0604020202020204" pitchFamily="34" charset="0"/>
              <a:buChar char="•"/>
            </a:pPr>
            <a:r>
              <a:rPr lang="en-US" sz="1500" dirty="0">
                <a:latin typeface="Times New Roman" pitchFamily="18" charset="0"/>
                <a:cs typeface="Times New Roman" pitchFamily="18" charset="0"/>
              </a:rPr>
              <a:t>A. ÖZÇİFÇİ, E. S. KÖKTEN, N. AYRILMIŞ, G. ÖZBAY, and S. ALTUN, “Effects of catalysts on modulus of rupture and chemical structure of heat treated wood,” </a:t>
            </a:r>
            <a:r>
              <a:rPr lang="en-US" sz="1500" dirty="0" err="1">
                <a:latin typeface="Times New Roman" pitchFamily="18" charset="0"/>
                <a:cs typeface="Times New Roman" pitchFamily="18" charset="0"/>
              </a:rPr>
              <a:t>Drvna</a:t>
            </a:r>
            <a:r>
              <a:rPr lang="en-US" sz="1500" dirty="0">
                <a:latin typeface="Times New Roman" pitchFamily="18" charset="0"/>
                <a:cs typeface="Times New Roman" pitchFamily="18" charset="0"/>
              </a:rPr>
              <a:t> </a:t>
            </a:r>
            <a:r>
              <a:rPr lang="en-US" sz="1500" dirty="0" err="1">
                <a:latin typeface="Times New Roman" pitchFamily="18" charset="0"/>
                <a:cs typeface="Times New Roman" pitchFamily="18" charset="0"/>
              </a:rPr>
              <a:t>Industrija</a:t>
            </a:r>
            <a:r>
              <a:rPr lang="en-US" sz="1500" dirty="0">
                <a:latin typeface="Times New Roman" pitchFamily="18" charset="0"/>
                <a:cs typeface="Times New Roman" pitchFamily="18" charset="0"/>
              </a:rPr>
              <a:t>, vol. 69, no. 3, pp. 207–213, Oct. 2018.</a:t>
            </a:r>
            <a:endParaRPr lang="tr-TR" sz="15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Veysel TOKDEMİR, ‘</a:t>
            </a:r>
            <a:r>
              <a:rPr lang="tr-TR" sz="1500" dirty="0" err="1">
                <a:latin typeface="Times New Roman" pitchFamily="18" charset="0"/>
                <a:cs typeface="Times New Roman" pitchFamily="18" charset="0"/>
              </a:rPr>
              <a:t>Modification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with</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melamine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melamine-urea</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formaldehyde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resin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to</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improve</a:t>
            </a:r>
            <a:r>
              <a:rPr lang="tr-TR" sz="1500" dirty="0">
                <a:latin typeface="Times New Roman" pitchFamily="18" charset="0"/>
                <a:cs typeface="Times New Roman" pitchFamily="18" charset="0"/>
              </a:rPr>
              <a:t> the </a:t>
            </a:r>
            <a:r>
              <a:rPr lang="tr-TR" sz="1500" dirty="0" err="1">
                <a:latin typeface="Times New Roman" pitchFamily="18" charset="0"/>
                <a:cs typeface="Times New Roman" pitchFamily="18" charset="0"/>
              </a:rPr>
              <a:t>physical</a:t>
            </a:r>
            <a:r>
              <a:rPr lang="tr-TR" sz="1500" dirty="0">
                <a:latin typeface="Times New Roman" pitchFamily="18" charset="0"/>
                <a:cs typeface="Times New Roman" pitchFamily="18" charset="0"/>
              </a:rPr>
              <a:t> and </a:t>
            </a:r>
            <a:r>
              <a:rPr lang="tr-TR" sz="1500" dirty="0" err="1">
                <a:latin typeface="Times New Roman" pitchFamily="18" charset="0"/>
                <a:cs typeface="Times New Roman" pitchFamily="18" charset="0"/>
              </a:rPr>
              <a:t>mechanical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properties</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wood</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BioResources</a:t>
            </a:r>
            <a:r>
              <a:rPr lang="tr-TR" sz="1500" dirty="0">
                <a:latin typeface="Times New Roman" pitchFamily="18" charset="0"/>
                <a:cs typeface="Times New Roman" pitchFamily="18" charset="0"/>
              </a:rPr>
              <a:t>, Vol.12, No.1, 2017.</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Suat ALTUN, Oğuzhan YÜKSEL, ‘</a:t>
            </a:r>
            <a:r>
              <a:rPr lang="tr-TR" sz="1500" dirty="0" err="1">
                <a:latin typeface="Times New Roman" pitchFamily="18" charset="0"/>
                <a:cs typeface="Times New Roman" pitchFamily="18" charset="0"/>
              </a:rPr>
              <a:t>Use</a:t>
            </a:r>
            <a:r>
              <a:rPr lang="tr-TR" sz="1500" dirty="0">
                <a:latin typeface="Times New Roman" pitchFamily="18" charset="0"/>
                <a:cs typeface="Times New Roman" pitchFamily="18" charset="0"/>
              </a:rPr>
              <a:t> of </a:t>
            </a:r>
            <a:r>
              <a:rPr lang="tr-TR" sz="1500" dirty="0" err="1">
                <a:latin typeface="Times New Roman" pitchFamily="18" charset="0"/>
                <a:cs typeface="Times New Roman" pitchFamily="18" charset="0"/>
              </a:rPr>
              <a:t>after</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sales</a:t>
            </a:r>
            <a:r>
              <a:rPr lang="tr-TR" sz="1500" dirty="0">
                <a:latin typeface="Times New Roman" pitchFamily="18" charset="0"/>
                <a:cs typeface="Times New Roman" pitchFamily="18" charset="0"/>
              </a:rPr>
              <a:t> service data in </a:t>
            </a:r>
            <a:r>
              <a:rPr lang="tr-TR" sz="1500" dirty="0" err="1">
                <a:latin typeface="Times New Roman" pitchFamily="18" charset="0"/>
                <a:cs typeface="Times New Roman" pitchFamily="18" charset="0"/>
              </a:rPr>
              <a:t>production</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management</a:t>
            </a:r>
            <a:r>
              <a:rPr lang="tr-TR" sz="1500" dirty="0">
                <a:latin typeface="Times New Roman" pitchFamily="18" charset="0"/>
                <a:cs typeface="Times New Roman" pitchFamily="18" charset="0"/>
              </a:rPr>
              <a:t>: A </a:t>
            </a:r>
            <a:r>
              <a:rPr lang="tr-TR" sz="1500" dirty="0" err="1">
                <a:latin typeface="Times New Roman" pitchFamily="18" charset="0"/>
                <a:cs typeface="Times New Roman" pitchFamily="18" charset="0"/>
              </a:rPr>
              <a:t>case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study</a:t>
            </a:r>
            <a:r>
              <a:rPr lang="tr-TR" sz="1500" dirty="0">
                <a:latin typeface="Times New Roman" pitchFamily="18" charset="0"/>
                <a:cs typeface="Times New Roman" pitchFamily="18" charset="0"/>
              </a:rPr>
              <a:t> in a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firm</a:t>
            </a:r>
            <a:r>
              <a:rPr lang="tr-TR" sz="1500" dirty="0">
                <a:latin typeface="Times New Roman" pitchFamily="18" charset="0"/>
                <a:cs typeface="Times New Roman" pitchFamily="18" charset="0"/>
              </a:rPr>
              <a:t>’, 2nd International </a:t>
            </a:r>
            <a:r>
              <a:rPr lang="tr-TR" sz="1500" dirty="0" err="1">
                <a:latin typeface="Times New Roman" pitchFamily="18" charset="0"/>
                <a:cs typeface="Times New Roman" pitchFamily="18" charset="0"/>
              </a:rPr>
              <a:t>Furniture</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Congress</a:t>
            </a:r>
            <a:r>
              <a:rPr lang="tr-TR" sz="1500" dirty="0">
                <a:latin typeface="Times New Roman" pitchFamily="18" charset="0"/>
                <a:cs typeface="Times New Roman" pitchFamily="18" charset="0"/>
              </a:rPr>
              <a:t>, 2016.</a:t>
            </a:r>
          </a:p>
          <a:p>
            <a:pPr marL="285750" indent="-285750" algn="just">
              <a:buFont typeface="Arial" panose="020B0604020202020204" pitchFamily="34" charset="0"/>
              <a:buChar char="•"/>
            </a:pPr>
            <a:endParaRPr lang="tr-TR" sz="1600" dirty="0">
              <a:latin typeface="Times New Roman" pitchFamily="18" charset="0"/>
              <a:cs typeface="Times New Roman" pitchFamily="18" charset="0"/>
            </a:endParaRPr>
          </a:p>
        </p:txBody>
      </p:sp>
      <p:pic>
        <p:nvPicPr>
          <p:cNvPr id="17" name="Picture 2" descr="yrd.doç.dr. suat altun ile ilgili görsel sonucu">
            <a:extLst>
              <a:ext uri="{FF2B5EF4-FFF2-40B4-BE49-F238E27FC236}">
                <a16:creationId xmlns:a16="http://schemas.microsoft.com/office/drawing/2014/main" id="{B961FDFA-1B88-44BC-B066-E3514515244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731" r="12421"/>
          <a:stretch/>
        </p:blipFill>
        <p:spPr bwMode="auto">
          <a:xfrm>
            <a:off x="912237" y="1988840"/>
            <a:ext cx="1139483"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2105F6F5-7D8F-442C-ACC7-C2626C4C5F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23942812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4573303"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Assist.Prof.Dr</a:t>
            </a:r>
            <a:r>
              <a:rPr lang="tr-TR" sz="2000" b="1" dirty="0">
                <a:latin typeface="Times New Roman" pitchFamily="18" charset="0"/>
                <a:cs typeface="Times New Roman" pitchFamily="18" charset="0"/>
              </a:rPr>
              <a:t>. Hatice AKGÜL EVLEN</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hakgul@karabuk.edu.tr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1092</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509120"/>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400110"/>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Computer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Aided</a:t>
            </a:r>
            <a:r>
              <a:rPr lang="tr-TR" sz="2000" dirty="0">
                <a:latin typeface="Times New Roman" pitchFamily="18" charset="0"/>
                <a:cs typeface="Times New Roman" pitchFamily="18" charset="0"/>
              </a:rPr>
              <a:t> Design. Metal </a:t>
            </a:r>
            <a:r>
              <a:rPr lang="tr-TR" sz="2000" dirty="0" err="1">
                <a:latin typeface="Times New Roman" pitchFamily="18" charset="0"/>
                <a:cs typeface="Times New Roman" pitchFamily="18" charset="0"/>
              </a:rPr>
              <a:t>Forming</a:t>
            </a:r>
            <a:r>
              <a:rPr lang="tr-TR" sz="2000" dirty="0">
                <a:latin typeface="Times New Roman" pitchFamily="18" charset="0"/>
                <a:cs typeface="Times New Roman" pitchFamily="18" charset="0"/>
              </a:rPr>
              <a:t>. 3D </a:t>
            </a:r>
            <a:r>
              <a:rPr lang="tr-TR" sz="2000" dirty="0" err="1">
                <a:latin typeface="Times New Roman" pitchFamily="18" charset="0"/>
                <a:cs typeface="Times New Roman" pitchFamily="18" charset="0"/>
              </a:rPr>
              <a:t>Printers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Bio-Materials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Composites</a:t>
            </a:r>
            <a:r>
              <a:rPr lang="tr-TR" sz="2000" dirty="0">
                <a:latin typeface="Times New Roman" pitchFamily="18" charset="0"/>
                <a:cs typeface="Times New Roman" pitchFamily="18" charset="0"/>
              </a:rPr>
              <a:t>.</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69160"/>
            <a:ext cx="9144000" cy="1815882"/>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H. EVLEN, A. </a:t>
            </a:r>
            <a:r>
              <a:rPr lang="en-US" sz="1600" dirty="0" err="1">
                <a:latin typeface="Times New Roman" pitchFamily="18" charset="0"/>
                <a:cs typeface="Times New Roman" pitchFamily="18" charset="0"/>
              </a:rPr>
              <a:t>Çalışkan</a:t>
            </a:r>
            <a:r>
              <a:rPr lang="en-US" sz="1600" dirty="0">
                <a:latin typeface="Times New Roman" pitchFamily="18" charset="0"/>
                <a:cs typeface="Times New Roman" pitchFamily="18" charset="0"/>
              </a:rPr>
              <a:t>, and N. DEMİRKOL, “Production and characterization of ceramic materials in three dimensional printer,” Arabian Journal of Geosciences, vol. 11, no. 16, pp. 1–6, Aug.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“3 Boyutlu Yazıcı Tasarımı Ve Yazdırma Doluluk Oranının Mekanik Özellikler Üzerine Etkisinin İncelenmesi,” International </a:t>
            </a:r>
            <a:r>
              <a:rPr lang="tr-TR" sz="1600" dirty="0" err="1">
                <a:latin typeface="Times New Roman" pitchFamily="18" charset="0"/>
                <a:cs typeface="Times New Roman" pitchFamily="18" charset="0"/>
              </a:rPr>
              <a:t>Journal</a:t>
            </a:r>
            <a:r>
              <a:rPr lang="tr-TR" sz="1600" dirty="0">
                <a:latin typeface="Times New Roman" pitchFamily="18" charset="0"/>
                <a:cs typeface="Times New Roman" pitchFamily="18" charset="0"/>
              </a:rPr>
              <a:t> of 3D Printing and </a:t>
            </a:r>
            <a:r>
              <a:rPr lang="tr-TR" sz="1600" dirty="0" err="1">
                <a:latin typeface="Times New Roman" pitchFamily="18" charset="0"/>
                <a:cs typeface="Times New Roman" pitchFamily="18" charset="0"/>
              </a:rPr>
              <a:t>Digital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Industry</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2,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23–31, Jan.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H. EVLEN, </a:t>
            </a:r>
            <a:r>
              <a:rPr lang="tr-TR" sz="1600" dirty="0" err="1">
                <a:latin typeface="Times New Roman" pitchFamily="18" charset="0"/>
                <a:cs typeface="Times New Roman" pitchFamily="18" charset="0"/>
              </a:rPr>
              <a:t>gülçin</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erel</a:t>
            </a:r>
            <a:r>
              <a:rPr lang="tr-TR" sz="1600" dirty="0">
                <a:latin typeface="Times New Roman" pitchFamily="18" charset="0"/>
                <a:cs typeface="Times New Roman" pitchFamily="18" charset="0"/>
              </a:rPr>
              <a:t>, and elif yılmaz, “Açık Ve Kapalı Sistem Tasarımının 3B Yazıcılarda Parça Mukavemetine Etkisinin İncelenmesi,” </a:t>
            </a:r>
            <a:r>
              <a:rPr lang="tr-TR" sz="1600" dirty="0" err="1">
                <a:latin typeface="Times New Roman" pitchFamily="18" charset="0"/>
                <a:cs typeface="Times New Roman" pitchFamily="18" charset="0"/>
              </a:rPr>
              <a:t>Politeknik</a:t>
            </a:r>
            <a:r>
              <a:rPr lang="tr-TR" sz="1600" dirty="0">
                <a:latin typeface="Times New Roman" pitchFamily="18" charset="0"/>
                <a:cs typeface="Times New Roman" pitchFamily="18" charset="0"/>
              </a:rPr>
              <a:t> Dergisi,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2018.</a:t>
            </a:r>
          </a:p>
        </p:txBody>
      </p:sp>
      <p:pic>
        <p:nvPicPr>
          <p:cNvPr id="17" name="Resim 16" descr="kişi, duvar, iç mekan, gözlük içeren bir resim&#10;&#10;Çok yüksek güvenilirlikle oluşturulmuş açıklama">
            <a:extLst>
              <a:ext uri="{FF2B5EF4-FFF2-40B4-BE49-F238E27FC236}">
                <a16:creationId xmlns:a16="http://schemas.microsoft.com/office/drawing/2014/main" id="{FC50F89C-F486-43C6-953E-E389CC4A210E}"/>
              </a:ext>
            </a:extLst>
          </p:cNvPr>
          <p:cNvPicPr>
            <a:picLocks noChangeAspect="1"/>
          </p:cNvPicPr>
          <p:nvPr/>
        </p:nvPicPr>
        <p:blipFill rotWithShape="1">
          <a:blip r:embed="rId4">
            <a:extLst>
              <a:ext uri="{28A0092B-C50C-407E-A947-70E740481C1C}">
                <a14:useLocalDpi xmlns:a14="http://schemas.microsoft.com/office/drawing/2010/main" val="0"/>
              </a:ext>
            </a:extLst>
          </a:blip>
          <a:srcRect l="9769" r="5500"/>
          <a:stretch/>
        </p:blipFill>
        <p:spPr>
          <a:xfrm>
            <a:off x="854297" y="1988840"/>
            <a:ext cx="1125415" cy="1512000"/>
          </a:xfrm>
          <a:prstGeom prst="rect">
            <a:avLst/>
          </a:prstGeom>
        </p:spPr>
      </p:pic>
      <p:pic>
        <p:nvPicPr>
          <p:cNvPr id="18" name="Resim 17">
            <a:extLst>
              <a:ext uri="{FF2B5EF4-FFF2-40B4-BE49-F238E27FC236}">
                <a16:creationId xmlns:a16="http://schemas.microsoft.com/office/drawing/2014/main" id="{A86824CB-7D9C-4565-B8DE-F5D2A7AB2F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7165533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096425"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Assist.Prof.Dr</a:t>
            </a:r>
            <a:r>
              <a:rPr lang="tr-TR" sz="2000" b="1" dirty="0">
                <a:latin typeface="Times New Roman" pitchFamily="18" charset="0"/>
                <a:cs typeface="Times New Roman" pitchFamily="18" charset="0"/>
              </a:rPr>
              <a:t>. Özkan ÖZ</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ooz@karabuk.edu.tr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1094</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827818"/>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869160"/>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81018"/>
            <a:ext cx="9144000" cy="707886"/>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Mechanics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Strength</a:t>
            </a:r>
            <a:r>
              <a:rPr lang="tr-TR" sz="2000" dirty="0">
                <a:latin typeface="Times New Roman" pitchFamily="18" charset="0"/>
                <a:cs typeface="Times New Roman" pitchFamily="18" charset="0"/>
              </a:rPr>
              <a:t> of </a:t>
            </a:r>
            <a:r>
              <a:rPr lang="tr-TR" sz="2000" dirty="0" err="1">
                <a:latin typeface="Times New Roman" pitchFamily="18" charset="0"/>
                <a:cs typeface="Times New Roman" pitchFamily="18" charset="0"/>
              </a:rPr>
              <a:t>Materials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Adhesives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Finite</a:t>
            </a:r>
            <a:r>
              <a:rPr lang="tr-TR" sz="2000" dirty="0">
                <a:latin typeface="Times New Roman" pitchFamily="18" charset="0"/>
                <a:cs typeface="Times New Roman" pitchFamily="18" charset="0"/>
              </a:rPr>
              <a:t> Element </a:t>
            </a:r>
            <a:r>
              <a:rPr lang="tr-TR" sz="2000" dirty="0" err="1">
                <a:latin typeface="Times New Roman" pitchFamily="18" charset="0"/>
                <a:cs typeface="Times New Roman" pitchFamily="18" charset="0"/>
              </a:rPr>
              <a:t>Method</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Polymer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Composites</a:t>
            </a:r>
            <a:r>
              <a:rPr lang="tr-TR" sz="2000" dirty="0">
                <a:latin typeface="Times New Roman" pitchFamily="18" charset="0"/>
                <a:cs typeface="Times New Roman" pitchFamily="18" charset="0"/>
              </a:rPr>
              <a:t>. </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5229200"/>
            <a:ext cx="9144000" cy="1477328"/>
          </a:xfrm>
          <a:prstGeom prst="rect">
            <a:avLst/>
          </a:prstGeom>
          <a:noFill/>
        </p:spPr>
        <p:txBody>
          <a:bodyPr wrap="square" rtlCol="0">
            <a:spAutoFit/>
          </a:bodyPr>
          <a:lstStyle/>
          <a:p>
            <a:pPr marL="285750" indent="-285750" algn="just">
              <a:buFont typeface="Arial" panose="020B0604020202020204" pitchFamily="34" charset="0"/>
              <a:buChar char="•"/>
            </a:pPr>
            <a:r>
              <a:rPr lang="tr-TR" sz="1500" dirty="0">
                <a:latin typeface="Times New Roman" pitchFamily="18" charset="0"/>
                <a:cs typeface="Times New Roman" pitchFamily="18" charset="0"/>
              </a:rPr>
              <a:t>M. AYDIN and Ö. ÖZ, “APPLICATION OF DIGITAL IMAGE CORRELATION TECHNIQUE TO TENSILE TEST FOR PRINTED PLA SPECIMENS,”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1–7, Jul. 2018.</a:t>
            </a:r>
          </a:p>
          <a:p>
            <a:pPr marL="285750" indent="-285750" algn="just">
              <a:buFont typeface="Arial" panose="020B0604020202020204" pitchFamily="34" charset="0"/>
              <a:buChar char="•"/>
            </a:pPr>
            <a:r>
              <a:rPr lang="tr-TR" sz="1500" dirty="0">
                <a:latin typeface="Times New Roman" pitchFamily="18" charset="0"/>
                <a:cs typeface="Times New Roman" pitchFamily="18" charset="0"/>
              </a:rPr>
              <a:t>Ö. ÖZ, M. AYDIN, A. S. KARA, and M. S. SANCAK, “ÜÇ BOYUTLU YAZICILARDA KULLANILAN DOLULUK ORANININ HASAR YÜKÜNE OLAN ETKİSİNİN BELİRLENMESİ,” International </a:t>
            </a:r>
            <a:r>
              <a:rPr lang="tr-TR" sz="1500" dirty="0" err="1">
                <a:latin typeface="Times New Roman" pitchFamily="18" charset="0"/>
                <a:cs typeface="Times New Roman" pitchFamily="18" charset="0"/>
              </a:rPr>
              <a:t>Journal</a:t>
            </a:r>
            <a:r>
              <a:rPr lang="tr-TR" sz="1500" dirty="0">
                <a:latin typeface="Times New Roman" pitchFamily="18" charset="0"/>
                <a:cs typeface="Times New Roman" pitchFamily="18" charset="0"/>
              </a:rPr>
              <a:t> of 3D Printing Technologies and </a:t>
            </a:r>
            <a:r>
              <a:rPr lang="tr-TR" sz="1500" dirty="0" err="1">
                <a:latin typeface="Times New Roman" pitchFamily="18" charset="0"/>
                <a:cs typeface="Times New Roman" pitchFamily="18" charset="0"/>
              </a:rPr>
              <a:t>Digital</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Industry</a:t>
            </a:r>
            <a:r>
              <a:rPr lang="tr-TR" sz="1500" dirty="0">
                <a:latin typeface="Times New Roman" pitchFamily="18" charset="0"/>
                <a:cs typeface="Times New Roman" pitchFamily="18" charset="0"/>
              </a:rPr>
              <a:t>, </a:t>
            </a:r>
            <a:r>
              <a:rPr lang="tr-TR" sz="1500" dirty="0" err="1">
                <a:latin typeface="Times New Roman" pitchFamily="18" charset="0"/>
                <a:cs typeface="Times New Roman" pitchFamily="18" charset="0"/>
              </a:rPr>
              <a:t>vol</a:t>
            </a:r>
            <a:r>
              <a:rPr lang="tr-TR" sz="1500" dirty="0">
                <a:latin typeface="Times New Roman" pitchFamily="18" charset="0"/>
                <a:cs typeface="Times New Roman" pitchFamily="18" charset="0"/>
              </a:rPr>
              <a:t>. 2, </a:t>
            </a:r>
            <a:r>
              <a:rPr lang="tr-TR" sz="1500" dirty="0" err="1">
                <a:latin typeface="Times New Roman" pitchFamily="18" charset="0"/>
                <a:cs typeface="Times New Roman" pitchFamily="18" charset="0"/>
              </a:rPr>
              <a:t>no</a:t>
            </a:r>
            <a:r>
              <a:rPr lang="tr-TR" sz="1500" dirty="0">
                <a:latin typeface="Times New Roman" pitchFamily="18" charset="0"/>
                <a:cs typeface="Times New Roman" pitchFamily="18" charset="0"/>
              </a:rPr>
              <a:t>. 1, </a:t>
            </a:r>
            <a:r>
              <a:rPr lang="tr-TR" sz="1500" dirty="0" err="1">
                <a:latin typeface="Times New Roman" pitchFamily="18" charset="0"/>
                <a:cs typeface="Times New Roman" pitchFamily="18" charset="0"/>
              </a:rPr>
              <a:t>pp</a:t>
            </a:r>
            <a:r>
              <a:rPr lang="tr-TR" sz="1500" dirty="0">
                <a:latin typeface="Times New Roman" pitchFamily="18" charset="0"/>
                <a:cs typeface="Times New Roman" pitchFamily="18" charset="0"/>
              </a:rPr>
              <a:t>. 32–39, Mar. 2018.</a:t>
            </a:r>
          </a:p>
        </p:txBody>
      </p:sp>
      <p:pic>
        <p:nvPicPr>
          <p:cNvPr id="17" name="Resim 16" descr="kişi, adam, duvar, gök içeren bir resim&#10;&#10;Çok yüksek güvenilirlikle oluşturulmuş açıklama">
            <a:extLst>
              <a:ext uri="{FF2B5EF4-FFF2-40B4-BE49-F238E27FC236}">
                <a16:creationId xmlns:a16="http://schemas.microsoft.com/office/drawing/2014/main" id="{89A73C3F-122A-471A-8000-0646A1D0BE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69" r="13818"/>
          <a:stretch/>
        </p:blipFill>
        <p:spPr>
          <a:xfrm>
            <a:off x="854296" y="1988840"/>
            <a:ext cx="1125416" cy="1620000"/>
          </a:xfrm>
          <a:prstGeom prst="rect">
            <a:avLst/>
          </a:prstGeom>
        </p:spPr>
      </p:pic>
      <p:pic>
        <p:nvPicPr>
          <p:cNvPr id="18" name="Resim 17">
            <a:extLst>
              <a:ext uri="{FF2B5EF4-FFF2-40B4-BE49-F238E27FC236}">
                <a16:creationId xmlns:a16="http://schemas.microsoft.com/office/drawing/2014/main" id="{B9F78CF6-BDCA-448B-BE34-5F6D9CBB1E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1767200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928670"/>
            <a:ext cx="8229600" cy="1066800"/>
          </a:xfrm>
        </p:spPr>
        <p:txBody>
          <a:bodyPr/>
          <a:lstStyle/>
          <a:p>
            <a:pPr algn="ctr"/>
            <a:r>
              <a:rPr lang="tr-TR" dirty="0" err="1">
                <a:latin typeface="Times New Roman" pitchFamily="18" charset="0"/>
                <a:cs typeface="Times New Roman" pitchFamily="18" charset="0"/>
              </a:rPr>
              <a:t>Academic</a:t>
            </a:r>
            <a:r>
              <a:rPr lang="tr-TR" dirty="0">
                <a:latin typeface="Times New Roman" pitchFamily="18" charset="0"/>
                <a:cs typeface="Times New Roman" pitchFamily="18" charset="0"/>
              </a:rPr>
              <a:t> </a:t>
            </a:r>
            <a:r>
              <a:rPr lang="tr-TR" dirty="0" err="1">
                <a:latin typeface="Times New Roman" pitchFamily="18" charset="0"/>
                <a:cs typeface="Times New Roman" pitchFamily="18" charset="0"/>
              </a:rPr>
              <a:t>Staff</a:t>
            </a:r>
            <a:endParaRPr lang="tr-TR" dirty="0">
              <a:latin typeface="Times New Roman" pitchFamily="18" charset="0"/>
              <a:cs typeface="Times New Roman" pitchFamily="18" charset="0"/>
            </a:endParaRPr>
          </a:p>
        </p:txBody>
      </p:sp>
      <p:sp>
        <p:nvSpPr>
          <p:cNvPr id="11" name="10 Metin kutusu"/>
          <p:cNvSpPr txBox="1"/>
          <p:nvPr/>
        </p:nvSpPr>
        <p:spPr>
          <a:xfrm>
            <a:off x="2500298" y="1928802"/>
            <a:ext cx="3872407" cy="400110"/>
          </a:xfrm>
          <a:prstGeom prst="rect">
            <a:avLst/>
          </a:prstGeom>
          <a:noFill/>
        </p:spPr>
        <p:txBody>
          <a:bodyPr wrap="none" rtlCol="0">
            <a:spAutoFit/>
          </a:bodyPr>
          <a:lstStyle/>
          <a:p>
            <a:r>
              <a:rPr lang="tr-TR" sz="2000" b="1" dirty="0" err="1">
                <a:latin typeface="Times New Roman" pitchFamily="18" charset="0"/>
                <a:cs typeface="Times New Roman" pitchFamily="18" charset="0"/>
              </a:rPr>
              <a:t>Assist.Prof.Dr</a:t>
            </a:r>
            <a:r>
              <a:rPr lang="tr-TR" sz="2000" b="1" dirty="0">
                <a:latin typeface="Times New Roman" pitchFamily="18" charset="0"/>
                <a:cs typeface="Times New Roman" pitchFamily="18" charset="0"/>
              </a:rPr>
              <a:t>. Musa YILDIRIM</a:t>
            </a:r>
          </a:p>
        </p:txBody>
      </p:sp>
      <p:sp>
        <p:nvSpPr>
          <p:cNvPr id="12" name="11 Metin kutusu"/>
          <p:cNvSpPr txBox="1"/>
          <p:nvPr/>
        </p:nvSpPr>
        <p:spPr>
          <a:xfrm>
            <a:off x="2500298" y="2357430"/>
            <a:ext cx="6643702" cy="1754326"/>
          </a:xfrm>
          <a:prstGeom prst="rect">
            <a:avLst/>
          </a:prstGeom>
          <a:noFill/>
        </p:spPr>
        <p:txBody>
          <a:bodyPr wrap="square" rtlCol="0">
            <a:spAutoFit/>
          </a:bodyPr>
          <a:lstStyle/>
          <a:p>
            <a:r>
              <a:rPr lang="tr-TR" dirty="0">
                <a:latin typeface="Times New Roman" pitchFamily="18" charset="0"/>
                <a:cs typeface="Times New Roman" pitchFamily="18" charset="0"/>
              </a:rPr>
              <a:t>E-mail: 	</a:t>
            </a:r>
            <a:r>
              <a:rPr lang="tr-TR" dirty="0">
                <a:latin typeface="Times New Roman" pitchFamily="18" charset="0"/>
                <a:cs typeface="Times New Roman" pitchFamily="18" charset="0"/>
                <a:hlinkClick r:id="rId3"/>
              </a:rPr>
              <a:t>musayildirim@karabuk.edu.tr</a:t>
            </a:r>
            <a:r>
              <a:rPr lang="tr-TR" dirty="0">
                <a:latin typeface="Times New Roman" pitchFamily="18" charset="0"/>
                <a:cs typeface="Times New Roman" pitchFamily="18" charset="0"/>
              </a:rPr>
              <a:t> </a:t>
            </a:r>
          </a:p>
          <a:p>
            <a:r>
              <a:rPr lang="tr-TR" dirty="0">
                <a:latin typeface="Times New Roman" pitchFamily="18" charset="0"/>
                <a:cs typeface="Times New Roman" pitchFamily="18" charset="0"/>
              </a:rPr>
              <a:t>Phone:  	+90(370)4187100 / 1116</a:t>
            </a:r>
          </a:p>
          <a:p>
            <a:r>
              <a:rPr lang="en-US" dirty="0">
                <a:latin typeface="Times New Roman" pitchFamily="18" charset="0"/>
                <a:cs typeface="Times New Roman" pitchFamily="18" charset="0"/>
              </a:rPr>
              <a:t>Address</a:t>
            </a:r>
            <a:r>
              <a:rPr lang="tr-TR" dirty="0"/>
              <a:t>:	</a:t>
            </a:r>
            <a:r>
              <a:rPr lang="en-US" dirty="0" err="1"/>
              <a:t>Karabuk</a:t>
            </a:r>
            <a:r>
              <a:rPr lang="tr-TR" dirty="0"/>
              <a:t> </a:t>
            </a:r>
            <a:r>
              <a:rPr lang="en-US" dirty="0"/>
              <a:t>University Technology Faculty Industrial 	Design Engineering Department </a:t>
            </a:r>
            <a:r>
              <a:rPr lang="en-US" dirty="0" err="1"/>
              <a:t>Balıklarkayası</a:t>
            </a:r>
            <a:r>
              <a:rPr lang="en-US" dirty="0"/>
              <a:t> </a:t>
            </a:r>
            <a:r>
              <a:rPr lang="en-US" dirty="0" err="1"/>
              <a:t>Mevkii</a:t>
            </a:r>
            <a:r>
              <a:rPr lang="en-US" dirty="0"/>
              <a:t> </a:t>
            </a:r>
          </a:p>
          <a:p>
            <a:r>
              <a:rPr lang="en-US" dirty="0"/>
              <a:t>	78050 </a:t>
            </a:r>
            <a:r>
              <a:rPr lang="en-US" dirty="0" err="1"/>
              <a:t>Merkez</a:t>
            </a:r>
            <a:r>
              <a:rPr lang="en-US" dirty="0"/>
              <a:t>/</a:t>
            </a:r>
            <a:r>
              <a:rPr lang="en-US" dirty="0" err="1"/>
              <a:t>Karabuk</a:t>
            </a:r>
            <a:r>
              <a:rPr lang="tr-TR" dirty="0"/>
              <a:t>/TURKEY</a:t>
            </a:r>
          </a:p>
          <a:p>
            <a:endParaRPr lang="tr-TR" dirty="0"/>
          </a:p>
        </p:txBody>
      </p:sp>
      <p:sp>
        <p:nvSpPr>
          <p:cNvPr id="14" name="13 Metin kutusu"/>
          <p:cNvSpPr txBox="1"/>
          <p:nvPr/>
        </p:nvSpPr>
        <p:spPr>
          <a:xfrm>
            <a:off x="857224" y="3789040"/>
            <a:ext cx="7715304" cy="400110"/>
          </a:xfrm>
          <a:prstGeom prst="rect">
            <a:avLst/>
          </a:prstGeom>
          <a:noFill/>
        </p:spPr>
        <p:txBody>
          <a:bodyPr wrap="square" rtlCol="0">
            <a:spAutoFit/>
          </a:bodyPr>
          <a:lstStyle/>
          <a:p>
            <a:pPr algn="ctr"/>
            <a:r>
              <a:rPr lang="tr-TR" sz="2000" b="1" u="sng" dirty="0">
                <a:latin typeface="Times New Roman" pitchFamily="18" charset="0"/>
                <a:cs typeface="Times New Roman" pitchFamily="18" charset="0"/>
              </a:rPr>
              <a:t>Research </a:t>
            </a:r>
            <a:r>
              <a:rPr lang="tr-TR" sz="2000" b="1" u="sng" dirty="0" err="1">
                <a:latin typeface="Times New Roman" pitchFamily="18" charset="0"/>
                <a:cs typeface="Times New Roman" pitchFamily="18" charset="0"/>
              </a:rPr>
              <a:t>Interests</a:t>
            </a:r>
            <a:endParaRPr lang="tr-TR" sz="2000" b="1" u="sng" dirty="0">
              <a:latin typeface="Times New Roman" pitchFamily="18" charset="0"/>
              <a:cs typeface="Times New Roman" pitchFamily="18" charset="0"/>
            </a:endParaRPr>
          </a:p>
        </p:txBody>
      </p:sp>
      <p:sp>
        <p:nvSpPr>
          <p:cNvPr id="15" name="14 Metin kutusu"/>
          <p:cNvSpPr txBox="1"/>
          <p:nvPr/>
        </p:nvSpPr>
        <p:spPr>
          <a:xfrm>
            <a:off x="857224" y="4495052"/>
            <a:ext cx="7715304" cy="400110"/>
          </a:xfrm>
          <a:prstGeom prst="rect">
            <a:avLst/>
          </a:prstGeom>
          <a:noFill/>
        </p:spPr>
        <p:txBody>
          <a:bodyPr wrap="square" rtlCol="0">
            <a:spAutoFit/>
          </a:bodyPr>
          <a:lstStyle/>
          <a:p>
            <a:pPr algn="ctr"/>
            <a:r>
              <a:rPr lang="tr-TR" sz="2000" b="1" u="sng" dirty="0" err="1">
                <a:latin typeface="Times New Roman" pitchFamily="18" charset="0"/>
                <a:cs typeface="Times New Roman" pitchFamily="18" charset="0"/>
              </a:rPr>
              <a:t>Recent</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Academic</a:t>
            </a:r>
            <a:r>
              <a:rPr lang="tr-TR" sz="2000" b="1" u="sng" dirty="0">
                <a:latin typeface="Times New Roman" pitchFamily="18" charset="0"/>
                <a:cs typeface="Times New Roman" pitchFamily="18" charset="0"/>
              </a:rPr>
              <a:t> </a:t>
            </a:r>
            <a:r>
              <a:rPr lang="tr-TR" sz="2000" b="1" u="sng" dirty="0" err="1">
                <a:latin typeface="Times New Roman" pitchFamily="18" charset="0"/>
                <a:cs typeface="Times New Roman" pitchFamily="18" charset="0"/>
              </a:rPr>
              <a:t>Studies</a:t>
            </a:r>
            <a:endParaRPr lang="tr-TR" sz="2000" b="1" u="sng" dirty="0">
              <a:latin typeface="Times New Roman" pitchFamily="18" charset="0"/>
              <a:cs typeface="Times New Roman" pitchFamily="18" charset="0"/>
            </a:endParaRPr>
          </a:p>
        </p:txBody>
      </p:sp>
      <p:sp>
        <p:nvSpPr>
          <p:cNvPr id="13" name="13 Metin kutusu">
            <a:extLst>
              <a:ext uri="{FF2B5EF4-FFF2-40B4-BE49-F238E27FC236}">
                <a16:creationId xmlns:a16="http://schemas.microsoft.com/office/drawing/2014/main" id="{6CC48D96-61F0-4B27-8023-CF60B4279D82}"/>
              </a:ext>
            </a:extLst>
          </p:cNvPr>
          <p:cNvSpPr txBox="1"/>
          <p:nvPr/>
        </p:nvSpPr>
        <p:spPr>
          <a:xfrm>
            <a:off x="0" y="4142240"/>
            <a:ext cx="9144000" cy="400110"/>
          </a:xfrm>
          <a:prstGeom prst="rect">
            <a:avLst/>
          </a:prstGeom>
          <a:noFill/>
        </p:spPr>
        <p:txBody>
          <a:bodyPr wrap="square" rtlCol="0">
            <a:spAutoFit/>
          </a:bodyPr>
          <a:lstStyle/>
          <a:p>
            <a:pPr algn="ctr"/>
            <a:r>
              <a:rPr lang="tr-TR" sz="2000" dirty="0" err="1">
                <a:latin typeface="Times New Roman" pitchFamily="18" charset="0"/>
                <a:cs typeface="Times New Roman" pitchFamily="18" charset="0"/>
              </a:rPr>
              <a:t>Powder</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Metallurgy</a:t>
            </a:r>
            <a:r>
              <a:rPr lang="tr-TR" sz="2000" dirty="0">
                <a:latin typeface="Times New Roman" pitchFamily="18" charset="0"/>
                <a:cs typeface="Times New Roman" pitchFamily="18" charset="0"/>
              </a:rPr>
              <a:t>. Metal-</a:t>
            </a:r>
            <a:r>
              <a:rPr lang="tr-TR" sz="2000" dirty="0" err="1">
                <a:latin typeface="Times New Roman" pitchFamily="18" charset="0"/>
                <a:cs typeface="Times New Roman" pitchFamily="18" charset="0"/>
              </a:rPr>
              <a:t>Based</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Composite</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Materials</a:t>
            </a:r>
            <a:r>
              <a:rPr lang="tr-TR" sz="2000" dirty="0">
                <a:latin typeface="Times New Roman" pitchFamily="18" charset="0"/>
                <a:cs typeface="Times New Roman" pitchFamily="18" charset="0"/>
              </a:rPr>
              <a:t>. </a:t>
            </a:r>
            <a:r>
              <a:rPr lang="tr-TR" sz="2000" dirty="0" err="1">
                <a:latin typeface="Times New Roman" pitchFamily="18" charset="0"/>
                <a:cs typeface="Times New Roman" pitchFamily="18" charset="0"/>
              </a:rPr>
              <a:t>Casting</a:t>
            </a:r>
            <a:r>
              <a:rPr lang="tr-TR" sz="2000" dirty="0">
                <a:latin typeface="Times New Roman" pitchFamily="18" charset="0"/>
                <a:cs typeface="Times New Roman" pitchFamily="18" charset="0"/>
              </a:rPr>
              <a:t> Technology.</a:t>
            </a:r>
          </a:p>
        </p:txBody>
      </p:sp>
      <p:sp>
        <p:nvSpPr>
          <p:cNvPr id="16" name="13 Metin kutusu">
            <a:extLst>
              <a:ext uri="{FF2B5EF4-FFF2-40B4-BE49-F238E27FC236}">
                <a16:creationId xmlns:a16="http://schemas.microsoft.com/office/drawing/2014/main" id="{D48FED94-AE83-4714-A899-FB453CBDC0CE}"/>
              </a:ext>
            </a:extLst>
          </p:cNvPr>
          <p:cNvSpPr txBox="1"/>
          <p:nvPr/>
        </p:nvSpPr>
        <p:spPr>
          <a:xfrm>
            <a:off x="0" y="4855092"/>
            <a:ext cx="9144000" cy="2062103"/>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Times New Roman" pitchFamily="18" charset="0"/>
                <a:cs typeface="Times New Roman" pitchFamily="18" charset="0"/>
              </a:rPr>
              <a:t>M. YILDIRIM and D. ÖZYÜREK, “An Investigation of Wear Behaviors of AA7075 Al Hybrid Composites,” High Temperature Materials and Processes, vol. 37, no. 7, pp. 619–624, Jul. 2018.</a:t>
            </a:r>
            <a:endParaRPr lang="tr-TR" sz="1600" dirty="0">
              <a:latin typeface="Times New Roman" pitchFamily="18" charset="0"/>
              <a:cs typeface="Times New Roman" pitchFamily="18" charset="0"/>
            </a:endParaRP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T. TUNÇAY, and D. ŞİMŞEK, “MEKANİK ALAŞIMLAMA ÖĞÜTME YÖNTEMİ İLE ÜRETİLEN Al </a:t>
            </a:r>
            <a:r>
              <a:rPr lang="tr-TR" sz="1600" dirty="0" err="1">
                <a:latin typeface="Times New Roman" pitchFamily="18" charset="0"/>
                <a:cs typeface="Times New Roman" pitchFamily="18" charset="0"/>
              </a:rPr>
              <a:t>SiC</a:t>
            </a:r>
            <a:r>
              <a:rPr lang="tr-TR" sz="1600" dirty="0">
                <a:latin typeface="Times New Roman" pitchFamily="18" charset="0"/>
                <a:cs typeface="Times New Roman" pitchFamily="18" charset="0"/>
              </a:rPr>
              <a:t> KOMPOZİTLERİNİNCELENMESİ,” </a:t>
            </a:r>
            <a:r>
              <a:rPr lang="tr-TR" sz="1600" dirty="0" err="1">
                <a:latin typeface="Times New Roman" pitchFamily="18" charset="0"/>
                <a:cs typeface="Times New Roman" pitchFamily="18" charset="0"/>
              </a:rPr>
              <a:t>Technological</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Applied</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Sciences</a:t>
            </a:r>
            <a:r>
              <a:rPr lang="tr-TR" sz="1600" dirty="0">
                <a:latin typeface="Times New Roman" pitchFamily="18" charset="0"/>
                <a:cs typeface="Times New Roman" pitchFamily="18" charset="0"/>
              </a:rPr>
              <a:t>,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0–0, </a:t>
            </a:r>
            <a:r>
              <a:rPr lang="tr-TR" sz="1600" dirty="0" err="1">
                <a:latin typeface="Times New Roman" pitchFamily="18" charset="0"/>
                <a:cs typeface="Times New Roman" pitchFamily="18" charset="0"/>
              </a:rPr>
              <a:t>Apr</a:t>
            </a:r>
            <a:r>
              <a:rPr lang="tr-TR" sz="1600" dirty="0">
                <a:latin typeface="Times New Roman" pitchFamily="18" charset="0"/>
                <a:cs typeface="Times New Roman" pitchFamily="18" charset="0"/>
              </a:rPr>
              <a:t>. 2018.</a:t>
            </a:r>
          </a:p>
          <a:p>
            <a:pPr marL="285750" indent="-285750" algn="just">
              <a:buFont typeface="Arial" panose="020B0604020202020204" pitchFamily="34" charset="0"/>
              <a:buChar char="•"/>
            </a:pPr>
            <a:r>
              <a:rPr lang="tr-TR" sz="1600" dirty="0">
                <a:latin typeface="Times New Roman" pitchFamily="18" charset="0"/>
                <a:cs typeface="Times New Roman" pitchFamily="18" charset="0"/>
              </a:rPr>
              <a:t>İ. ŞİMŞEK, M. YILDIRIM, D. ÖZYÜREK, and T. TUNÇAY, “AA7075 ALAŞIMININ T6 ISIL İŞLEMİNDE YAŞLANDIRMA SÜRESİNİN AŞINMA DAVRANIŞI ÜZERİNE ETKİSİ,” İleri Teknoloji Bilimleri Dergisi, </a:t>
            </a:r>
            <a:r>
              <a:rPr lang="tr-TR" sz="1600" dirty="0" err="1">
                <a:latin typeface="Times New Roman" pitchFamily="18" charset="0"/>
                <a:cs typeface="Times New Roman" pitchFamily="18" charset="0"/>
              </a:rPr>
              <a:t>vol</a:t>
            </a:r>
            <a:r>
              <a:rPr lang="tr-TR" sz="1600" dirty="0">
                <a:latin typeface="Times New Roman" pitchFamily="18" charset="0"/>
                <a:cs typeface="Times New Roman" pitchFamily="18" charset="0"/>
              </a:rPr>
              <a:t>. 7, </a:t>
            </a:r>
            <a:r>
              <a:rPr lang="tr-TR" sz="1600" dirty="0" err="1">
                <a:latin typeface="Times New Roman" pitchFamily="18" charset="0"/>
                <a:cs typeface="Times New Roman" pitchFamily="18" charset="0"/>
              </a:rPr>
              <a:t>no</a:t>
            </a:r>
            <a:r>
              <a:rPr lang="tr-TR" sz="1600" dirty="0">
                <a:latin typeface="Times New Roman" pitchFamily="18" charset="0"/>
                <a:cs typeface="Times New Roman" pitchFamily="18" charset="0"/>
              </a:rPr>
              <a:t>. 1, </a:t>
            </a:r>
            <a:r>
              <a:rPr lang="tr-TR" sz="1600" dirty="0" err="1">
                <a:latin typeface="Times New Roman" pitchFamily="18" charset="0"/>
                <a:cs typeface="Times New Roman" pitchFamily="18" charset="0"/>
              </a:rPr>
              <a:t>pp</a:t>
            </a:r>
            <a:r>
              <a:rPr lang="tr-TR" sz="1600" dirty="0">
                <a:latin typeface="Times New Roman" pitchFamily="18" charset="0"/>
                <a:cs typeface="Times New Roman" pitchFamily="18" charset="0"/>
              </a:rPr>
              <a:t>. 42–49, 2018.</a:t>
            </a:r>
          </a:p>
        </p:txBody>
      </p:sp>
      <p:pic>
        <p:nvPicPr>
          <p:cNvPr id="17" name="Resim 16" descr="kişi, adam, kravat, takım içeren bir resim&#10;&#10;Çok yüksek güvenilirlikle oluşturulmuş açıklama">
            <a:extLst>
              <a:ext uri="{FF2B5EF4-FFF2-40B4-BE49-F238E27FC236}">
                <a16:creationId xmlns:a16="http://schemas.microsoft.com/office/drawing/2014/main" id="{2E436804-B7D8-47AB-AA65-B2F27735B7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537" y="1988840"/>
            <a:ext cx="1135175" cy="1512168"/>
          </a:xfrm>
          <a:prstGeom prst="rect">
            <a:avLst/>
          </a:prstGeom>
        </p:spPr>
      </p:pic>
      <p:pic>
        <p:nvPicPr>
          <p:cNvPr id="18" name="Resim 17">
            <a:extLst>
              <a:ext uri="{FF2B5EF4-FFF2-40B4-BE49-F238E27FC236}">
                <a16:creationId xmlns:a16="http://schemas.microsoft.com/office/drawing/2014/main" id="{3EA78942-309F-4837-9B18-2152162A0D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29" t="3208" r="8571" b="21032"/>
          <a:stretch/>
        </p:blipFill>
        <p:spPr>
          <a:xfrm>
            <a:off x="251520" y="548680"/>
            <a:ext cx="1080676" cy="911581"/>
          </a:xfrm>
          <a:prstGeom prst="rect">
            <a:avLst/>
          </a:prstGeom>
        </p:spPr>
      </p:pic>
    </p:spTree>
    <p:extLst>
      <p:ext uri="{BB962C8B-B14F-4D97-AF65-F5344CB8AC3E}">
        <p14:creationId xmlns:p14="http://schemas.microsoft.com/office/powerpoint/2010/main" val="371814722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Şehir Hayatı">
  <a:themeElements>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Şehir Hayatı">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Şehir Hayatı">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odül">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4416</TotalTime>
  <Words>11390</Words>
  <Application>Microsoft Office PowerPoint</Application>
  <PresentationFormat>Ekran Gösterisi (4:3)</PresentationFormat>
  <Paragraphs>1480</Paragraphs>
  <Slides>152</Slides>
  <Notes>71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152</vt:i4>
      </vt:variant>
    </vt:vector>
  </HeadingPairs>
  <TitlesOfParts>
    <vt:vector size="160" baseType="lpstr">
      <vt:lpstr>Arial</vt:lpstr>
      <vt:lpstr>Calibri</vt:lpstr>
      <vt:lpstr>Georgia</vt:lpstr>
      <vt:lpstr>Times New Roman</vt:lpstr>
      <vt:lpstr>Trebuchet MS</vt:lpstr>
      <vt:lpstr>Wingdings</vt:lpstr>
      <vt:lpstr>Wingdings 2</vt:lpstr>
      <vt:lpstr>Şehir Hayatı</vt:lpstr>
      <vt:lpstr>PowerPoint Sunusu</vt:lpstr>
      <vt:lpstr>PowerPoint Sunusu</vt:lpstr>
      <vt:lpstr>About the Technology Faculties</vt:lpstr>
      <vt:lpstr>Vision</vt:lpstr>
      <vt:lpstr>Mission of Technology Faculty</vt:lpstr>
      <vt:lpstr>DEPARTMENTS</vt:lpstr>
      <vt:lpstr>PowerPoint Sunusu</vt:lpstr>
      <vt:lpstr>PowerPoint Sunusu</vt:lpstr>
      <vt:lpstr>7+1 Workplace Education and Workplace Practice</vt:lpstr>
      <vt:lpstr>PowerPoint Sunusu</vt:lpstr>
      <vt:lpstr>PowerPoint Sunusu</vt:lpstr>
      <vt:lpstr>Graduate Programs</vt:lpstr>
      <vt:lpstr>Graduate Programs</vt:lpstr>
      <vt:lpstr>DEPARTMENT OF MANUFACTURING ENGINEERING</vt:lpstr>
      <vt:lpstr>Manufacturing Engineering</vt:lpstr>
      <vt:lpstr>Manufacturing Engineering</vt:lpstr>
      <vt:lpstr>Manufacturing Engineering</vt:lpstr>
      <vt:lpstr>Manufacturing Engineering</vt:lpstr>
      <vt:lpstr>Manufacturing Engineering</vt:lpstr>
      <vt:lpstr>Manufacturing Engineering</vt:lpstr>
      <vt:lpstr>Manufacturing Engineering</vt:lpstr>
      <vt:lpstr>Manufacturing Engineering</vt:lpstr>
      <vt:lpstr>Manufacturing Engineering</vt:lpstr>
      <vt:lpstr>Administrative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 Research Assistants</vt:lpstr>
      <vt:lpstr>Manufacturing Engineering</vt:lpstr>
      <vt:lpstr>Manufacturing Engineering</vt:lpstr>
      <vt:lpstr>Manufacturing Engineering</vt:lpstr>
      <vt:lpstr>Manufacturing Engineering</vt:lpstr>
      <vt:lpstr>Manufacturing Engineering</vt:lpstr>
      <vt:lpstr>Manufacturing Engineering</vt:lpstr>
      <vt:lpstr>Projects</vt:lpstr>
      <vt:lpstr>Employment Fields</vt:lpstr>
      <vt:lpstr>Manufacturing Engineering</vt:lpstr>
      <vt:lpstr>DEPARTMENT OF ENERGY SYSTEMS ENGINEERING</vt:lpstr>
      <vt:lpstr>Energy Systems Engineering</vt:lpstr>
      <vt:lpstr>Energy Systems Engineering</vt:lpstr>
      <vt:lpstr>Energy Systems Engineering</vt:lpstr>
      <vt:lpstr>About Energy Systems Engineering</vt:lpstr>
      <vt:lpstr>About Energy Systems Engineering</vt:lpstr>
      <vt:lpstr>Energy Systems Engineering</vt:lpstr>
      <vt:lpstr>Energy Systems Engineering</vt:lpstr>
      <vt:lpstr>Energy Systems Engineering</vt:lpstr>
      <vt:lpstr>Energy Systems Engineering</vt:lpstr>
      <vt:lpstr>Administrative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Energy Systems Engineering</vt:lpstr>
      <vt:lpstr>Energy Systems Engineering</vt:lpstr>
      <vt:lpstr>Energy Systems Engineering</vt:lpstr>
      <vt:lpstr>Energy Systems Engineering</vt:lpstr>
      <vt:lpstr>Energy Systems Engineering</vt:lpstr>
      <vt:lpstr>Projects</vt:lpstr>
      <vt:lpstr>Awards</vt:lpstr>
      <vt:lpstr>Employment Fields</vt:lpstr>
      <vt:lpstr>Energy Systems Engineering</vt:lpstr>
      <vt:lpstr>DEPARTMENT OF INDUSTRIAL DESIGN ENGINEERING</vt:lpstr>
      <vt:lpstr>Industrial Design Engineering</vt:lpstr>
      <vt:lpstr>Industrial Design Engineering</vt:lpstr>
      <vt:lpstr>Industrial Design Engineering</vt:lpstr>
      <vt:lpstr>About Industrial Design Engineering</vt:lpstr>
      <vt:lpstr>About Industrial Design Engineering</vt:lpstr>
      <vt:lpstr>Industrial Design Engineering</vt:lpstr>
      <vt:lpstr>Industrial Design Engineering</vt:lpstr>
      <vt:lpstr>Industrial Design Engineering</vt:lpstr>
      <vt:lpstr>Industrial Design Engineering</vt:lpstr>
      <vt:lpstr>Administrative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Industrial Design Engineering</vt:lpstr>
      <vt:lpstr>Industrial Design Engineering</vt:lpstr>
      <vt:lpstr>Industrial Design Engineering</vt:lpstr>
      <vt:lpstr>Industrial Design Engineering</vt:lpstr>
      <vt:lpstr>Industrial Design Engineering</vt:lpstr>
      <vt:lpstr>Industrial Design Engineering</vt:lpstr>
      <vt:lpstr>Industrial Design Engineering</vt:lpstr>
      <vt:lpstr>Projects</vt:lpstr>
      <vt:lpstr>Industrial Design Engineering</vt:lpstr>
      <vt:lpstr>DEPARTMENT OF MECHATRONICS ENGINEERING</vt:lpstr>
      <vt:lpstr>Mechatronics Engineering</vt:lpstr>
      <vt:lpstr>Mechatronics Engineering</vt:lpstr>
      <vt:lpstr>Mechatronics Engineering</vt:lpstr>
      <vt:lpstr>About Mechatronics Engineering</vt:lpstr>
      <vt:lpstr>About Mechatronics Engineering</vt:lpstr>
      <vt:lpstr>Mechatronics Engineering</vt:lpstr>
      <vt:lpstr>Mechatronics Engineering</vt:lpstr>
      <vt:lpstr>Mechatronics Engineering</vt:lpstr>
      <vt:lpstr>Mechatronics Engineering</vt:lpstr>
      <vt:lpstr>Administrative Staff</vt:lpstr>
      <vt:lpstr>Academic Staff</vt:lpstr>
      <vt:lpstr>Academic Staff</vt:lpstr>
      <vt:lpstr>Academic Staff</vt:lpstr>
      <vt:lpstr>Academic Staff</vt:lpstr>
      <vt:lpstr>Academic Staff</vt:lpstr>
      <vt:lpstr>Academic Staff</vt:lpstr>
      <vt:lpstr>Academic Staff</vt:lpstr>
      <vt:lpstr>Academic Staff</vt:lpstr>
      <vt:lpstr>Academic Staff</vt:lpstr>
      <vt:lpstr>Mechatronics Engineering</vt:lpstr>
      <vt:lpstr>Mechatronics Engineering</vt:lpstr>
      <vt:lpstr>Mechatronics Engineering</vt:lpstr>
      <vt:lpstr>Mechatronics Engineering</vt:lpstr>
      <vt:lpstr>Mechatronics Engineering</vt:lpstr>
      <vt:lpstr>Mechatronics Engineering</vt:lpstr>
      <vt:lpstr>Mechatronics Engineering</vt:lpstr>
      <vt:lpstr>Mechatronics Engineering</vt:lpstr>
      <vt:lpstr>Mechatronics Engineering</vt:lpstr>
      <vt:lpstr>Mechatronics Engineering</vt:lpstr>
      <vt:lpstr>Mechatronics Engineering</vt:lpstr>
      <vt:lpstr>Selected Department Projects</vt:lpstr>
      <vt:lpstr>Selected Department Projects</vt:lpstr>
      <vt:lpstr>Selected Department Projects</vt:lpstr>
      <vt:lpstr>Selected Department Projects</vt:lpstr>
      <vt:lpstr>Awards</vt:lpstr>
      <vt:lpstr>Awards</vt:lpstr>
      <vt:lpstr>Awards</vt:lpstr>
      <vt:lpstr>Awards</vt:lpstr>
      <vt:lpstr>Employment Fields</vt:lpstr>
      <vt:lpstr>Mechatronics Engineering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KARABUK UNIVERSITY  TECHNOLOGY FACULTY</dc:title>
  <dc:creator>nkahraman</dc:creator>
  <cp:lastModifiedBy>Alper ERGUN</cp:lastModifiedBy>
  <cp:revision>183</cp:revision>
  <dcterms:modified xsi:type="dcterms:W3CDTF">2020-02-18T08:23:01Z</dcterms:modified>
</cp:coreProperties>
</file>