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31"/>
  </p:notesMasterIdLst>
  <p:sldIdLst>
    <p:sldId id="272" r:id="rId2"/>
    <p:sldId id="273" r:id="rId3"/>
    <p:sldId id="300" r:id="rId4"/>
    <p:sldId id="275" r:id="rId5"/>
    <p:sldId id="277" r:id="rId6"/>
    <p:sldId id="276" r:id="rId7"/>
    <p:sldId id="278" r:id="rId8"/>
    <p:sldId id="291" r:id="rId9"/>
    <p:sldId id="281" r:id="rId10"/>
    <p:sldId id="258" r:id="rId11"/>
    <p:sldId id="282" r:id="rId12"/>
    <p:sldId id="283" r:id="rId13"/>
    <p:sldId id="284" r:id="rId14"/>
    <p:sldId id="285" r:id="rId15"/>
    <p:sldId id="286" r:id="rId16"/>
    <p:sldId id="287" r:id="rId17"/>
    <p:sldId id="292" r:id="rId18"/>
    <p:sldId id="288" r:id="rId19"/>
    <p:sldId id="289" r:id="rId20"/>
    <p:sldId id="293" r:id="rId21"/>
    <p:sldId id="290" r:id="rId22"/>
    <p:sldId id="294" r:id="rId23"/>
    <p:sldId id="295" r:id="rId24"/>
    <p:sldId id="297" r:id="rId25"/>
    <p:sldId id="298" r:id="rId26"/>
    <p:sldId id="299" r:id="rId27"/>
    <p:sldId id="301" r:id="rId28"/>
    <p:sldId id="302" r:id="rId29"/>
    <p:sldId id="296"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D7"/>
    <a:srgbClr val="0095D9"/>
    <a:srgbClr val="0091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70" autoAdjust="0"/>
  </p:normalViewPr>
  <p:slideViewPr>
    <p:cSldViewPr snapToGrid="0">
      <p:cViewPr varScale="1">
        <p:scale>
          <a:sx n="64" d="100"/>
          <a:sy n="64" d="100"/>
        </p:scale>
        <p:origin x="1364" y="3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45375F-6ABE-4A20-981D-C18E4B89678E}" type="datetimeFigureOut">
              <a:rPr lang="tr-TR" smtClean="0"/>
              <a:t>25.12.2016</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9AEEFC-3E4E-46D0-A81F-A70969E5F5BD}" type="slidenum">
              <a:rPr lang="tr-TR" smtClean="0"/>
              <a:t>‹#›</a:t>
            </a:fld>
            <a:endParaRPr lang="tr-TR"/>
          </a:p>
        </p:txBody>
      </p:sp>
    </p:spTree>
    <p:extLst>
      <p:ext uri="{BB962C8B-B14F-4D97-AF65-F5344CB8AC3E}">
        <p14:creationId xmlns:p14="http://schemas.microsoft.com/office/powerpoint/2010/main" val="92728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tr-TR"/>
              <a:t>Asıl başlık stili için tıklayın</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1EED2BC8-40E1-4C38-8B96-338EEEABFA1A}" type="datetime1">
              <a:rPr lang="tr-TR" smtClean="0"/>
              <a:t>25.12.2016</a:t>
            </a:fld>
            <a:endParaRPr lang="tr-TR"/>
          </a:p>
        </p:txBody>
      </p:sp>
      <p:sp>
        <p:nvSpPr>
          <p:cNvPr id="5" name="Footer Placeholder 4"/>
          <p:cNvSpPr>
            <a:spLocks noGrp="1"/>
          </p:cNvSpPr>
          <p:nvPr>
            <p:ph type="ftr" sz="quarter" idx="11"/>
          </p:nvPr>
        </p:nvSpPr>
        <p:spPr/>
        <p:txBody>
          <a:bodyPr/>
          <a:lstStyle/>
          <a:p>
            <a:r>
              <a:rPr lang="tr-TR"/>
              <a:t>Karabük Üniversitesi-  Teknoloji Fakültesi</a:t>
            </a:r>
          </a:p>
        </p:txBody>
      </p:sp>
      <p:sp>
        <p:nvSpPr>
          <p:cNvPr id="6" name="Slide Number Placeholder 5"/>
          <p:cNvSpPr>
            <a:spLocks noGrp="1"/>
          </p:cNvSpPr>
          <p:nvPr>
            <p:ph type="sldNum" sz="quarter" idx="12"/>
          </p:nvPr>
        </p:nvSpPr>
        <p:spPr/>
        <p:txBody>
          <a:bodyPr/>
          <a:lstStyle/>
          <a:p>
            <a:fld id="{7CB4A743-6DF2-49F5-9BAA-726B1038CE4F}" type="slidenum">
              <a:rPr lang="tr-TR" smtClean="0"/>
              <a:t>‹#›</a:t>
            </a:fld>
            <a:endParaRPr lang="tr-TR"/>
          </a:p>
        </p:txBody>
      </p:sp>
    </p:spTree>
    <p:extLst>
      <p:ext uri="{BB962C8B-B14F-4D97-AF65-F5344CB8AC3E}">
        <p14:creationId xmlns:p14="http://schemas.microsoft.com/office/powerpoint/2010/main" val="2720096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tr-TR"/>
              <a:t>Asıl başlık stili için tıklayın</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49028187-9B14-4800-8D40-1B38742B825E}" type="datetime1">
              <a:rPr lang="tr-TR" smtClean="0"/>
              <a:t>25.12.2016</a:t>
            </a:fld>
            <a:endParaRPr lang="tr-TR"/>
          </a:p>
        </p:txBody>
      </p:sp>
      <p:sp>
        <p:nvSpPr>
          <p:cNvPr id="6" name="Footer Placeholder 5"/>
          <p:cNvSpPr>
            <a:spLocks noGrp="1"/>
          </p:cNvSpPr>
          <p:nvPr>
            <p:ph type="ftr" sz="quarter" idx="11"/>
          </p:nvPr>
        </p:nvSpPr>
        <p:spPr/>
        <p:txBody>
          <a:bodyPr/>
          <a:lstStyle/>
          <a:p>
            <a:r>
              <a:rPr lang="tr-TR"/>
              <a:t>Karabük Üniversitesi-  Teknoloji Fakültesi</a:t>
            </a:r>
          </a:p>
        </p:txBody>
      </p:sp>
      <p:sp>
        <p:nvSpPr>
          <p:cNvPr id="7" name="Slide Number Placeholder 6"/>
          <p:cNvSpPr>
            <a:spLocks noGrp="1"/>
          </p:cNvSpPr>
          <p:nvPr>
            <p:ph type="sldNum" sz="quarter" idx="12"/>
          </p:nvPr>
        </p:nvSpPr>
        <p:spPr/>
        <p:txBody>
          <a:bodyPr/>
          <a:lstStyle/>
          <a:p>
            <a:fld id="{7CB4A743-6DF2-49F5-9BAA-726B1038CE4F}" type="slidenum">
              <a:rPr lang="tr-TR" smtClean="0"/>
              <a:t>‹#›</a:t>
            </a:fld>
            <a:endParaRPr lang="tr-TR"/>
          </a:p>
        </p:txBody>
      </p:sp>
    </p:spTree>
    <p:extLst>
      <p:ext uri="{BB962C8B-B14F-4D97-AF65-F5344CB8AC3E}">
        <p14:creationId xmlns:p14="http://schemas.microsoft.com/office/powerpoint/2010/main" val="3302819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tr-TR"/>
              <a:t>Asıl başlık stili için tıklayın</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3212B002-0BA7-44A1-9F1E-3830A2ADCA11}" type="datetime1">
              <a:rPr lang="tr-TR" smtClean="0"/>
              <a:t>25.12.2016</a:t>
            </a:fld>
            <a:endParaRPr lang="tr-TR"/>
          </a:p>
        </p:txBody>
      </p:sp>
      <p:sp>
        <p:nvSpPr>
          <p:cNvPr id="6" name="Footer Placeholder 5"/>
          <p:cNvSpPr>
            <a:spLocks noGrp="1"/>
          </p:cNvSpPr>
          <p:nvPr>
            <p:ph type="ftr" sz="quarter" idx="11"/>
          </p:nvPr>
        </p:nvSpPr>
        <p:spPr/>
        <p:txBody>
          <a:bodyPr/>
          <a:lstStyle/>
          <a:p>
            <a:r>
              <a:rPr lang="tr-TR"/>
              <a:t>Karabük Üniversitesi-  Teknoloji Fakültesi</a:t>
            </a:r>
          </a:p>
        </p:txBody>
      </p:sp>
      <p:sp>
        <p:nvSpPr>
          <p:cNvPr id="7" name="Slide Number Placeholder 6"/>
          <p:cNvSpPr>
            <a:spLocks noGrp="1"/>
          </p:cNvSpPr>
          <p:nvPr>
            <p:ph type="sldNum" sz="quarter" idx="12"/>
          </p:nvPr>
        </p:nvSpPr>
        <p:spPr/>
        <p:txBody>
          <a:bodyPr/>
          <a:lstStyle/>
          <a:p>
            <a:fld id="{7CB4A743-6DF2-49F5-9BAA-726B1038CE4F}" type="slidenum">
              <a:rPr lang="tr-TR" smtClean="0"/>
              <a:t>‹#›</a:t>
            </a:fld>
            <a:endParaRPr lang="tr-TR"/>
          </a:p>
        </p:txBody>
      </p:sp>
    </p:spTree>
    <p:extLst>
      <p:ext uri="{BB962C8B-B14F-4D97-AF65-F5344CB8AC3E}">
        <p14:creationId xmlns:p14="http://schemas.microsoft.com/office/powerpoint/2010/main" val="520453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tr-TR"/>
              <a:t>Asıl başlık stili için tıklayın</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2D2C15E0-9729-47B5-B6DC-FB341A1A62FC}" type="datetime1">
              <a:rPr lang="tr-TR" smtClean="0"/>
              <a:t>25.12.2016</a:t>
            </a:fld>
            <a:endParaRPr lang="tr-TR"/>
          </a:p>
        </p:txBody>
      </p:sp>
      <p:sp>
        <p:nvSpPr>
          <p:cNvPr id="6" name="Footer Placeholder 5"/>
          <p:cNvSpPr>
            <a:spLocks noGrp="1"/>
          </p:cNvSpPr>
          <p:nvPr>
            <p:ph type="ftr" sz="quarter" idx="11"/>
          </p:nvPr>
        </p:nvSpPr>
        <p:spPr/>
        <p:txBody>
          <a:bodyPr/>
          <a:lstStyle/>
          <a:p>
            <a:r>
              <a:rPr lang="tr-TR"/>
              <a:t>Karabük Üniversitesi-  Teknoloji Fakültesi</a:t>
            </a:r>
          </a:p>
        </p:txBody>
      </p:sp>
      <p:sp>
        <p:nvSpPr>
          <p:cNvPr id="7" name="Slide Number Placeholder 6"/>
          <p:cNvSpPr>
            <a:spLocks noGrp="1"/>
          </p:cNvSpPr>
          <p:nvPr>
            <p:ph type="sldNum" sz="quarter" idx="12"/>
          </p:nvPr>
        </p:nvSpPr>
        <p:spPr/>
        <p:txBody>
          <a:bodyPr/>
          <a:lstStyle/>
          <a:p>
            <a:fld id="{7CB4A743-6DF2-49F5-9BAA-726B1038CE4F}" type="slidenum">
              <a:rPr lang="tr-TR" smtClean="0"/>
              <a:t>‹#›</a:t>
            </a:fld>
            <a:endParaRPr lang="tr-TR"/>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30144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tr-TR"/>
              <a:t>Asıl başlık stili için tıklayın</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F112EC78-A4E0-4F12-A213-C8AE0C202115}" type="datetime1">
              <a:rPr lang="tr-TR" smtClean="0"/>
              <a:t>25.12.2016</a:t>
            </a:fld>
            <a:endParaRPr lang="tr-TR"/>
          </a:p>
        </p:txBody>
      </p:sp>
      <p:sp>
        <p:nvSpPr>
          <p:cNvPr id="6" name="Footer Placeholder 5"/>
          <p:cNvSpPr>
            <a:spLocks noGrp="1"/>
          </p:cNvSpPr>
          <p:nvPr>
            <p:ph type="ftr" sz="quarter" idx="11"/>
          </p:nvPr>
        </p:nvSpPr>
        <p:spPr/>
        <p:txBody>
          <a:bodyPr/>
          <a:lstStyle/>
          <a:p>
            <a:r>
              <a:rPr lang="tr-TR"/>
              <a:t>Karabük Üniversitesi-  Teknoloji Fakültesi</a:t>
            </a:r>
          </a:p>
        </p:txBody>
      </p:sp>
      <p:sp>
        <p:nvSpPr>
          <p:cNvPr id="7" name="Slide Number Placeholder 6"/>
          <p:cNvSpPr>
            <a:spLocks noGrp="1"/>
          </p:cNvSpPr>
          <p:nvPr>
            <p:ph type="sldNum" sz="quarter" idx="12"/>
          </p:nvPr>
        </p:nvSpPr>
        <p:spPr/>
        <p:txBody>
          <a:bodyPr/>
          <a:lstStyle/>
          <a:p>
            <a:fld id="{7CB4A743-6DF2-49F5-9BAA-726B1038CE4F}" type="slidenum">
              <a:rPr lang="tr-TR" smtClean="0"/>
              <a:t>‹#›</a:t>
            </a:fld>
            <a:endParaRPr lang="tr-TR"/>
          </a:p>
        </p:txBody>
      </p:sp>
    </p:spTree>
    <p:extLst>
      <p:ext uri="{BB962C8B-B14F-4D97-AF65-F5344CB8AC3E}">
        <p14:creationId xmlns:p14="http://schemas.microsoft.com/office/powerpoint/2010/main" val="3675429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tr-TR"/>
              <a:t>Asıl başlık stili için tıklayın</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303AB261-164A-4E2A-943C-91A77D9B5AEB}" type="datetime1">
              <a:rPr lang="tr-TR" smtClean="0"/>
              <a:t>25.12.2016</a:t>
            </a:fld>
            <a:endParaRPr lang="tr-TR"/>
          </a:p>
        </p:txBody>
      </p:sp>
      <p:sp>
        <p:nvSpPr>
          <p:cNvPr id="4" name="Footer Placeholder 3"/>
          <p:cNvSpPr>
            <a:spLocks noGrp="1"/>
          </p:cNvSpPr>
          <p:nvPr>
            <p:ph type="ftr" sz="quarter" idx="11"/>
          </p:nvPr>
        </p:nvSpPr>
        <p:spPr/>
        <p:txBody>
          <a:bodyPr/>
          <a:lstStyle/>
          <a:p>
            <a:r>
              <a:rPr lang="tr-TR"/>
              <a:t>Karabük Üniversitesi-  Teknoloji Fakültesi</a:t>
            </a:r>
          </a:p>
        </p:txBody>
      </p:sp>
      <p:sp>
        <p:nvSpPr>
          <p:cNvPr id="5" name="Slide Number Placeholder 4"/>
          <p:cNvSpPr>
            <a:spLocks noGrp="1"/>
          </p:cNvSpPr>
          <p:nvPr>
            <p:ph type="sldNum" sz="quarter" idx="12"/>
          </p:nvPr>
        </p:nvSpPr>
        <p:spPr/>
        <p:txBody>
          <a:bodyPr/>
          <a:lstStyle/>
          <a:p>
            <a:fld id="{7CB4A743-6DF2-49F5-9BAA-726B1038CE4F}" type="slidenum">
              <a:rPr lang="tr-TR" smtClean="0"/>
              <a:t>‹#›</a:t>
            </a:fld>
            <a:endParaRPr lang="tr-TR"/>
          </a:p>
        </p:txBody>
      </p:sp>
    </p:spTree>
    <p:extLst>
      <p:ext uri="{BB962C8B-B14F-4D97-AF65-F5344CB8AC3E}">
        <p14:creationId xmlns:p14="http://schemas.microsoft.com/office/powerpoint/2010/main" val="3667031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tr-TR"/>
              <a:t>Asıl başlık stili için tıklayın</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BE8CA65C-66D6-49F4-BE18-4E50E12B90CA}" type="datetime1">
              <a:rPr lang="tr-TR" smtClean="0"/>
              <a:t>25.12.2016</a:t>
            </a:fld>
            <a:endParaRPr lang="tr-TR"/>
          </a:p>
        </p:txBody>
      </p:sp>
      <p:sp>
        <p:nvSpPr>
          <p:cNvPr id="4" name="Footer Placeholder 3"/>
          <p:cNvSpPr>
            <a:spLocks noGrp="1"/>
          </p:cNvSpPr>
          <p:nvPr>
            <p:ph type="ftr" sz="quarter" idx="11"/>
          </p:nvPr>
        </p:nvSpPr>
        <p:spPr/>
        <p:txBody>
          <a:bodyPr/>
          <a:lstStyle/>
          <a:p>
            <a:r>
              <a:rPr lang="tr-TR"/>
              <a:t>Karabük Üniversitesi-  Teknoloji Fakültesi</a:t>
            </a:r>
          </a:p>
        </p:txBody>
      </p:sp>
      <p:sp>
        <p:nvSpPr>
          <p:cNvPr id="5" name="Slide Number Placeholder 4"/>
          <p:cNvSpPr>
            <a:spLocks noGrp="1"/>
          </p:cNvSpPr>
          <p:nvPr>
            <p:ph type="sldNum" sz="quarter" idx="12"/>
          </p:nvPr>
        </p:nvSpPr>
        <p:spPr/>
        <p:txBody>
          <a:bodyPr/>
          <a:lstStyle/>
          <a:p>
            <a:fld id="{7CB4A743-6DF2-49F5-9BAA-726B1038CE4F}" type="slidenum">
              <a:rPr lang="tr-TR" smtClean="0"/>
              <a:t>‹#›</a:t>
            </a:fld>
            <a:endParaRPr lang="tr-TR"/>
          </a:p>
        </p:txBody>
      </p:sp>
    </p:spTree>
    <p:extLst>
      <p:ext uri="{BB962C8B-B14F-4D97-AF65-F5344CB8AC3E}">
        <p14:creationId xmlns:p14="http://schemas.microsoft.com/office/powerpoint/2010/main" val="3957520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tr-TR"/>
              <a:t>Asıl başlık stili için tıklayın</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3499B25-CD96-45A5-912A-7C1594531975}" type="datetime1">
              <a:rPr lang="tr-TR" smtClean="0"/>
              <a:t>25.12.2016</a:t>
            </a:fld>
            <a:endParaRPr lang="tr-TR"/>
          </a:p>
        </p:txBody>
      </p:sp>
      <p:sp>
        <p:nvSpPr>
          <p:cNvPr id="5" name="Footer Placeholder 4"/>
          <p:cNvSpPr>
            <a:spLocks noGrp="1"/>
          </p:cNvSpPr>
          <p:nvPr>
            <p:ph type="ftr" sz="quarter" idx="11"/>
          </p:nvPr>
        </p:nvSpPr>
        <p:spPr/>
        <p:txBody>
          <a:bodyPr/>
          <a:lstStyle/>
          <a:p>
            <a:r>
              <a:rPr lang="tr-TR"/>
              <a:t>Karabük Üniversitesi-  Teknoloji Fakültesi</a:t>
            </a:r>
          </a:p>
        </p:txBody>
      </p:sp>
      <p:sp>
        <p:nvSpPr>
          <p:cNvPr id="6" name="Slide Number Placeholder 5"/>
          <p:cNvSpPr>
            <a:spLocks noGrp="1"/>
          </p:cNvSpPr>
          <p:nvPr>
            <p:ph type="sldNum" sz="quarter" idx="12"/>
          </p:nvPr>
        </p:nvSpPr>
        <p:spPr/>
        <p:txBody>
          <a:bodyPr/>
          <a:lstStyle/>
          <a:p>
            <a:fld id="{7CB4A743-6DF2-49F5-9BAA-726B1038CE4F}" type="slidenum">
              <a:rPr lang="tr-TR" smtClean="0"/>
              <a:t>‹#›</a:t>
            </a:fld>
            <a:endParaRPr lang="tr-TR"/>
          </a:p>
        </p:txBody>
      </p:sp>
    </p:spTree>
    <p:extLst>
      <p:ext uri="{BB962C8B-B14F-4D97-AF65-F5344CB8AC3E}">
        <p14:creationId xmlns:p14="http://schemas.microsoft.com/office/powerpoint/2010/main" val="1203424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tr-TR"/>
              <a:t>Asıl başlık stili için tıklayın</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CE7856D-C491-47C4-89CD-06B059C362FC}" type="datetime1">
              <a:rPr lang="tr-TR" smtClean="0"/>
              <a:t>25.12.2016</a:t>
            </a:fld>
            <a:endParaRPr lang="tr-TR"/>
          </a:p>
        </p:txBody>
      </p:sp>
      <p:sp>
        <p:nvSpPr>
          <p:cNvPr id="5" name="Footer Placeholder 4"/>
          <p:cNvSpPr>
            <a:spLocks noGrp="1"/>
          </p:cNvSpPr>
          <p:nvPr>
            <p:ph type="ftr" sz="quarter" idx="11"/>
          </p:nvPr>
        </p:nvSpPr>
        <p:spPr/>
        <p:txBody>
          <a:bodyPr/>
          <a:lstStyle/>
          <a:p>
            <a:r>
              <a:rPr lang="tr-TR"/>
              <a:t>Karabük Üniversitesi-  Teknoloji Fakültesi</a:t>
            </a:r>
          </a:p>
        </p:txBody>
      </p:sp>
      <p:sp>
        <p:nvSpPr>
          <p:cNvPr id="6" name="Slide Number Placeholder 5"/>
          <p:cNvSpPr>
            <a:spLocks noGrp="1"/>
          </p:cNvSpPr>
          <p:nvPr>
            <p:ph type="sldNum" sz="quarter" idx="12"/>
          </p:nvPr>
        </p:nvSpPr>
        <p:spPr/>
        <p:txBody>
          <a:bodyPr/>
          <a:lstStyle/>
          <a:p>
            <a:fld id="{7CB4A743-6DF2-49F5-9BAA-726B1038CE4F}" type="slidenum">
              <a:rPr lang="tr-TR" smtClean="0"/>
              <a:t>‹#›</a:t>
            </a:fld>
            <a:endParaRPr lang="tr-TR"/>
          </a:p>
        </p:txBody>
      </p:sp>
    </p:spTree>
    <p:extLst>
      <p:ext uri="{BB962C8B-B14F-4D97-AF65-F5344CB8AC3E}">
        <p14:creationId xmlns:p14="http://schemas.microsoft.com/office/powerpoint/2010/main" val="435627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tr-TR"/>
              <a:t>Asıl başlık stili için tıklayın</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44E24A6-C125-4AA1-A0C2-B74DE2584E4B}" type="datetime1">
              <a:rPr lang="tr-TR" smtClean="0"/>
              <a:t>25.12.2016</a:t>
            </a:fld>
            <a:endParaRPr lang="tr-TR"/>
          </a:p>
        </p:txBody>
      </p:sp>
      <p:sp>
        <p:nvSpPr>
          <p:cNvPr id="5" name="Footer Placeholder 4"/>
          <p:cNvSpPr>
            <a:spLocks noGrp="1"/>
          </p:cNvSpPr>
          <p:nvPr>
            <p:ph type="ftr" sz="quarter" idx="11"/>
          </p:nvPr>
        </p:nvSpPr>
        <p:spPr>
          <a:xfrm>
            <a:off x="0" y="0"/>
            <a:ext cx="5004665" cy="365125"/>
          </a:xfrm>
          <a:solidFill>
            <a:schemeClr val="tx2">
              <a:lumMod val="20000"/>
              <a:lumOff val="80000"/>
            </a:schemeClr>
          </a:solidFill>
        </p:spPr>
        <p:txBody>
          <a:bodyPr/>
          <a:lstStyle>
            <a:lvl1pPr>
              <a:defRPr b="1"/>
            </a:lvl1pPr>
          </a:lstStyle>
          <a:p>
            <a:r>
              <a:rPr lang="tr-TR" dirty="0"/>
              <a:t>Karabük Üniversitesi-  Teknoloji Fakültesi</a:t>
            </a:r>
          </a:p>
        </p:txBody>
      </p:sp>
      <p:sp>
        <p:nvSpPr>
          <p:cNvPr id="6" name="Slide Number Placeholder 5"/>
          <p:cNvSpPr>
            <a:spLocks noGrp="1"/>
          </p:cNvSpPr>
          <p:nvPr>
            <p:ph type="sldNum" sz="quarter" idx="12"/>
          </p:nvPr>
        </p:nvSpPr>
        <p:spPr/>
        <p:txBody>
          <a:bodyPr/>
          <a:lstStyle/>
          <a:p>
            <a:fld id="{7CB4A743-6DF2-49F5-9BAA-726B1038CE4F}" type="slidenum">
              <a:rPr lang="tr-TR" smtClean="0"/>
              <a:t>‹#›</a:t>
            </a:fld>
            <a:endParaRPr lang="tr-TR"/>
          </a:p>
        </p:txBody>
      </p:sp>
    </p:spTree>
    <p:extLst>
      <p:ext uri="{BB962C8B-B14F-4D97-AF65-F5344CB8AC3E}">
        <p14:creationId xmlns:p14="http://schemas.microsoft.com/office/powerpoint/2010/main" val="3432496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tr-TR"/>
              <a:t>Asıl başlık stili için tıklayın</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425A4E26-86D4-4361-A6E5-3806843CD1D4}" type="datetime1">
              <a:rPr lang="tr-TR" smtClean="0"/>
              <a:t>25.12.2016</a:t>
            </a:fld>
            <a:endParaRPr lang="tr-TR"/>
          </a:p>
        </p:txBody>
      </p:sp>
      <p:sp>
        <p:nvSpPr>
          <p:cNvPr id="5" name="Footer Placeholder 4"/>
          <p:cNvSpPr>
            <a:spLocks noGrp="1"/>
          </p:cNvSpPr>
          <p:nvPr>
            <p:ph type="ftr" sz="quarter" idx="11"/>
          </p:nvPr>
        </p:nvSpPr>
        <p:spPr/>
        <p:txBody>
          <a:bodyPr/>
          <a:lstStyle/>
          <a:p>
            <a:r>
              <a:rPr lang="tr-TR"/>
              <a:t>Karabük Üniversitesi-  Teknoloji Fakültesi</a:t>
            </a:r>
          </a:p>
        </p:txBody>
      </p:sp>
      <p:sp>
        <p:nvSpPr>
          <p:cNvPr id="6" name="Slide Number Placeholder 5"/>
          <p:cNvSpPr>
            <a:spLocks noGrp="1"/>
          </p:cNvSpPr>
          <p:nvPr>
            <p:ph type="sldNum" sz="quarter" idx="12"/>
          </p:nvPr>
        </p:nvSpPr>
        <p:spPr/>
        <p:txBody>
          <a:bodyPr/>
          <a:lstStyle/>
          <a:p>
            <a:fld id="{7CB4A743-6DF2-49F5-9BAA-726B1038CE4F}" type="slidenum">
              <a:rPr lang="tr-TR" smtClean="0"/>
              <a:t>‹#›</a:t>
            </a:fld>
            <a:endParaRPr lang="tr-TR"/>
          </a:p>
        </p:txBody>
      </p:sp>
    </p:spTree>
    <p:extLst>
      <p:ext uri="{BB962C8B-B14F-4D97-AF65-F5344CB8AC3E}">
        <p14:creationId xmlns:p14="http://schemas.microsoft.com/office/powerpoint/2010/main" val="3867148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tr-TR"/>
              <a:t>Asıl başlık stili için tıklayın</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C85D5D27-5AF4-4339-AC3F-9615CCC4139A}" type="datetime1">
              <a:rPr lang="tr-TR" smtClean="0"/>
              <a:t>25.12.2016</a:t>
            </a:fld>
            <a:endParaRPr lang="tr-TR"/>
          </a:p>
        </p:txBody>
      </p:sp>
      <p:sp>
        <p:nvSpPr>
          <p:cNvPr id="6" name="Footer Placeholder 5"/>
          <p:cNvSpPr>
            <a:spLocks noGrp="1"/>
          </p:cNvSpPr>
          <p:nvPr>
            <p:ph type="ftr" sz="quarter" idx="11"/>
          </p:nvPr>
        </p:nvSpPr>
        <p:spPr/>
        <p:txBody>
          <a:bodyPr/>
          <a:lstStyle/>
          <a:p>
            <a:r>
              <a:rPr lang="tr-TR"/>
              <a:t>Karabük Üniversitesi-  Teknoloji Fakültesi</a:t>
            </a:r>
          </a:p>
        </p:txBody>
      </p:sp>
      <p:sp>
        <p:nvSpPr>
          <p:cNvPr id="7" name="Slide Number Placeholder 6"/>
          <p:cNvSpPr>
            <a:spLocks noGrp="1"/>
          </p:cNvSpPr>
          <p:nvPr>
            <p:ph type="sldNum" sz="quarter" idx="12"/>
          </p:nvPr>
        </p:nvSpPr>
        <p:spPr/>
        <p:txBody>
          <a:bodyPr/>
          <a:lstStyle/>
          <a:p>
            <a:fld id="{7CB4A743-6DF2-49F5-9BAA-726B1038CE4F}" type="slidenum">
              <a:rPr lang="tr-TR" smtClean="0"/>
              <a:t>‹#›</a:t>
            </a:fld>
            <a:endParaRPr lang="tr-TR"/>
          </a:p>
        </p:txBody>
      </p:sp>
    </p:spTree>
    <p:extLst>
      <p:ext uri="{BB962C8B-B14F-4D97-AF65-F5344CB8AC3E}">
        <p14:creationId xmlns:p14="http://schemas.microsoft.com/office/powerpoint/2010/main" val="159409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tr-TR"/>
              <a:t>Asıl başlık stili için tıklayın</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Content Placeholder 3"/>
          <p:cNvSpPr>
            <a:spLocks noGrp="1"/>
          </p:cNvSpPr>
          <p:nvPr>
            <p:ph sz="quarter" idx="13"/>
          </p:nvPr>
        </p:nvSpPr>
        <p:spPr>
          <a:xfrm>
            <a:off x="685331" y="3051013"/>
            <a:ext cx="3829520" cy="274018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3" name="Content Placeholder 5"/>
          <p:cNvSpPr>
            <a:spLocks noGrp="1"/>
          </p:cNvSpPr>
          <p:nvPr>
            <p:ph sz="quarter" idx="14"/>
          </p:nvPr>
        </p:nvSpPr>
        <p:spPr>
          <a:xfrm>
            <a:off x="4629150" y="3051013"/>
            <a:ext cx="3829051" cy="274018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14F3B4F-CB02-454E-8E35-1FA2952D8D15}" type="datetime1">
              <a:rPr lang="tr-TR" smtClean="0"/>
              <a:t>25.12.2016</a:t>
            </a:fld>
            <a:endParaRPr lang="tr-TR"/>
          </a:p>
        </p:txBody>
      </p:sp>
      <p:sp>
        <p:nvSpPr>
          <p:cNvPr id="8" name="Footer Placeholder 7"/>
          <p:cNvSpPr>
            <a:spLocks noGrp="1"/>
          </p:cNvSpPr>
          <p:nvPr>
            <p:ph type="ftr" sz="quarter" idx="11"/>
          </p:nvPr>
        </p:nvSpPr>
        <p:spPr/>
        <p:txBody>
          <a:bodyPr/>
          <a:lstStyle/>
          <a:p>
            <a:r>
              <a:rPr lang="tr-TR"/>
              <a:t>Karabük Üniversitesi-  Teknoloji Fakültesi</a:t>
            </a:r>
          </a:p>
        </p:txBody>
      </p:sp>
      <p:sp>
        <p:nvSpPr>
          <p:cNvPr id="9" name="Slide Number Placeholder 8"/>
          <p:cNvSpPr>
            <a:spLocks noGrp="1"/>
          </p:cNvSpPr>
          <p:nvPr>
            <p:ph type="sldNum" sz="quarter" idx="12"/>
          </p:nvPr>
        </p:nvSpPr>
        <p:spPr/>
        <p:txBody>
          <a:bodyPr/>
          <a:lstStyle/>
          <a:p>
            <a:fld id="{7CB4A743-6DF2-49F5-9BAA-726B1038CE4F}" type="slidenum">
              <a:rPr lang="tr-TR" smtClean="0"/>
              <a:t>‹#›</a:t>
            </a:fld>
            <a:endParaRPr lang="tr-TR"/>
          </a:p>
        </p:txBody>
      </p:sp>
    </p:spTree>
    <p:extLst>
      <p:ext uri="{BB962C8B-B14F-4D97-AF65-F5344CB8AC3E}">
        <p14:creationId xmlns:p14="http://schemas.microsoft.com/office/powerpoint/2010/main" val="205745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tr-TR"/>
              <a:t>Asıl başlık stili için tıklayın</a:t>
            </a:r>
            <a:endParaRPr lang="en-US" dirty="0"/>
          </a:p>
        </p:txBody>
      </p:sp>
      <p:sp>
        <p:nvSpPr>
          <p:cNvPr id="3" name="Date Placeholder 2"/>
          <p:cNvSpPr>
            <a:spLocks noGrp="1"/>
          </p:cNvSpPr>
          <p:nvPr>
            <p:ph type="dt" sz="half" idx="10"/>
          </p:nvPr>
        </p:nvSpPr>
        <p:spPr/>
        <p:txBody>
          <a:bodyPr/>
          <a:lstStyle/>
          <a:p>
            <a:fld id="{098AF737-F272-4FCA-A177-26D3D454A459}" type="datetime1">
              <a:rPr lang="tr-TR" smtClean="0"/>
              <a:t>25.12.2016</a:t>
            </a:fld>
            <a:endParaRPr lang="tr-TR"/>
          </a:p>
        </p:txBody>
      </p:sp>
      <p:sp>
        <p:nvSpPr>
          <p:cNvPr id="4" name="Footer Placeholder 3"/>
          <p:cNvSpPr>
            <a:spLocks noGrp="1"/>
          </p:cNvSpPr>
          <p:nvPr>
            <p:ph type="ftr" sz="quarter" idx="11"/>
          </p:nvPr>
        </p:nvSpPr>
        <p:spPr/>
        <p:txBody>
          <a:bodyPr/>
          <a:lstStyle/>
          <a:p>
            <a:r>
              <a:rPr lang="tr-TR"/>
              <a:t>Karabük Üniversitesi-  Teknoloji Fakültesi</a:t>
            </a:r>
          </a:p>
        </p:txBody>
      </p:sp>
      <p:sp>
        <p:nvSpPr>
          <p:cNvPr id="5" name="Slide Number Placeholder 4"/>
          <p:cNvSpPr>
            <a:spLocks noGrp="1"/>
          </p:cNvSpPr>
          <p:nvPr>
            <p:ph type="sldNum" sz="quarter" idx="12"/>
          </p:nvPr>
        </p:nvSpPr>
        <p:spPr/>
        <p:txBody>
          <a:bodyPr/>
          <a:lstStyle/>
          <a:p>
            <a:fld id="{7CB4A743-6DF2-49F5-9BAA-726B1038CE4F}" type="slidenum">
              <a:rPr lang="tr-TR" smtClean="0"/>
              <a:t>‹#›</a:t>
            </a:fld>
            <a:endParaRPr lang="tr-TR"/>
          </a:p>
        </p:txBody>
      </p:sp>
    </p:spTree>
    <p:extLst>
      <p:ext uri="{BB962C8B-B14F-4D97-AF65-F5344CB8AC3E}">
        <p14:creationId xmlns:p14="http://schemas.microsoft.com/office/powerpoint/2010/main" val="732365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4C123616-B808-4250-913A-6724F6A0DFF9}" type="datetime1">
              <a:rPr lang="tr-TR" smtClean="0"/>
              <a:t>25.12.2016</a:t>
            </a:fld>
            <a:endParaRPr lang="tr-TR"/>
          </a:p>
        </p:txBody>
      </p:sp>
      <p:sp>
        <p:nvSpPr>
          <p:cNvPr id="3" name="Footer Placeholder 2"/>
          <p:cNvSpPr>
            <a:spLocks noGrp="1"/>
          </p:cNvSpPr>
          <p:nvPr>
            <p:ph type="ftr" sz="quarter" idx="11"/>
          </p:nvPr>
        </p:nvSpPr>
        <p:spPr/>
        <p:txBody>
          <a:bodyPr/>
          <a:lstStyle/>
          <a:p>
            <a:r>
              <a:rPr lang="tr-TR"/>
              <a:t>Karabük Üniversitesi-  Teknoloji Fakültesi</a:t>
            </a:r>
          </a:p>
        </p:txBody>
      </p:sp>
      <p:sp>
        <p:nvSpPr>
          <p:cNvPr id="4" name="Slide Number Placeholder 3"/>
          <p:cNvSpPr>
            <a:spLocks noGrp="1"/>
          </p:cNvSpPr>
          <p:nvPr>
            <p:ph type="sldNum" sz="quarter" idx="12"/>
          </p:nvPr>
        </p:nvSpPr>
        <p:spPr/>
        <p:txBody>
          <a:bodyPr/>
          <a:lstStyle/>
          <a:p>
            <a:fld id="{7CB4A743-6DF2-49F5-9BAA-726B1038CE4F}" type="slidenum">
              <a:rPr lang="tr-TR" smtClean="0"/>
              <a:t>‹#›</a:t>
            </a:fld>
            <a:endParaRPr lang="tr-TR"/>
          </a:p>
        </p:txBody>
      </p:sp>
    </p:spTree>
    <p:extLst>
      <p:ext uri="{BB962C8B-B14F-4D97-AF65-F5344CB8AC3E}">
        <p14:creationId xmlns:p14="http://schemas.microsoft.com/office/powerpoint/2010/main" val="4219586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tr-TR"/>
              <a:t>Asıl başlık stili için tıklayın</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3548FBE-FFF5-4172-BD3E-7C6CB648DEC0}" type="datetime1">
              <a:rPr lang="tr-TR" smtClean="0"/>
              <a:t>25.12.2016</a:t>
            </a:fld>
            <a:endParaRPr lang="tr-TR"/>
          </a:p>
        </p:txBody>
      </p:sp>
      <p:sp>
        <p:nvSpPr>
          <p:cNvPr id="6" name="Footer Placeholder 5"/>
          <p:cNvSpPr>
            <a:spLocks noGrp="1"/>
          </p:cNvSpPr>
          <p:nvPr>
            <p:ph type="ftr" sz="quarter" idx="11"/>
          </p:nvPr>
        </p:nvSpPr>
        <p:spPr/>
        <p:txBody>
          <a:bodyPr/>
          <a:lstStyle/>
          <a:p>
            <a:r>
              <a:rPr lang="tr-TR"/>
              <a:t>Karabük Üniversitesi-  Teknoloji Fakültesi</a:t>
            </a:r>
          </a:p>
        </p:txBody>
      </p:sp>
      <p:sp>
        <p:nvSpPr>
          <p:cNvPr id="7" name="Slide Number Placeholder 6"/>
          <p:cNvSpPr>
            <a:spLocks noGrp="1"/>
          </p:cNvSpPr>
          <p:nvPr>
            <p:ph type="sldNum" sz="quarter" idx="12"/>
          </p:nvPr>
        </p:nvSpPr>
        <p:spPr/>
        <p:txBody>
          <a:bodyPr/>
          <a:lstStyle/>
          <a:p>
            <a:fld id="{7CB4A743-6DF2-49F5-9BAA-726B1038CE4F}" type="slidenum">
              <a:rPr lang="tr-TR" smtClean="0"/>
              <a:t>‹#›</a:t>
            </a:fld>
            <a:endParaRPr lang="tr-TR"/>
          </a:p>
        </p:txBody>
      </p:sp>
    </p:spTree>
    <p:extLst>
      <p:ext uri="{BB962C8B-B14F-4D97-AF65-F5344CB8AC3E}">
        <p14:creationId xmlns:p14="http://schemas.microsoft.com/office/powerpoint/2010/main" val="2560671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tr-TR"/>
              <a:t>Asıl başlık stili için tıklayın</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7DEE3CC-8CAD-48B4-A20A-44B92BE099FE}" type="datetime1">
              <a:rPr lang="tr-TR" smtClean="0"/>
              <a:t>25.12.2016</a:t>
            </a:fld>
            <a:endParaRPr lang="tr-TR"/>
          </a:p>
        </p:txBody>
      </p:sp>
      <p:sp>
        <p:nvSpPr>
          <p:cNvPr id="6" name="Footer Placeholder 5"/>
          <p:cNvSpPr>
            <a:spLocks noGrp="1"/>
          </p:cNvSpPr>
          <p:nvPr>
            <p:ph type="ftr" sz="quarter" idx="11"/>
          </p:nvPr>
        </p:nvSpPr>
        <p:spPr/>
        <p:txBody>
          <a:bodyPr/>
          <a:lstStyle/>
          <a:p>
            <a:r>
              <a:rPr lang="tr-TR"/>
              <a:t>Karabük Üniversitesi-  Teknoloji Fakültesi</a:t>
            </a:r>
          </a:p>
        </p:txBody>
      </p:sp>
      <p:sp>
        <p:nvSpPr>
          <p:cNvPr id="7" name="Slide Number Placeholder 6"/>
          <p:cNvSpPr>
            <a:spLocks noGrp="1"/>
          </p:cNvSpPr>
          <p:nvPr>
            <p:ph type="sldNum" sz="quarter" idx="12"/>
          </p:nvPr>
        </p:nvSpPr>
        <p:spPr/>
        <p:txBody>
          <a:bodyPr/>
          <a:lstStyle/>
          <a:p>
            <a:fld id="{7CB4A743-6DF2-49F5-9BAA-726B1038CE4F}" type="slidenum">
              <a:rPr lang="tr-TR" smtClean="0"/>
              <a:t>‹#›</a:t>
            </a:fld>
            <a:endParaRPr lang="tr-TR"/>
          </a:p>
        </p:txBody>
      </p:sp>
    </p:spTree>
    <p:extLst>
      <p:ext uri="{BB962C8B-B14F-4D97-AF65-F5344CB8AC3E}">
        <p14:creationId xmlns:p14="http://schemas.microsoft.com/office/powerpoint/2010/main" val="882949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110000"/>
              </a:schemeClr>
            </a:gs>
            <a:gs pos="100000">
              <a:schemeClr val="bg1">
                <a:shade val="64000"/>
                <a:lumMod val="88000"/>
              </a:schemeClr>
            </a:gs>
          </a:gsLst>
          <a:lin ang="5400000" scaled="0"/>
          <a:tileRect/>
        </a:gra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tr-TR"/>
              <a:t>Asıl başlık stili için tıklayın</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1E5A7A5D-8BC7-4FE8-8F43-2ADFA107079F}" type="datetime1">
              <a:rPr lang="tr-TR" smtClean="0"/>
              <a:t>25.12.2016</a:t>
            </a:fld>
            <a:endParaRPr lang="tr-TR"/>
          </a:p>
        </p:txBody>
      </p:sp>
      <p:sp>
        <p:nvSpPr>
          <p:cNvPr id="5" name="Footer Placeholder 4"/>
          <p:cNvSpPr>
            <a:spLocks noGrp="1"/>
          </p:cNvSpPr>
          <p:nvPr>
            <p:ph type="ftr" sz="quarter" idx="3"/>
          </p:nvPr>
        </p:nvSpPr>
        <p:spPr>
          <a:xfrm>
            <a:off x="685331" y="0"/>
            <a:ext cx="5004665" cy="365125"/>
          </a:xfrm>
          <a:prstGeom prst="rect">
            <a:avLst/>
          </a:prstGeom>
        </p:spPr>
        <p:txBody>
          <a:bodyPr vert="horz" lIns="91440" tIns="45720" rIns="91440" bIns="45720" rtlCol="0" anchor="ctr"/>
          <a:lstStyle>
            <a:lvl1pPr algn="l">
              <a:defRPr sz="1050">
                <a:solidFill>
                  <a:srgbClr val="0070C0"/>
                </a:solidFill>
              </a:defRPr>
            </a:lvl1pPr>
          </a:lstStyle>
          <a:p>
            <a:r>
              <a:rPr lang="tr-TR" dirty="0"/>
              <a:t>Karabük Üniversitesi-  Teknoloji Fakültesi</a:t>
            </a:r>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7CB4A743-6DF2-49F5-9BAA-726B1038CE4F}" type="slidenum">
              <a:rPr lang="tr-TR" smtClean="0"/>
              <a:t>‹#›</a:t>
            </a:fld>
            <a:endParaRPr lang="tr-TR"/>
          </a:p>
        </p:txBody>
      </p:sp>
    </p:spTree>
    <p:extLst>
      <p:ext uri="{BB962C8B-B14F-4D97-AF65-F5344CB8AC3E}">
        <p14:creationId xmlns:p14="http://schemas.microsoft.com/office/powerpoint/2010/main" val="3081865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9144000" cy="6858000"/>
          </a:xfrm>
          <a:prstGeom prst="rect">
            <a:avLst/>
          </a:prstGeom>
        </p:spPr>
      </p:pic>
      <p:sp>
        <p:nvSpPr>
          <p:cNvPr id="2" name="Dikdörtgen 1"/>
          <p:cNvSpPr/>
          <p:nvPr/>
        </p:nvSpPr>
        <p:spPr>
          <a:xfrm>
            <a:off x="3994030" y="5503653"/>
            <a:ext cx="1173194" cy="1052422"/>
          </a:xfrm>
          <a:prstGeom prst="rect">
            <a:avLst/>
          </a:prstGeom>
          <a:solidFill>
            <a:srgbClr val="009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099" y="5319130"/>
            <a:ext cx="1695233" cy="153327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9476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26" presetClass="emph" presetSubtype="0" repeatCount="indefinite" nodeType="withEffect">
                                  <p:stCondLst>
                                    <p:cond delay="2000"/>
                                  </p:stCondLst>
                                  <p:childTnLst>
                                    <p:animEffect transition="out" filter="fade">
                                      <p:cBhvr>
                                        <p:cTn id="11" dur="2000" tmFilter="0, 0; .2, .5; .8, .5; 1, 0"/>
                                        <p:tgtEl>
                                          <p:spTgt spid="3"/>
                                        </p:tgtEl>
                                      </p:cBhvr>
                                    </p:animEffect>
                                    <p:animScale>
                                      <p:cBhvr>
                                        <p:cTn id="12" dur="10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3"/>
          </p:nvPr>
        </p:nvSpPr>
        <p:spPr>
          <a:xfrm>
            <a:off x="377071" y="537329"/>
            <a:ext cx="8333295" cy="5944952"/>
          </a:xfrm>
        </p:spPr>
        <p:txBody>
          <a:bodyPr numCol="2">
            <a:normAutofit fontScale="92500" lnSpcReduction="20000"/>
          </a:bodyPr>
          <a:lstStyle/>
          <a:p>
            <a:pPr marL="0" indent="0">
              <a:buNone/>
            </a:pPr>
            <a:r>
              <a:rPr lang="tr-TR" sz="2400" b="1" dirty="0">
                <a:solidFill>
                  <a:srgbClr val="0070C0"/>
                </a:solidFill>
              </a:rPr>
              <a:t>Çalışma Alanları</a:t>
            </a:r>
            <a:endParaRPr lang="tr-TR" sz="2600" dirty="0">
              <a:solidFill>
                <a:srgbClr val="0070C0"/>
              </a:solidFill>
            </a:endParaRPr>
          </a:p>
          <a:p>
            <a:pPr lvl="0">
              <a:buClr>
                <a:srgbClr val="0070C0"/>
              </a:buClr>
              <a:buFont typeface="Wingdings" panose="05000000000000000000" pitchFamily="2" charset="2"/>
              <a:buChar char="§"/>
            </a:pPr>
            <a:r>
              <a:rPr lang="tr-TR" sz="1900" cap="none" dirty="0"/>
              <a:t>Özel sektörde enerji sistemleri ve teknolojileri ile ilgili tüm alanlar,</a:t>
            </a:r>
          </a:p>
          <a:p>
            <a:pPr lvl="0">
              <a:buClr>
                <a:srgbClr val="0070C0"/>
              </a:buClr>
              <a:buFont typeface="Wingdings" panose="05000000000000000000" pitchFamily="2" charset="2"/>
              <a:buChar char="§"/>
            </a:pPr>
            <a:r>
              <a:rPr lang="tr-TR" sz="1900" cap="none" dirty="0"/>
              <a:t>Mekanik-Tesisatçılık (ısıtma, soğutma, havalandırma),</a:t>
            </a:r>
          </a:p>
          <a:p>
            <a:pPr lvl="0">
              <a:buClr>
                <a:srgbClr val="0070C0"/>
              </a:buClr>
              <a:buFont typeface="Wingdings" panose="05000000000000000000" pitchFamily="2" charset="2"/>
              <a:buChar char="§"/>
            </a:pPr>
            <a:r>
              <a:rPr lang="tr-TR" sz="1900" cap="none" dirty="0"/>
              <a:t>Enerji ve Tabii Kaynaklar Bakanlığı,</a:t>
            </a:r>
          </a:p>
          <a:p>
            <a:pPr lvl="0">
              <a:buClr>
                <a:srgbClr val="0070C0"/>
              </a:buClr>
              <a:buFont typeface="Wingdings" panose="05000000000000000000" pitchFamily="2" charset="2"/>
              <a:buChar char="§"/>
            </a:pPr>
            <a:r>
              <a:rPr lang="tr-TR" sz="1900" cap="none" dirty="0"/>
              <a:t>Enerji Piyasası Düzenleme Kurumu (EPDK),</a:t>
            </a:r>
          </a:p>
          <a:p>
            <a:pPr lvl="0">
              <a:buClr>
                <a:srgbClr val="0070C0"/>
              </a:buClr>
              <a:buFont typeface="Wingdings" panose="05000000000000000000" pitchFamily="2" charset="2"/>
              <a:buChar char="§"/>
            </a:pPr>
            <a:r>
              <a:rPr lang="tr-TR" sz="1900" cap="none" dirty="0"/>
              <a:t>Petrol İşleri Genel Müdürlüğü (PİGM),</a:t>
            </a:r>
          </a:p>
          <a:p>
            <a:pPr lvl="0">
              <a:buClr>
                <a:srgbClr val="0070C0"/>
              </a:buClr>
              <a:buFont typeface="Wingdings" panose="05000000000000000000" pitchFamily="2" charset="2"/>
              <a:buChar char="§"/>
            </a:pPr>
            <a:r>
              <a:rPr lang="tr-TR" sz="1900" cap="none" dirty="0"/>
              <a:t>Maden Tetkik ve Arama Enstitüsü (MTA),</a:t>
            </a:r>
          </a:p>
          <a:p>
            <a:pPr lvl="0">
              <a:buClr>
                <a:srgbClr val="0070C0"/>
              </a:buClr>
              <a:buFont typeface="Wingdings" panose="05000000000000000000" pitchFamily="2" charset="2"/>
              <a:buChar char="§"/>
            </a:pPr>
            <a:r>
              <a:rPr lang="tr-TR" sz="1900" cap="none" dirty="0"/>
              <a:t>Bor Enstitüsü,</a:t>
            </a:r>
          </a:p>
          <a:p>
            <a:pPr lvl="0">
              <a:buClr>
                <a:srgbClr val="0070C0"/>
              </a:buClr>
              <a:buFont typeface="Wingdings" panose="05000000000000000000" pitchFamily="2" charset="2"/>
              <a:buChar char="§"/>
            </a:pPr>
            <a:r>
              <a:rPr lang="tr-TR" sz="1900" cap="none" dirty="0"/>
              <a:t>Elektrik İşleri </a:t>
            </a:r>
            <a:r>
              <a:rPr lang="tr-TR" sz="1900" cap="none" dirty="0" err="1"/>
              <a:t>Etüd</a:t>
            </a:r>
            <a:r>
              <a:rPr lang="tr-TR" sz="1900" cap="none" dirty="0"/>
              <a:t> İdaresi (EİE),</a:t>
            </a:r>
          </a:p>
          <a:p>
            <a:pPr lvl="0">
              <a:buClr>
                <a:srgbClr val="0070C0"/>
              </a:buClr>
              <a:buFont typeface="Wingdings" panose="05000000000000000000" pitchFamily="2" charset="2"/>
              <a:buChar char="§"/>
            </a:pPr>
            <a:r>
              <a:rPr lang="tr-TR" sz="1900" cap="none" dirty="0"/>
              <a:t>Elektrik Üretim A.Ş. (</a:t>
            </a:r>
            <a:r>
              <a:rPr lang="tr-TR" sz="1900" cap="none" dirty="0" err="1"/>
              <a:t>Eüaş</a:t>
            </a:r>
            <a:r>
              <a:rPr lang="tr-TR" sz="1900" cap="none" dirty="0"/>
              <a:t>),</a:t>
            </a:r>
          </a:p>
          <a:p>
            <a:pPr lvl="0">
              <a:buClr>
                <a:srgbClr val="0070C0"/>
              </a:buClr>
              <a:buFont typeface="Wingdings" panose="05000000000000000000" pitchFamily="2" charset="2"/>
              <a:buChar char="§"/>
            </a:pPr>
            <a:r>
              <a:rPr lang="tr-TR" sz="1900" cap="none" dirty="0"/>
              <a:t>Türkiye Elektrik İletim A.Ş.(</a:t>
            </a:r>
            <a:r>
              <a:rPr lang="tr-TR" sz="1900" cap="none" dirty="0" err="1"/>
              <a:t>Teiaş</a:t>
            </a:r>
            <a:r>
              <a:rPr lang="tr-TR" sz="1900" cap="none" dirty="0"/>
              <a:t>),</a:t>
            </a:r>
          </a:p>
          <a:p>
            <a:pPr lvl="0">
              <a:buClr>
                <a:srgbClr val="0070C0"/>
              </a:buClr>
              <a:buFont typeface="Wingdings" panose="05000000000000000000" pitchFamily="2" charset="2"/>
              <a:buChar char="§"/>
            </a:pPr>
            <a:r>
              <a:rPr lang="tr-TR" sz="1900" cap="none" dirty="0"/>
              <a:t>Türkiye Elektrik Dağıtım A.Ş. (</a:t>
            </a:r>
            <a:r>
              <a:rPr lang="tr-TR" sz="1900" cap="none" dirty="0" err="1"/>
              <a:t>Tedaş</a:t>
            </a:r>
            <a:r>
              <a:rPr lang="tr-TR" sz="1900" cap="none" dirty="0"/>
              <a:t>),</a:t>
            </a:r>
          </a:p>
          <a:p>
            <a:pPr lvl="0">
              <a:buClr>
                <a:srgbClr val="0070C0"/>
              </a:buClr>
              <a:buFont typeface="Wingdings" panose="05000000000000000000" pitchFamily="2" charset="2"/>
              <a:buChar char="§"/>
            </a:pPr>
            <a:endParaRPr lang="tr-TR" sz="1900" cap="none" dirty="0"/>
          </a:p>
          <a:p>
            <a:pPr lvl="0">
              <a:buClr>
                <a:srgbClr val="0070C0"/>
              </a:buClr>
              <a:buFont typeface="Wingdings" panose="05000000000000000000" pitchFamily="2" charset="2"/>
              <a:buChar char="§"/>
            </a:pPr>
            <a:endParaRPr lang="tr-TR" sz="1900" cap="none" dirty="0"/>
          </a:p>
          <a:p>
            <a:pPr lvl="0">
              <a:buClr>
                <a:srgbClr val="0070C0"/>
              </a:buClr>
              <a:buFont typeface="Wingdings" panose="05000000000000000000" pitchFamily="2" charset="2"/>
              <a:buChar char="§"/>
            </a:pPr>
            <a:r>
              <a:rPr lang="tr-TR" sz="1900" cap="none" dirty="0"/>
              <a:t>Devlet Su İşleri (DSİ),</a:t>
            </a:r>
          </a:p>
          <a:p>
            <a:pPr lvl="0">
              <a:buClr>
                <a:srgbClr val="0070C0"/>
              </a:buClr>
              <a:buFont typeface="Wingdings" panose="05000000000000000000" pitchFamily="2" charset="2"/>
              <a:buChar char="§"/>
            </a:pPr>
            <a:r>
              <a:rPr lang="tr-TR" sz="1900" cap="none" dirty="0"/>
              <a:t>Türkiye Kömür İşletmeleri (TKİ),</a:t>
            </a:r>
          </a:p>
          <a:p>
            <a:pPr lvl="0">
              <a:buClr>
                <a:srgbClr val="0070C0"/>
              </a:buClr>
              <a:buFont typeface="Wingdings" panose="05000000000000000000" pitchFamily="2" charset="2"/>
              <a:buChar char="§"/>
            </a:pPr>
            <a:r>
              <a:rPr lang="tr-TR" sz="1900" cap="none" dirty="0"/>
              <a:t>Türkiye Petrolleri Arama Ortaklığı (TPAO),</a:t>
            </a:r>
          </a:p>
          <a:p>
            <a:pPr lvl="0">
              <a:buClr>
                <a:srgbClr val="0070C0"/>
              </a:buClr>
              <a:buFont typeface="Wingdings" panose="05000000000000000000" pitchFamily="2" charset="2"/>
              <a:buChar char="§"/>
            </a:pPr>
            <a:r>
              <a:rPr lang="tr-TR" sz="1900" cap="none" dirty="0"/>
              <a:t>Türkiye Boru Hatları Taşıma A.Ş. (</a:t>
            </a:r>
            <a:r>
              <a:rPr lang="tr-TR" sz="1900" cap="none" dirty="0" err="1"/>
              <a:t>Botaş</a:t>
            </a:r>
            <a:r>
              <a:rPr lang="tr-TR" sz="1900" cap="none" dirty="0"/>
              <a:t>),</a:t>
            </a:r>
          </a:p>
          <a:p>
            <a:pPr lvl="0">
              <a:buClr>
                <a:srgbClr val="0070C0"/>
              </a:buClr>
              <a:buFont typeface="Wingdings" panose="05000000000000000000" pitchFamily="2" charset="2"/>
              <a:buChar char="§"/>
            </a:pPr>
            <a:r>
              <a:rPr lang="tr-TR" sz="1900" cap="none" dirty="0"/>
              <a:t>Türk Petrol Rafineleri A.Ş. (</a:t>
            </a:r>
            <a:r>
              <a:rPr lang="tr-TR" sz="1900" cap="none" dirty="0" err="1"/>
              <a:t>Tüpraş</a:t>
            </a:r>
            <a:r>
              <a:rPr lang="tr-TR" sz="1900" cap="none" dirty="0"/>
              <a:t>),</a:t>
            </a:r>
          </a:p>
          <a:p>
            <a:pPr lvl="0">
              <a:buClr>
                <a:srgbClr val="0070C0"/>
              </a:buClr>
              <a:buFont typeface="Wingdings" panose="05000000000000000000" pitchFamily="2" charset="2"/>
              <a:buChar char="§"/>
            </a:pPr>
            <a:r>
              <a:rPr lang="tr-TR" sz="1900" cap="none" dirty="0"/>
              <a:t>Türkiye Atom Enerjisi Araştırma Kurumu (TAEK).</a:t>
            </a:r>
          </a:p>
          <a:p>
            <a:pPr lvl="0">
              <a:buClr>
                <a:srgbClr val="0070C0"/>
              </a:buClr>
              <a:buFont typeface="Wingdings" panose="05000000000000000000" pitchFamily="2" charset="2"/>
              <a:buChar char="§"/>
            </a:pPr>
            <a:r>
              <a:rPr lang="tr-TR" sz="1900" cap="none" dirty="0" err="1"/>
              <a:t>Temsan</a:t>
            </a:r>
            <a:endParaRPr lang="tr-TR" sz="1900" cap="none" dirty="0"/>
          </a:p>
          <a:p>
            <a:pPr lvl="0">
              <a:buClr>
                <a:srgbClr val="0070C0"/>
              </a:buClr>
              <a:buFont typeface="Wingdings" panose="05000000000000000000" pitchFamily="2" charset="2"/>
              <a:buChar char="§"/>
            </a:pPr>
            <a:r>
              <a:rPr lang="tr-TR" sz="1900" cap="none" dirty="0"/>
              <a:t>BM Hidrojen Enstitüsü</a:t>
            </a:r>
          </a:p>
          <a:p>
            <a:pPr lvl="0">
              <a:buClr>
                <a:srgbClr val="0070C0"/>
              </a:buClr>
              <a:buFont typeface="Wingdings" panose="05000000000000000000" pitchFamily="2" charset="2"/>
              <a:buChar char="§"/>
            </a:pPr>
            <a:r>
              <a:rPr lang="tr-TR" sz="1900" cap="none" dirty="0"/>
              <a:t>Taş Kömürü İşletmeleri</a:t>
            </a:r>
          </a:p>
          <a:p>
            <a:pPr lvl="0">
              <a:buClr>
                <a:srgbClr val="0070C0"/>
              </a:buClr>
              <a:buFont typeface="Wingdings" panose="05000000000000000000" pitchFamily="2" charset="2"/>
              <a:buChar char="§"/>
            </a:pPr>
            <a:r>
              <a:rPr lang="tr-TR" sz="1900" cap="none" dirty="0"/>
              <a:t>TCDD</a:t>
            </a:r>
          </a:p>
          <a:p>
            <a:pPr lvl="0">
              <a:buClr>
                <a:srgbClr val="0070C0"/>
              </a:buClr>
              <a:buFont typeface="Wingdings" panose="05000000000000000000" pitchFamily="2" charset="2"/>
              <a:buChar char="§"/>
            </a:pPr>
            <a:r>
              <a:rPr lang="tr-TR" sz="1900" cap="none" dirty="0" err="1"/>
              <a:t>Meb</a:t>
            </a:r>
            <a:r>
              <a:rPr lang="tr-TR" sz="1900" cap="none" dirty="0"/>
              <a:t> - Teknik Öğretmen</a:t>
            </a:r>
          </a:p>
          <a:p>
            <a:endParaRPr lang="tr-TR" dirty="0"/>
          </a:p>
        </p:txBody>
      </p:sp>
      <p:sp>
        <p:nvSpPr>
          <p:cNvPr id="4" name="Alt Bilgi Yer Tutucusu 2"/>
          <p:cNvSpPr>
            <a:spLocks noGrp="1"/>
          </p:cNvSpPr>
          <p:nvPr>
            <p:ph type="ftr" sz="quarter" idx="11"/>
          </p:nvPr>
        </p:nvSpPr>
        <p:spPr>
          <a:xfrm>
            <a:off x="1943468" y="0"/>
            <a:ext cx="5004665" cy="365125"/>
          </a:xfrm>
          <a:noFill/>
          <a:ln>
            <a:noFill/>
          </a:ln>
        </p:spPr>
        <p:style>
          <a:lnRef idx="0">
            <a:scrgbClr r="0" g="0" b="0"/>
          </a:lnRef>
          <a:fillRef idx="0">
            <a:scrgbClr r="0" g="0" b="0"/>
          </a:fillRef>
          <a:effectRef idx="0">
            <a:scrgbClr r="0" g="0" b="0"/>
          </a:effectRef>
          <a:fontRef idx="minor">
            <a:schemeClr val="accent2"/>
          </a:fontRef>
        </p:style>
        <p:txBody>
          <a:bodyPr/>
          <a:lstStyle/>
          <a:p>
            <a:pPr algn="ctr"/>
            <a:r>
              <a:rPr lang="tr-TR" sz="1200" dirty="0"/>
              <a:t>Karabük Üniversitesi -  Teknoloji Fakültesi</a:t>
            </a:r>
          </a:p>
        </p:txBody>
      </p:sp>
    </p:spTree>
    <p:extLst>
      <p:ext uri="{BB962C8B-B14F-4D97-AF65-F5344CB8AC3E}">
        <p14:creationId xmlns:p14="http://schemas.microsoft.com/office/powerpoint/2010/main" val="3470481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4392386" y="489891"/>
            <a:ext cx="3818306" cy="3894801"/>
            <a:chOff x="5789776" y="0"/>
            <a:chExt cx="6419577" cy="6855254"/>
          </a:xfrm>
        </p:grpSpPr>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9776" y="0"/>
              <a:ext cx="6419577" cy="6855254"/>
            </a:xfrm>
            <a:prstGeom prst="rect">
              <a:avLst/>
            </a:prstGeom>
          </p:spPr>
        </p:pic>
        <p:pic>
          <p:nvPicPr>
            <p:cNvPr id="12" name="0 Resim" descr="ing.png"/>
            <p:cNvPicPr/>
            <p:nvPr/>
          </p:nvPicPr>
          <p:blipFill>
            <a:blip r:embed="rId3" cstate="print"/>
            <a:stretch>
              <a:fillRect/>
            </a:stretch>
          </p:blipFill>
          <p:spPr>
            <a:xfrm>
              <a:off x="6965564" y="1411627"/>
              <a:ext cx="4068000" cy="4032000"/>
            </a:xfrm>
            <a:prstGeom prst="rect">
              <a:avLst/>
            </a:prstGeom>
            <a:effectLst>
              <a:outerShdw blurRad="63500" sx="102000" sy="102000" algn="ctr" rotWithShape="0">
                <a:prstClr val="black">
                  <a:alpha val="40000"/>
                </a:prstClr>
              </a:outerShdw>
            </a:effectLst>
          </p:spPr>
        </p:pic>
      </p:grpSp>
      <p:sp>
        <p:nvSpPr>
          <p:cNvPr id="4" name="Metin kutusu 3"/>
          <p:cNvSpPr txBox="1"/>
          <p:nvPr/>
        </p:nvSpPr>
        <p:spPr>
          <a:xfrm>
            <a:off x="209516" y="122293"/>
            <a:ext cx="8472570" cy="1292662"/>
          </a:xfrm>
          <a:prstGeom prst="rect">
            <a:avLst/>
          </a:prstGeom>
          <a:noFill/>
        </p:spPr>
        <p:txBody>
          <a:bodyPr wrap="square" rtlCol="0">
            <a:spAutoFit/>
          </a:bodyPr>
          <a:lstStyle/>
          <a:p>
            <a:pPr algn="just"/>
            <a:endParaRPr lang="tr-TR" b="1" dirty="0">
              <a:solidFill>
                <a:srgbClr val="00B0F0"/>
              </a:solidFill>
            </a:endParaRPr>
          </a:p>
          <a:p>
            <a:pPr algn="ctr"/>
            <a:r>
              <a:rPr lang="tr-TR" dirty="0">
                <a:solidFill>
                  <a:srgbClr val="0070C0"/>
                </a:solidFill>
              </a:rPr>
              <a:t>	</a:t>
            </a:r>
            <a:r>
              <a:rPr lang="tr-TR" sz="2400" b="1" dirty="0">
                <a:solidFill>
                  <a:srgbClr val="0070C0"/>
                </a:solidFill>
              </a:rPr>
              <a:t>MEKATRONİK MÜHENDİSLİĞİ </a:t>
            </a:r>
          </a:p>
          <a:p>
            <a:pPr algn="just"/>
            <a:endParaRPr lang="tr-TR" b="1" dirty="0">
              <a:solidFill>
                <a:srgbClr val="00B0F0"/>
              </a:solidFill>
            </a:endParaRPr>
          </a:p>
          <a:p>
            <a:pPr algn="just"/>
            <a:r>
              <a:rPr lang="tr-TR" dirty="0"/>
              <a:t>	</a:t>
            </a:r>
            <a:endParaRPr lang="tr-TR" sz="1500" dirty="0"/>
          </a:p>
        </p:txBody>
      </p:sp>
      <p:pic>
        <p:nvPicPr>
          <p:cNvPr id="9" name="Picture 6" descr="mechatronics engineering ile ilgili görsel sonucu"/>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1539" y="4768712"/>
            <a:ext cx="2526436" cy="17796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0" name="Alt Bilgi Yer Tutucusu 2"/>
          <p:cNvSpPr>
            <a:spLocks noGrp="1"/>
          </p:cNvSpPr>
          <p:nvPr>
            <p:ph type="ftr" sz="quarter" idx="11"/>
          </p:nvPr>
        </p:nvSpPr>
        <p:spPr>
          <a:xfrm>
            <a:off x="1943468" y="0"/>
            <a:ext cx="5004665" cy="365125"/>
          </a:xfrm>
          <a:noFill/>
          <a:ln>
            <a:noFill/>
          </a:ln>
        </p:spPr>
        <p:style>
          <a:lnRef idx="0">
            <a:scrgbClr r="0" g="0" b="0"/>
          </a:lnRef>
          <a:fillRef idx="0">
            <a:scrgbClr r="0" g="0" b="0"/>
          </a:fillRef>
          <a:effectRef idx="0">
            <a:scrgbClr r="0" g="0" b="0"/>
          </a:effectRef>
          <a:fontRef idx="minor">
            <a:schemeClr val="accent2"/>
          </a:fontRef>
        </p:style>
        <p:txBody>
          <a:bodyPr/>
          <a:lstStyle/>
          <a:p>
            <a:pPr algn="ctr"/>
            <a:r>
              <a:rPr lang="tr-TR" sz="1200" dirty="0"/>
              <a:t>Karabük Üniversitesi -  Teknoloji Fakültesi</a:t>
            </a:r>
          </a:p>
        </p:txBody>
      </p:sp>
      <p:pic>
        <p:nvPicPr>
          <p:cNvPr id="15" name="Picture 6" descr="production engineering ile ilgili görsel sonucu"/>
          <p:cNvPicPr/>
          <p:nvPr/>
        </p:nvPicPr>
        <p:blipFill>
          <a:blip r:embed="rId5">
            <a:extLst>
              <a:ext uri="{28A0092B-C50C-407E-A947-70E740481C1C}">
                <a14:useLocalDpi xmlns:a14="http://schemas.microsoft.com/office/drawing/2010/main" val="0"/>
              </a:ext>
            </a:extLst>
          </a:blip>
          <a:srcRect/>
          <a:stretch>
            <a:fillRect/>
          </a:stretch>
        </p:blipFill>
        <p:spPr bwMode="auto">
          <a:xfrm>
            <a:off x="3010614" y="4512699"/>
            <a:ext cx="3592440" cy="22077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3" name="Metin kutusu 12"/>
          <p:cNvSpPr txBox="1"/>
          <p:nvPr/>
        </p:nvSpPr>
        <p:spPr>
          <a:xfrm>
            <a:off x="299077" y="768624"/>
            <a:ext cx="3358308" cy="3970318"/>
          </a:xfrm>
          <a:prstGeom prst="rect">
            <a:avLst/>
          </a:prstGeom>
          <a:noFill/>
        </p:spPr>
        <p:txBody>
          <a:bodyPr wrap="square" rtlCol="0">
            <a:spAutoFit/>
          </a:bodyPr>
          <a:lstStyle/>
          <a:p>
            <a:pPr algn="just"/>
            <a:r>
              <a:rPr lang="tr-TR" b="1" dirty="0"/>
              <a:t>	</a:t>
            </a:r>
            <a:r>
              <a:rPr lang="tr-TR" sz="1200" b="1" dirty="0"/>
              <a:t>Makine, elektronik, bilgisayar donanımı ve bilgisayar yazılımı sektöründe teknolojinin hızla ilerlemesi ve aynı zamanda endüstriyel otomasyonun gelişerek endüstride akıllı makinelerin ve robotların kullanılmaya başlanması, temel mühendislik bilimlerinin birleştirilerek, kesişim noktalarında yeni mühendislik alanlarının ortaya çıkması ihtiyacını doğurmuştur. Bunlardan biri olan </a:t>
            </a:r>
            <a:r>
              <a:rPr lang="tr-TR" sz="1200" b="1" dirty="0" err="1"/>
              <a:t>Mekatronik</a:t>
            </a:r>
            <a:r>
              <a:rPr lang="tr-TR" sz="1200" b="1" dirty="0"/>
              <a:t> Mühendisliği, akıllı makinelerin, ergonomik ve faydalı ürünlerin tasarlanarak üretilmesi için Makine Mühendisliği, Elektrik-Elektronik Mühendisliği ve Bilgisayar Mühendisliğinin bir birleşimi olarak ortaya çıkmıştır. Kısaca,</a:t>
            </a:r>
          </a:p>
          <a:p>
            <a:pPr algn="just"/>
            <a:r>
              <a:rPr lang="tr-TR" sz="1200" b="1" dirty="0"/>
              <a:t>	</a:t>
            </a:r>
            <a:r>
              <a:rPr lang="tr-TR" sz="1200" b="1" dirty="0" err="1"/>
              <a:t>Mekatronik</a:t>
            </a:r>
            <a:r>
              <a:rPr lang="tr-TR" sz="1200" b="1" dirty="0"/>
              <a:t> Mühendisliği; makine, elektrik-elektronik mühendisliği ve bilgisayar yazılım teknolojilerinin bir makine veya ürün üzerinde birleşerek bütünleşmesini sağlayan bir mühendislik dalı olarak tanımlanabilir.</a:t>
            </a:r>
          </a:p>
          <a:p>
            <a:pPr algn="just"/>
            <a:endParaRPr lang="tr-TR" b="1" dirty="0"/>
          </a:p>
        </p:txBody>
      </p:sp>
      <p:pic>
        <p:nvPicPr>
          <p:cNvPr id="14" name="Picture 10" descr="mechatronics engineering ile ilgili görsel sonucu"/>
          <p:cNvPicPr/>
          <p:nvPr/>
        </p:nvPicPr>
        <p:blipFill rotWithShape="1">
          <a:blip r:embed="rId6" cstate="print">
            <a:extLst>
              <a:ext uri="{28A0092B-C50C-407E-A947-70E740481C1C}">
                <a14:useLocalDpi xmlns:a14="http://schemas.microsoft.com/office/drawing/2010/main" val="0"/>
              </a:ext>
            </a:extLst>
          </a:blip>
          <a:srcRect r="25792"/>
          <a:stretch/>
        </p:blipFill>
        <p:spPr bwMode="auto">
          <a:xfrm>
            <a:off x="502910" y="5024724"/>
            <a:ext cx="2648950" cy="16957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007971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sz="quarter" idx="13"/>
          </p:nvPr>
        </p:nvSpPr>
        <p:spPr>
          <a:xfrm>
            <a:off x="377071" y="537328"/>
            <a:ext cx="8333295" cy="5797483"/>
          </a:xfrm>
        </p:spPr>
        <p:txBody>
          <a:bodyPr numCol="1">
            <a:normAutofit/>
          </a:bodyPr>
          <a:lstStyle/>
          <a:p>
            <a:pPr marL="0" indent="0">
              <a:buNone/>
            </a:pPr>
            <a:r>
              <a:rPr lang="tr-TR" sz="2400" b="1" dirty="0">
                <a:solidFill>
                  <a:srgbClr val="0070C0"/>
                </a:solidFill>
              </a:rPr>
              <a:t>ÇALIŞMA ALANLARI</a:t>
            </a:r>
          </a:p>
          <a:p>
            <a:pPr lvl="0">
              <a:buClr>
                <a:schemeClr val="accent1"/>
              </a:buClr>
              <a:buFont typeface="Wingdings" panose="05000000000000000000" pitchFamily="2" charset="2"/>
              <a:buChar char="ü"/>
            </a:pPr>
            <a:endParaRPr lang="tr-TR" sz="2000" cap="none" dirty="0"/>
          </a:p>
          <a:p>
            <a:pPr lvl="0">
              <a:buClr>
                <a:srgbClr val="0070C0"/>
              </a:buClr>
              <a:buFont typeface="Wingdings" panose="05000000000000000000" pitchFamily="2" charset="2"/>
              <a:buChar char="§"/>
            </a:pPr>
            <a:r>
              <a:rPr lang="tr-TR" sz="2000" cap="none" dirty="0"/>
              <a:t>Her türlü fabrikada sistem kurulum, sistem bakımı ve proses iyileştirilmesi işleri</a:t>
            </a:r>
          </a:p>
          <a:p>
            <a:pPr lvl="0">
              <a:buClr>
                <a:srgbClr val="0070C0"/>
              </a:buClr>
              <a:buFont typeface="Wingdings" panose="05000000000000000000" pitchFamily="2" charset="2"/>
              <a:buChar char="§"/>
            </a:pPr>
            <a:r>
              <a:rPr lang="tr-TR" sz="2000" cap="none" dirty="0"/>
              <a:t>Askeri alanda mobil hava ve kara araçları, akıllı silah sistemleri, akıllı savunma sistemleri gibi sistemlerin tasarım ve üretimini yapan şirketler</a:t>
            </a:r>
          </a:p>
          <a:p>
            <a:pPr lvl="0">
              <a:buClr>
                <a:srgbClr val="0070C0"/>
              </a:buClr>
              <a:buFont typeface="Wingdings" panose="05000000000000000000" pitchFamily="2" charset="2"/>
              <a:buChar char="§"/>
            </a:pPr>
            <a:r>
              <a:rPr lang="tr-TR" sz="2000" cap="none" dirty="0"/>
              <a:t>Otomasyon işi yapan ve her türlü proses kontrol sistemi geliştiren şirketler</a:t>
            </a:r>
          </a:p>
          <a:p>
            <a:pPr lvl="0">
              <a:buClr>
                <a:srgbClr val="0070C0"/>
              </a:buClr>
              <a:buFont typeface="Wingdings" panose="05000000000000000000" pitchFamily="2" charset="2"/>
              <a:buChar char="§"/>
            </a:pPr>
            <a:r>
              <a:rPr lang="tr-TR" sz="2000" cap="none" dirty="0"/>
              <a:t>Elektronik kart ve yazılım geliştiren şirketler </a:t>
            </a:r>
          </a:p>
          <a:p>
            <a:pPr lvl="0">
              <a:buClr>
                <a:srgbClr val="0070C0"/>
              </a:buClr>
              <a:buFont typeface="Wingdings" panose="05000000000000000000" pitchFamily="2" charset="2"/>
              <a:buChar char="§"/>
            </a:pPr>
            <a:r>
              <a:rPr lang="tr-TR" sz="2000" cap="none" dirty="0"/>
              <a:t>Robot teknolojisi geliştiren şirketler</a:t>
            </a:r>
          </a:p>
          <a:p>
            <a:pPr lvl="0">
              <a:buClr>
                <a:srgbClr val="0070C0"/>
              </a:buClr>
              <a:buFont typeface="Wingdings" panose="05000000000000000000" pitchFamily="2" charset="2"/>
              <a:buChar char="§"/>
            </a:pPr>
            <a:r>
              <a:rPr lang="tr-TR" sz="2000" cap="none" dirty="0"/>
              <a:t>Otomotiv, biyomedikal, tarım alanlarında yüksek teknoloji geliştiren ve kullanan şirketler başta olmak üzere </a:t>
            </a:r>
          </a:p>
          <a:p>
            <a:endParaRPr lang="tr-TR" dirty="0"/>
          </a:p>
        </p:txBody>
      </p:sp>
      <p:sp>
        <p:nvSpPr>
          <p:cNvPr id="6" name="Alt Bilgi Yer Tutucusu 2"/>
          <p:cNvSpPr>
            <a:spLocks noGrp="1"/>
          </p:cNvSpPr>
          <p:nvPr>
            <p:ph type="ftr" sz="quarter" idx="11"/>
          </p:nvPr>
        </p:nvSpPr>
        <p:spPr>
          <a:xfrm>
            <a:off x="1943468" y="0"/>
            <a:ext cx="5004665" cy="365125"/>
          </a:xfrm>
          <a:noFill/>
          <a:ln>
            <a:noFill/>
          </a:ln>
        </p:spPr>
        <p:style>
          <a:lnRef idx="0">
            <a:scrgbClr r="0" g="0" b="0"/>
          </a:lnRef>
          <a:fillRef idx="0">
            <a:scrgbClr r="0" g="0" b="0"/>
          </a:fillRef>
          <a:effectRef idx="0">
            <a:scrgbClr r="0" g="0" b="0"/>
          </a:effectRef>
          <a:fontRef idx="minor">
            <a:schemeClr val="accent2"/>
          </a:fontRef>
        </p:style>
        <p:txBody>
          <a:bodyPr/>
          <a:lstStyle/>
          <a:p>
            <a:pPr algn="ctr"/>
            <a:r>
              <a:rPr lang="tr-TR" sz="1200" dirty="0"/>
              <a:t>Karabük Üniversitesi -  Teknoloji Fakültesi</a:t>
            </a:r>
          </a:p>
        </p:txBody>
      </p:sp>
    </p:spTree>
    <p:extLst>
      <p:ext uri="{BB962C8B-B14F-4D97-AF65-F5344CB8AC3E}">
        <p14:creationId xmlns:p14="http://schemas.microsoft.com/office/powerpoint/2010/main" val="1947334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mechatronic engineering ile ilgili görsel sonucu"/>
          <p:cNvPicPr/>
          <p:nvPr/>
        </p:nvPicPr>
        <p:blipFill>
          <a:blip r:embed="rId2">
            <a:extLst>
              <a:ext uri="{28A0092B-C50C-407E-A947-70E740481C1C}">
                <a14:useLocalDpi xmlns:a14="http://schemas.microsoft.com/office/drawing/2010/main" val="0"/>
              </a:ext>
            </a:extLst>
          </a:blip>
          <a:srcRect/>
          <a:stretch>
            <a:fillRect/>
          </a:stretch>
        </p:blipFill>
        <p:spPr bwMode="auto">
          <a:xfrm>
            <a:off x="265457" y="2968555"/>
            <a:ext cx="3472004" cy="21071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Metin kutusu 3"/>
          <p:cNvSpPr txBox="1"/>
          <p:nvPr/>
        </p:nvSpPr>
        <p:spPr>
          <a:xfrm>
            <a:off x="209516" y="122293"/>
            <a:ext cx="8472570" cy="1292662"/>
          </a:xfrm>
          <a:prstGeom prst="rect">
            <a:avLst/>
          </a:prstGeom>
          <a:noFill/>
        </p:spPr>
        <p:txBody>
          <a:bodyPr wrap="square" rtlCol="0">
            <a:spAutoFit/>
          </a:bodyPr>
          <a:lstStyle/>
          <a:p>
            <a:pPr algn="just"/>
            <a:endParaRPr lang="tr-TR" b="1" dirty="0">
              <a:solidFill>
                <a:srgbClr val="00B0F0"/>
              </a:solidFill>
            </a:endParaRPr>
          </a:p>
          <a:p>
            <a:pPr algn="ctr"/>
            <a:r>
              <a:rPr lang="tr-TR" dirty="0">
                <a:solidFill>
                  <a:srgbClr val="0070C0"/>
                </a:solidFill>
              </a:rPr>
              <a:t>	</a:t>
            </a:r>
            <a:r>
              <a:rPr lang="tr-TR" sz="2400" b="1" dirty="0">
                <a:solidFill>
                  <a:srgbClr val="0070C0"/>
                </a:solidFill>
              </a:rPr>
              <a:t>İMALAT MÜHENDİSLİĞİ </a:t>
            </a:r>
          </a:p>
          <a:p>
            <a:pPr algn="just"/>
            <a:endParaRPr lang="tr-TR" b="1" dirty="0">
              <a:solidFill>
                <a:srgbClr val="00B0F0"/>
              </a:solidFill>
            </a:endParaRPr>
          </a:p>
          <a:p>
            <a:pPr algn="just"/>
            <a:r>
              <a:rPr lang="tr-TR" dirty="0"/>
              <a:t>	</a:t>
            </a:r>
            <a:endParaRPr lang="tr-TR" sz="1500" dirty="0"/>
          </a:p>
        </p:txBody>
      </p:sp>
      <p:pic>
        <p:nvPicPr>
          <p:cNvPr id="14" name="Picture 8" descr="production engineering ile ilgili görsel sonucu"/>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2552" y="3391029"/>
            <a:ext cx="3848735" cy="25615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Dikdörtgen 1"/>
          <p:cNvSpPr/>
          <p:nvPr/>
        </p:nvSpPr>
        <p:spPr>
          <a:xfrm>
            <a:off x="265457" y="789677"/>
            <a:ext cx="4124403" cy="2031325"/>
          </a:xfrm>
          <a:prstGeom prst="rect">
            <a:avLst/>
          </a:prstGeom>
        </p:spPr>
        <p:txBody>
          <a:bodyPr wrap="square">
            <a:spAutoFit/>
          </a:bodyPr>
          <a:lstStyle/>
          <a:p>
            <a:pPr algn="just"/>
            <a:r>
              <a:rPr lang="tr-TR" b="1" dirty="0"/>
              <a:t>Temel olarak, soyut halde bulunan tasarımı en kaliteli, en hızlı ve en düşük maliyetle somut hale getirme becerisine sahip, bir ürünün tasarımından başlayarak ürün ortaya çıkana kadar geçirdiği evrelerin tümünde görev alabilen mühendistir.</a:t>
            </a:r>
          </a:p>
        </p:txBody>
      </p:sp>
      <p:pic>
        <p:nvPicPr>
          <p:cNvPr id="9" name="Picture 14" descr="mechatronics engineering ile ilgili görsel sonucu"/>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7195" y="4491026"/>
            <a:ext cx="3586581" cy="20751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3" name="Picture 4" descr="industrial engineering ile ilgili görsel sonucu"/>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1352" y="995072"/>
            <a:ext cx="4113562" cy="22032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5" name="Alt Bilgi Yer Tutucusu 2"/>
          <p:cNvSpPr>
            <a:spLocks noGrp="1"/>
          </p:cNvSpPr>
          <p:nvPr>
            <p:ph type="ftr" sz="quarter" idx="11"/>
          </p:nvPr>
        </p:nvSpPr>
        <p:spPr>
          <a:xfrm>
            <a:off x="1943468" y="0"/>
            <a:ext cx="5004665" cy="365125"/>
          </a:xfrm>
          <a:noFill/>
          <a:ln>
            <a:noFill/>
          </a:ln>
        </p:spPr>
        <p:style>
          <a:lnRef idx="0">
            <a:scrgbClr r="0" g="0" b="0"/>
          </a:lnRef>
          <a:fillRef idx="0">
            <a:scrgbClr r="0" g="0" b="0"/>
          </a:fillRef>
          <a:effectRef idx="0">
            <a:scrgbClr r="0" g="0" b="0"/>
          </a:effectRef>
          <a:fontRef idx="minor">
            <a:schemeClr val="accent2"/>
          </a:fontRef>
        </p:style>
        <p:txBody>
          <a:bodyPr/>
          <a:lstStyle/>
          <a:p>
            <a:pPr algn="ctr"/>
            <a:r>
              <a:rPr lang="tr-TR" sz="1200" dirty="0"/>
              <a:t>Karabük Üniversitesi -  Teknoloji Fakültesi</a:t>
            </a:r>
          </a:p>
        </p:txBody>
      </p:sp>
    </p:spTree>
    <p:extLst>
      <p:ext uri="{BB962C8B-B14F-4D97-AF65-F5344CB8AC3E}">
        <p14:creationId xmlns:p14="http://schemas.microsoft.com/office/powerpoint/2010/main" val="1554917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sz="quarter" idx="13"/>
          </p:nvPr>
        </p:nvSpPr>
        <p:spPr>
          <a:xfrm>
            <a:off x="299495" y="561315"/>
            <a:ext cx="8333295" cy="5911913"/>
          </a:xfrm>
        </p:spPr>
        <p:txBody>
          <a:bodyPr numCol="1">
            <a:normAutofit lnSpcReduction="10000"/>
          </a:bodyPr>
          <a:lstStyle/>
          <a:p>
            <a:pPr marL="0" indent="0" algn="just">
              <a:buNone/>
            </a:pPr>
            <a:r>
              <a:rPr lang="tr-TR" sz="2400" b="1" dirty="0">
                <a:solidFill>
                  <a:srgbClr val="0070C0"/>
                </a:solidFill>
              </a:rPr>
              <a:t>ÇALIŞMA ALANLARI</a:t>
            </a:r>
          </a:p>
          <a:p>
            <a:pPr lvl="0" algn="just"/>
            <a:endParaRPr lang="tr-TR" sz="2600" dirty="0"/>
          </a:p>
          <a:p>
            <a:pPr algn="just">
              <a:buClr>
                <a:srgbClr val="0070C0"/>
              </a:buClr>
              <a:buFont typeface="Wingdings" panose="05000000000000000000" pitchFamily="2" charset="2"/>
              <a:buChar char="§"/>
            </a:pPr>
            <a:r>
              <a:rPr lang="tr-TR" cap="none" dirty="0"/>
              <a:t>Bir üretim (imalat) mühendisi üretim yapan her alanda görev alabilir. </a:t>
            </a:r>
          </a:p>
          <a:p>
            <a:pPr algn="just">
              <a:buClr>
                <a:srgbClr val="0070C0"/>
              </a:buClr>
              <a:buFont typeface="Wingdings" panose="05000000000000000000" pitchFamily="2" charset="2"/>
              <a:buChar char="§"/>
            </a:pPr>
            <a:r>
              <a:rPr lang="tr-TR" cap="none" dirty="0"/>
              <a:t>üretim mühendislerinin potansiyel çalışma alanları arasında; </a:t>
            </a:r>
          </a:p>
          <a:p>
            <a:pPr algn="just">
              <a:buClr>
                <a:srgbClr val="0070C0"/>
              </a:buClr>
              <a:buFont typeface="Wingdings" panose="05000000000000000000" pitchFamily="2" charset="2"/>
              <a:buChar char="§"/>
            </a:pPr>
            <a:r>
              <a:rPr lang="tr-TR" cap="none" dirty="0"/>
              <a:t>Otomotiv, </a:t>
            </a:r>
          </a:p>
          <a:p>
            <a:pPr algn="just">
              <a:buClr>
                <a:srgbClr val="0070C0"/>
              </a:buClr>
              <a:buFont typeface="Wingdings" panose="05000000000000000000" pitchFamily="2" charset="2"/>
              <a:buChar char="§"/>
            </a:pPr>
            <a:r>
              <a:rPr lang="tr-TR" cap="none" dirty="0"/>
              <a:t>Havacılık ve uzay, </a:t>
            </a:r>
          </a:p>
          <a:p>
            <a:pPr algn="just">
              <a:buClr>
                <a:srgbClr val="0070C0"/>
              </a:buClr>
              <a:buFont typeface="Wingdings" panose="05000000000000000000" pitchFamily="2" charset="2"/>
              <a:buChar char="§"/>
            </a:pPr>
            <a:r>
              <a:rPr lang="tr-TR" cap="none" dirty="0"/>
              <a:t>Beyaz eşya, </a:t>
            </a:r>
          </a:p>
          <a:p>
            <a:pPr algn="just">
              <a:buClr>
                <a:srgbClr val="0070C0"/>
              </a:buClr>
              <a:buFont typeface="Wingdings" panose="05000000000000000000" pitchFamily="2" charset="2"/>
              <a:buChar char="§"/>
            </a:pPr>
            <a:r>
              <a:rPr lang="tr-TR" cap="none" dirty="0"/>
              <a:t>Elektronik malzeme</a:t>
            </a:r>
          </a:p>
          <a:p>
            <a:pPr algn="just">
              <a:buClr>
                <a:srgbClr val="0070C0"/>
              </a:buClr>
              <a:buFont typeface="Wingdings" panose="05000000000000000000" pitchFamily="2" charset="2"/>
              <a:buChar char="§"/>
            </a:pPr>
            <a:r>
              <a:rPr lang="tr-TR" cap="none" dirty="0"/>
              <a:t> Demir-çelik </a:t>
            </a:r>
          </a:p>
          <a:p>
            <a:pPr marL="0" indent="0" algn="just">
              <a:buNone/>
            </a:pPr>
            <a:r>
              <a:rPr lang="tr-TR" cap="none" dirty="0"/>
              <a:t>olmak üzere, bünyesinde imalat gerçekleşen daha birçok sektörü saymak mümkündür. Görev alabilecekleri sektörlerin bu denli geniş olması ve imalat süreçleri hakkındaki geniş bilgileri üretim mühendislerine, tasarımdan son ürüne kadar uzanan geniş bir alanda, çok çeşitli iş olanaklarının önünü açmaktadır. </a:t>
            </a:r>
          </a:p>
          <a:p>
            <a:pPr marL="0" indent="0" algn="just">
              <a:buNone/>
            </a:pPr>
            <a:endParaRPr lang="tr-TR" dirty="0"/>
          </a:p>
        </p:txBody>
      </p:sp>
      <p:sp>
        <p:nvSpPr>
          <p:cNvPr id="5" name="Alt Bilgi Yer Tutucusu 2"/>
          <p:cNvSpPr>
            <a:spLocks noGrp="1"/>
          </p:cNvSpPr>
          <p:nvPr>
            <p:ph type="ftr" sz="quarter" idx="11"/>
          </p:nvPr>
        </p:nvSpPr>
        <p:spPr>
          <a:xfrm>
            <a:off x="1943468" y="0"/>
            <a:ext cx="5004665" cy="365125"/>
          </a:xfrm>
          <a:noFill/>
          <a:ln>
            <a:noFill/>
          </a:ln>
        </p:spPr>
        <p:style>
          <a:lnRef idx="0">
            <a:scrgbClr r="0" g="0" b="0"/>
          </a:lnRef>
          <a:fillRef idx="0">
            <a:scrgbClr r="0" g="0" b="0"/>
          </a:fillRef>
          <a:effectRef idx="0">
            <a:scrgbClr r="0" g="0" b="0"/>
          </a:effectRef>
          <a:fontRef idx="minor">
            <a:schemeClr val="accent2"/>
          </a:fontRef>
        </p:style>
        <p:txBody>
          <a:bodyPr/>
          <a:lstStyle/>
          <a:p>
            <a:pPr algn="ctr"/>
            <a:r>
              <a:rPr lang="tr-TR" sz="1200" dirty="0"/>
              <a:t>Karabük Üniversitesi -  Teknoloji Fakültesi</a:t>
            </a:r>
          </a:p>
        </p:txBody>
      </p:sp>
    </p:spTree>
    <p:extLst>
      <p:ext uri="{BB962C8B-B14F-4D97-AF65-F5344CB8AC3E}">
        <p14:creationId xmlns:p14="http://schemas.microsoft.com/office/powerpoint/2010/main" val="2019429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descr="industrial design engineering ile ilgili görsel sonucu"/>
          <p:cNvPicPr/>
          <p:nvPr/>
        </p:nvPicPr>
        <p:blipFill>
          <a:blip r:embed="rId2">
            <a:extLst>
              <a:ext uri="{28A0092B-C50C-407E-A947-70E740481C1C}">
                <a14:useLocalDpi xmlns:a14="http://schemas.microsoft.com/office/drawing/2010/main" val="0"/>
              </a:ext>
            </a:extLst>
          </a:blip>
          <a:srcRect/>
          <a:stretch>
            <a:fillRect/>
          </a:stretch>
        </p:blipFill>
        <p:spPr bwMode="auto">
          <a:xfrm>
            <a:off x="1943468" y="3721122"/>
            <a:ext cx="2665799" cy="19017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 name="Resim 2"/>
          <p:cNvPicPr>
            <a:picLocks noChangeAspect="1"/>
          </p:cNvPicPr>
          <p:nvPr/>
        </p:nvPicPr>
        <p:blipFill>
          <a:blip r:embed="rId3"/>
          <a:stretch>
            <a:fillRect/>
          </a:stretch>
        </p:blipFill>
        <p:spPr>
          <a:xfrm>
            <a:off x="277603" y="4680100"/>
            <a:ext cx="3624066" cy="19017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Metin kutusu 3"/>
          <p:cNvSpPr txBox="1"/>
          <p:nvPr/>
        </p:nvSpPr>
        <p:spPr>
          <a:xfrm>
            <a:off x="-92913" y="50717"/>
            <a:ext cx="8472570" cy="1246495"/>
          </a:xfrm>
          <a:prstGeom prst="rect">
            <a:avLst/>
          </a:prstGeom>
          <a:noFill/>
        </p:spPr>
        <p:txBody>
          <a:bodyPr wrap="square" rtlCol="0">
            <a:spAutoFit/>
          </a:bodyPr>
          <a:lstStyle/>
          <a:p>
            <a:pPr algn="just"/>
            <a:endParaRPr lang="tr-TR" b="1" dirty="0">
              <a:solidFill>
                <a:srgbClr val="00B0F0"/>
              </a:solidFill>
            </a:endParaRPr>
          </a:p>
          <a:p>
            <a:pPr algn="ctr"/>
            <a:r>
              <a:rPr lang="tr-TR" dirty="0">
                <a:solidFill>
                  <a:srgbClr val="0070C0"/>
                </a:solidFill>
              </a:rPr>
              <a:t>	</a:t>
            </a:r>
            <a:r>
              <a:rPr lang="tr-TR" sz="2400" b="1" dirty="0">
                <a:solidFill>
                  <a:srgbClr val="0070C0"/>
                </a:solidFill>
              </a:rPr>
              <a:t>ENDÜSTRİYEL TASARIM MÜHENDİSLİĞİ </a:t>
            </a:r>
          </a:p>
          <a:p>
            <a:pPr algn="just"/>
            <a:endParaRPr lang="tr-TR" b="1" dirty="0">
              <a:solidFill>
                <a:srgbClr val="00B0F0"/>
              </a:solidFill>
            </a:endParaRPr>
          </a:p>
          <a:p>
            <a:pPr algn="just"/>
            <a:endParaRPr lang="tr-TR" sz="1500" dirty="0"/>
          </a:p>
        </p:txBody>
      </p:sp>
      <p:pic>
        <p:nvPicPr>
          <p:cNvPr id="2" name="Resim 1"/>
          <p:cNvPicPr>
            <a:picLocks noChangeAspect="1"/>
          </p:cNvPicPr>
          <p:nvPr/>
        </p:nvPicPr>
        <p:blipFill>
          <a:blip r:embed="rId4"/>
          <a:stretch>
            <a:fillRect/>
          </a:stretch>
        </p:blipFill>
        <p:spPr>
          <a:xfrm>
            <a:off x="4752935" y="3852348"/>
            <a:ext cx="2990423" cy="22457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Resim 9" descr="ındustrial engineering ile ilgili görsel sonucu"/>
          <p:cNvPicPr/>
          <p:nvPr/>
        </p:nvPicPr>
        <p:blipFill>
          <a:blip r:embed="rId5">
            <a:extLst>
              <a:ext uri="{28A0092B-C50C-407E-A947-70E740481C1C}">
                <a14:useLocalDpi xmlns:a14="http://schemas.microsoft.com/office/drawing/2010/main" val="0"/>
              </a:ext>
            </a:extLst>
          </a:blip>
          <a:srcRect/>
          <a:stretch>
            <a:fillRect/>
          </a:stretch>
        </p:blipFill>
        <p:spPr bwMode="auto">
          <a:xfrm rot="20478492">
            <a:off x="4769314" y="1138421"/>
            <a:ext cx="3974187" cy="19406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Alt Bilgi Yer Tutucusu 2"/>
          <p:cNvSpPr>
            <a:spLocks noGrp="1"/>
          </p:cNvSpPr>
          <p:nvPr>
            <p:ph type="ftr" sz="quarter" idx="11"/>
          </p:nvPr>
        </p:nvSpPr>
        <p:spPr>
          <a:xfrm>
            <a:off x="1943468" y="0"/>
            <a:ext cx="5004665" cy="365125"/>
          </a:xfrm>
          <a:noFill/>
          <a:ln>
            <a:noFill/>
          </a:ln>
        </p:spPr>
        <p:style>
          <a:lnRef idx="0">
            <a:scrgbClr r="0" g="0" b="0"/>
          </a:lnRef>
          <a:fillRef idx="0">
            <a:scrgbClr r="0" g="0" b="0"/>
          </a:fillRef>
          <a:effectRef idx="0">
            <a:scrgbClr r="0" g="0" b="0"/>
          </a:effectRef>
          <a:fontRef idx="minor">
            <a:schemeClr val="accent2"/>
          </a:fontRef>
        </p:style>
        <p:txBody>
          <a:bodyPr/>
          <a:lstStyle/>
          <a:p>
            <a:pPr algn="ctr"/>
            <a:r>
              <a:rPr lang="tr-TR" sz="1200" dirty="0"/>
              <a:t>Karabük Üniversitesi -  Teknoloji Fakültesi</a:t>
            </a:r>
          </a:p>
        </p:txBody>
      </p:sp>
      <p:sp>
        <p:nvSpPr>
          <p:cNvPr id="5" name="Dikdörtgen 4"/>
          <p:cNvSpPr/>
          <p:nvPr/>
        </p:nvSpPr>
        <p:spPr>
          <a:xfrm>
            <a:off x="270931" y="1017254"/>
            <a:ext cx="3942785" cy="3139321"/>
          </a:xfrm>
          <a:prstGeom prst="rect">
            <a:avLst/>
          </a:prstGeom>
        </p:spPr>
        <p:txBody>
          <a:bodyPr wrap="square">
            <a:spAutoFit/>
          </a:bodyPr>
          <a:lstStyle/>
          <a:p>
            <a:pPr algn="just"/>
            <a:r>
              <a:rPr lang="tr-TR" b="1" dirty="0"/>
              <a:t>Endüstriyel Tasarım Mühendisliği, fikirleri ve konseptleri oluşturan ve onları müşteri isteklerini tatmin edebilen ürünlere dönüştüren bir disiplindir. İçerisinde mühendislik konuları vardır. Mekanik, dayanım, imalat için tasarım, çalışabilirlik, verimlilik, kontrol, yazılım gibi sanatın yanında teknik ve teknolojik disiplinleri içerir. </a:t>
            </a:r>
          </a:p>
          <a:p>
            <a:pPr algn="just"/>
            <a:r>
              <a:rPr lang="tr-TR" b="1" dirty="0"/>
              <a:t>	</a:t>
            </a:r>
          </a:p>
        </p:txBody>
      </p:sp>
      <p:pic>
        <p:nvPicPr>
          <p:cNvPr id="16" name="Resim 15" descr="ındustrial design kuka ile ilgili görsel sonucu"/>
          <p:cNvPicPr/>
          <p:nvPr/>
        </p:nvPicPr>
        <p:blipFill>
          <a:blip r:embed="rId6">
            <a:extLst>
              <a:ext uri="{28A0092B-C50C-407E-A947-70E740481C1C}">
                <a14:useLocalDpi xmlns:a14="http://schemas.microsoft.com/office/drawing/2010/main" val="0"/>
              </a:ext>
            </a:extLst>
          </a:blip>
          <a:srcRect/>
          <a:stretch>
            <a:fillRect/>
          </a:stretch>
        </p:blipFill>
        <p:spPr bwMode="auto">
          <a:xfrm>
            <a:off x="6643698" y="3495549"/>
            <a:ext cx="2038388" cy="3086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96101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sz="quarter" idx="13"/>
          </p:nvPr>
        </p:nvSpPr>
        <p:spPr>
          <a:xfrm>
            <a:off x="358218" y="301658"/>
            <a:ext cx="8333295" cy="6202837"/>
          </a:xfrm>
        </p:spPr>
        <p:txBody>
          <a:bodyPr numCol="2">
            <a:noAutofit/>
          </a:bodyPr>
          <a:lstStyle/>
          <a:p>
            <a:pPr marL="0" indent="0" algn="just">
              <a:buNone/>
            </a:pPr>
            <a:r>
              <a:rPr lang="tr-TR" sz="1800" b="1" dirty="0">
                <a:solidFill>
                  <a:srgbClr val="0070C0"/>
                </a:solidFill>
                <a:latin typeface="Calibri" panose="020F0502020204030204" pitchFamily="34" charset="0"/>
                <a:cs typeface="Calibri" panose="020F0502020204030204" pitchFamily="34" charset="0"/>
              </a:rPr>
              <a:t>çalışma alanları</a:t>
            </a:r>
          </a:p>
          <a:p>
            <a:pPr lvl="0">
              <a:buClr>
                <a:srgbClr val="0070C0"/>
              </a:buClr>
              <a:buFont typeface="Wingdings" panose="05000000000000000000" pitchFamily="2" charset="2"/>
              <a:buChar char="§"/>
            </a:pPr>
            <a:r>
              <a:rPr lang="tr-TR" sz="1400" b="1" cap="none" dirty="0">
                <a:latin typeface="Calibri" panose="020F0502020204030204" pitchFamily="34" charset="0"/>
                <a:cs typeface="Calibri" panose="020F0502020204030204" pitchFamily="34" charset="0"/>
              </a:rPr>
              <a:t>Hava, Kara, Deniz Araçları Mekanik Sistemleri Tasarımı, Modellenmesi Ve Analizi,</a:t>
            </a:r>
          </a:p>
          <a:p>
            <a:pPr lvl="0">
              <a:buClr>
                <a:srgbClr val="0070C0"/>
              </a:buClr>
              <a:buFont typeface="Wingdings" panose="05000000000000000000" pitchFamily="2" charset="2"/>
              <a:buChar char="§"/>
            </a:pPr>
            <a:r>
              <a:rPr lang="tr-TR" sz="1400" b="1" cap="none" dirty="0">
                <a:latin typeface="Calibri" panose="020F0502020204030204" pitchFamily="34" charset="0"/>
                <a:cs typeface="Calibri" panose="020F0502020204030204" pitchFamily="34" charset="0"/>
              </a:rPr>
              <a:t>Endüstriyel Tesis Sistemlerin Tasarımı, Analizi Ve Modellenmesi (Örneğin: Hava Alanı Entegre Tesisler, Haddehaneler, </a:t>
            </a:r>
            <a:r>
              <a:rPr lang="tr-TR" sz="1400" b="1" cap="none" dirty="0" err="1">
                <a:latin typeface="Calibri" panose="020F0502020204030204" pitchFamily="34" charset="0"/>
                <a:cs typeface="Calibri" panose="020F0502020204030204" pitchFamily="34" charset="0"/>
              </a:rPr>
              <a:t>Mezbahaneler</a:t>
            </a:r>
            <a:r>
              <a:rPr lang="tr-TR" sz="1400" b="1" cap="none" dirty="0">
                <a:latin typeface="Calibri" panose="020F0502020204030204" pitchFamily="34" charset="0"/>
                <a:cs typeface="Calibri" panose="020F0502020204030204" pitchFamily="34" charset="0"/>
              </a:rPr>
              <a:t> Gibi ),</a:t>
            </a:r>
          </a:p>
          <a:p>
            <a:pPr lvl="0">
              <a:buClr>
                <a:srgbClr val="0070C0"/>
              </a:buClr>
              <a:buFont typeface="Wingdings" panose="05000000000000000000" pitchFamily="2" charset="2"/>
              <a:buChar char="§"/>
            </a:pPr>
            <a:r>
              <a:rPr lang="tr-TR" sz="1400" b="1" cap="none" dirty="0">
                <a:latin typeface="Calibri" panose="020F0502020204030204" pitchFamily="34" charset="0"/>
                <a:cs typeface="Calibri" panose="020F0502020204030204" pitchFamily="34" charset="0"/>
              </a:rPr>
              <a:t>Endüstriyel Robot Tasarımı, Modellenmesi Ve Analizi,</a:t>
            </a:r>
          </a:p>
          <a:p>
            <a:pPr lvl="0">
              <a:buClr>
                <a:srgbClr val="0070C0"/>
              </a:buClr>
              <a:buFont typeface="Wingdings" panose="05000000000000000000" pitchFamily="2" charset="2"/>
              <a:buChar char="§"/>
            </a:pPr>
            <a:r>
              <a:rPr lang="tr-TR" sz="1400" b="1" cap="none" dirty="0" err="1">
                <a:latin typeface="Calibri" panose="020F0502020204030204" pitchFamily="34" charset="0"/>
                <a:cs typeface="Calibri" panose="020F0502020204030204" pitchFamily="34" charset="0"/>
              </a:rPr>
              <a:t>Cnc</a:t>
            </a:r>
            <a:r>
              <a:rPr lang="tr-TR" sz="1400" b="1" cap="none" dirty="0">
                <a:latin typeface="Calibri" panose="020F0502020204030204" pitchFamily="34" charset="0"/>
                <a:cs typeface="Calibri" panose="020F0502020204030204" pitchFamily="34" charset="0"/>
              </a:rPr>
              <a:t> Sistemlerin Tasarımı, Modellenmesi Ve Analizi,</a:t>
            </a:r>
          </a:p>
          <a:p>
            <a:pPr lvl="0">
              <a:buClr>
                <a:srgbClr val="0070C0"/>
              </a:buClr>
              <a:buFont typeface="Wingdings" panose="05000000000000000000" pitchFamily="2" charset="2"/>
              <a:buChar char="§"/>
            </a:pPr>
            <a:r>
              <a:rPr lang="tr-TR" sz="1400" b="1" cap="none" dirty="0">
                <a:latin typeface="Calibri" panose="020F0502020204030204" pitchFamily="34" charset="0"/>
                <a:cs typeface="Calibri" panose="020F0502020204030204" pitchFamily="34" charset="0"/>
              </a:rPr>
              <a:t>Endüstriyel Plastik Kalıp Ve Üretim Süreçleri Tasarımı, Modellenmesi Ve Analizi,</a:t>
            </a:r>
          </a:p>
          <a:p>
            <a:pPr lvl="0">
              <a:buClr>
                <a:srgbClr val="0070C0"/>
              </a:buClr>
              <a:buFont typeface="Wingdings" panose="05000000000000000000" pitchFamily="2" charset="2"/>
              <a:buChar char="§"/>
            </a:pPr>
            <a:r>
              <a:rPr lang="tr-TR" sz="1400" b="1" cap="none" dirty="0">
                <a:latin typeface="Calibri" panose="020F0502020204030204" pitchFamily="34" charset="0"/>
                <a:cs typeface="Calibri" panose="020F0502020204030204" pitchFamily="34" charset="0"/>
              </a:rPr>
              <a:t>Endüstriyel Metal Kalıp Ve Üretim Süreçleri Tasarımı, Modellenmesi Ve Analizi,</a:t>
            </a:r>
          </a:p>
          <a:p>
            <a:pPr lvl="0">
              <a:buClr>
                <a:srgbClr val="0070C0"/>
              </a:buClr>
              <a:buFont typeface="Wingdings" panose="05000000000000000000" pitchFamily="2" charset="2"/>
              <a:buChar char="§"/>
            </a:pPr>
            <a:r>
              <a:rPr lang="tr-TR" sz="1400" b="1" cap="none" dirty="0">
                <a:latin typeface="Calibri" panose="020F0502020204030204" pitchFamily="34" charset="0"/>
                <a:cs typeface="Calibri" panose="020F0502020204030204" pitchFamily="34" charset="0"/>
              </a:rPr>
              <a:t>Endüstriyel Transport Sistemleri Tasarımı, Modellenmesi Ve Analizi,</a:t>
            </a:r>
          </a:p>
          <a:p>
            <a:pPr lvl="0">
              <a:buClr>
                <a:srgbClr val="0070C0"/>
              </a:buClr>
              <a:buFont typeface="Wingdings" panose="05000000000000000000" pitchFamily="2" charset="2"/>
              <a:buChar char="§"/>
            </a:pPr>
            <a:r>
              <a:rPr lang="tr-TR" sz="1400" b="1" cap="none" dirty="0">
                <a:latin typeface="Calibri" panose="020F0502020204030204" pitchFamily="34" charset="0"/>
                <a:cs typeface="Calibri" panose="020F0502020204030204" pitchFamily="34" charset="0"/>
              </a:rPr>
              <a:t>Endüstriyel Her Türlü Ürün Tasarımı, İmalat Makineleri, Modellenmesi, Analizi, Üretimi,</a:t>
            </a:r>
          </a:p>
          <a:p>
            <a:pPr lvl="0">
              <a:buClr>
                <a:srgbClr val="0070C0"/>
              </a:buClr>
              <a:buFont typeface="Wingdings" panose="05000000000000000000" pitchFamily="2" charset="2"/>
              <a:buChar char="§"/>
            </a:pPr>
            <a:r>
              <a:rPr lang="tr-TR" sz="1400" b="1" cap="none" dirty="0">
                <a:latin typeface="Calibri" panose="020F0502020204030204" pitchFamily="34" charset="0"/>
                <a:cs typeface="Calibri" panose="020F0502020204030204" pitchFamily="34" charset="0"/>
              </a:rPr>
              <a:t>Otomotiv Tasarımı, Modellenmesi Ve Analizi,</a:t>
            </a:r>
          </a:p>
          <a:p>
            <a:pPr lvl="0">
              <a:buClr>
                <a:srgbClr val="0070C0"/>
              </a:buClr>
              <a:buFont typeface="Wingdings" panose="05000000000000000000" pitchFamily="2" charset="2"/>
              <a:buChar char="§"/>
            </a:pPr>
            <a:endParaRPr lang="tr-TR" sz="1400" b="1" cap="none" dirty="0">
              <a:latin typeface="Calibri" panose="020F0502020204030204" pitchFamily="34" charset="0"/>
              <a:cs typeface="Calibri" panose="020F0502020204030204" pitchFamily="34" charset="0"/>
            </a:endParaRPr>
          </a:p>
          <a:p>
            <a:pPr lvl="0">
              <a:buClr>
                <a:srgbClr val="0070C0"/>
              </a:buClr>
              <a:buFont typeface="Wingdings" panose="05000000000000000000" pitchFamily="2" charset="2"/>
              <a:buChar char="§"/>
            </a:pPr>
            <a:r>
              <a:rPr lang="tr-TR" sz="1400" b="1" cap="none" dirty="0">
                <a:latin typeface="Calibri" panose="020F0502020204030204" pitchFamily="34" charset="0"/>
                <a:cs typeface="Calibri" panose="020F0502020204030204" pitchFamily="34" charset="0"/>
              </a:rPr>
              <a:t>Yat, Gemi, Feribot, Askeri-deniz Araçları Tasarımı, Modellenmesi Ve Analizi,</a:t>
            </a:r>
          </a:p>
          <a:p>
            <a:pPr lvl="0">
              <a:buClr>
                <a:srgbClr val="0070C0"/>
              </a:buClr>
              <a:buFont typeface="Wingdings" panose="05000000000000000000" pitchFamily="2" charset="2"/>
              <a:buChar char="§"/>
            </a:pPr>
            <a:r>
              <a:rPr lang="tr-TR" sz="1400" b="1" cap="none" dirty="0">
                <a:latin typeface="Calibri" panose="020F0502020204030204" pitchFamily="34" charset="0"/>
                <a:cs typeface="Calibri" panose="020F0502020204030204" pitchFamily="34" charset="0"/>
              </a:rPr>
              <a:t>Çelik Konstrüksiyonlu Yapılar, Binalar, Terminaller, Viyadükler, Stadyumlar, Pazar Yerleri, Uzay Kafesli Çatı Sistemleri Tasarımı, Modellenmesi Ve Analizi,</a:t>
            </a:r>
          </a:p>
          <a:p>
            <a:pPr lvl="0">
              <a:buClr>
                <a:srgbClr val="0070C0"/>
              </a:buClr>
              <a:buFont typeface="Wingdings" panose="05000000000000000000" pitchFamily="2" charset="2"/>
              <a:buChar char="§"/>
            </a:pPr>
            <a:r>
              <a:rPr lang="tr-TR" sz="1400" b="1" cap="none" dirty="0">
                <a:latin typeface="Calibri" panose="020F0502020204030204" pitchFamily="34" charset="0"/>
                <a:cs typeface="Calibri" panose="020F0502020204030204" pitchFamily="34" charset="0"/>
              </a:rPr>
              <a:t>Mobilya, Mobilya Üretim Makineleri, Ahşap Ürünler Tasarımı, Modellenmesi Ve Analizi,</a:t>
            </a:r>
          </a:p>
          <a:p>
            <a:pPr lvl="0">
              <a:buClr>
                <a:srgbClr val="0070C0"/>
              </a:buClr>
              <a:buFont typeface="Wingdings" panose="05000000000000000000" pitchFamily="2" charset="2"/>
              <a:buChar char="§"/>
            </a:pPr>
            <a:r>
              <a:rPr lang="tr-TR" sz="1400" b="1" cap="none" dirty="0">
                <a:latin typeface="Calibri" panose="020F0502020204030204" pitchFamily="34" charset="0"/>
                <a:cs typeface="Calibri" panose="020F0502020204030204" pitchFamily="34" charset="0"/>
              </a:rPr>
              <a:t>Raylı Sistemler Tasarımı Ve Üretim Süreçleri,</a:t>
            </a:r>
          </a:p>
          <a:p>
            <a:pPr lvl="0">
              <a:buClr>
                <a:srgbClr val="0070C0"/>
              </a:buClr>
              <a:buFont typeface="Wingdings" panose="05000000000000000000" pitchFamily="2" charset="2"/>
              <a:buChar char="§"/>
            </a:pPr>
            <a:r>
              <a:rPr lang="tr-TR" sz="1400" b="1" cap="none" dirty="0">
                <a:latin typeface="Calibri" panose="020F0502020204030204" pitchFamily="34" charset="0"/>
                <a:cs typeface="Calibri" panose="020F0502020204030204" pitchFamily="34" charset="0"/>
              </a:rPr>
              <a:t>Biyomedikal Sistemler Tasarımı Ve Üretim Süreçleri,</a:t>
            </a:r>
          </a:p>
          <a:p>
            <a:pPr lvl="0">
              <a:buClr>
                <a:srgbClr val="0070C0"/>
              </a:buClr>
              <a:buFont typeface="Wingdings" panose="05000000000000000000" pitchFamily="2" charset="2"/>
              <a:buChar char="§"/>
            </a:pPr>
            <a:r>
              <a:rPr lang="tr-TR" sz="1400" b="1" cap="none" dirty="0" err="1">
                <a:latin typeface="Calibri" panose="020F0502020204030204" pitchFamily="34" charset="0"/>
                <a:cs typeface="Calibri" panose="020F0502020204030204" pitchFamily="34" charset="0"/>
              </a:rPr>
              <a:t>Biyokompozit</a:t>
            </a:r>
            <a:r>
              <a:rPr lang="tr-TR" sz="1400" b="1" cap="none" dirty="0">
                <a:latin typeface="Calibri" panose="020F0502020204030204" pitchFamily="34" charset="0"/>
                <a:cs typeface="Calibri" panose="020F0502020204030204" pitchFamily="34" charset="0"/>
              </a:rPr>
              <a:t> Malzemeler Tasarımı Ve Üretim Süreçleri,</a:t>
            </a:r>
          </a:p>
          <a:p>
            <a:pPr lvl="0">
              <a:buClr>
                <a:srgbClr val="0070C0"/>
              </a:buClr>
              <a:buFont typeface="Wingdings" panose="05000000000000000000" pitchFamily="2" charset="2"/>
              <a:buChar char="§"/>
            </a:pPr>
            <a:r>
              <a:rPr lang="tr-TR" sz="1400" b="1" cap="none" dirty="0">
                <a:latin typeface="Calibri" panose="020F0502020204030204" pitchFamily="34" charset="0"/>
                <a:cs typeface="Calibri" panose="020F0502020204030204" pitchFamily="34" charset="0"/>
              </a:rPr>
              <a:t>Asansör Sistemleri Tasarımı Ve Üretim Süreçleri,</a:t>
            </a:r>
          </a:p>
          <a:p>
            <a:pPr lvl="0">
              <a:buClr>
                <a:srgbClr val="0070C0"/>
              </a:buClr>
              <a:buFont typeface="Wingdings" panose="05000000000000000000" pitchFamily="2" charset="2"/>
              <a:buChar char="§"/>
            </a:pPr>
            <a:r>
              <a:rPr lang="tr-TR" sz="1400" b="1" cap="none" dirty="0">
                <a:latin typeface="Calibri" panose="020F0502020204030204" pitchFamily="34" charset="0"/>
                <a:cs typeface="Calibri" panose="020F0502020204030204" pitchFamily="34" charset="0"/>
              </a:rPr>
              <a:t>Teleferik Sistemleri Tasarımı Ve Üretim Süreçleri,</a:t>
            </a:r>
          </a:p>
          <a:p>
            <a:pPr lvl="0">
              <a:buClr>
                <a:srgbClr val="0070C0"/>
              </a:buClr>
              <a:buFont typeface="Wingdings" panose="05000000000000000000" pitchFamily="2" charset="2"/>
              <a:buChar char="§"/>
            </a:pPr>
            <a:r>
              <a:rPr lang="tr-TR" sz="1400" b="1" cap="none" dirty="0">
                <a:latin typeface="Calibri" panose="020F0502020204030204" pitchFamily="34" charset="0"/>
                <a:cs typeface="Calibri" panose="020F0502020204030204" pitchFamily="34" charset="0"/>
              </a:rPr>
              <a:t>Rüzgar Türbinleri Ve Enerji Sistemleri Tasarımı Ve Üretim Süreçleri.</a:t>
            </a:r>
          </a:p>
          <a:p>
            <a:pPr marL="0" indent="0" algn="just">
              <a:buNone/>
            </a:pPr>
            <a:endParaRPr lang="tr-TR" sz="1400" b="1" dirty="0">
              <a:latin typeface="Calibri" panose="020F0502020204030204" pitchFamily="34" charset="0"/>
              <a:cs typeface="Calibri" panose="020F0502020204030204" pitchFamily="34" charset="0"/>
            </a:endParaRPr>
          </a:p>
        </p:txBody>
      </p:sp>
      <p:sp>
        <p:nvSpPr>
          <p:cNvPr id="5" name="Alt Bilgi Yer Tutucusu 2"/>
          <p:cNvSpPr>
            <a:spLocks noGrp="1"/>
          </p:cNvSpPr>
          <p:nvPr>
            <p:ph type="ftr" sz="quarter" idx="11"/>
          </p:nvPr>
        </p:nvSpPr>
        <p:spPr>
          <a:xfrm>
            <a:off x="1943468" y="0"/>
            <a:ext cx="5004665" cy="365125"/>
          </a:xfrm>
          <a:noFill/>
          <a:ln>
            <a:noFill/>
          </a:ln>
        </p:spPr>
        <p:style>
          <a:lnRef idx="0">
            <a:scrgbClr r="0" g="0" b="0"/>
          </a:lnRef>
          <a:fillRef idx="0">
            <a:scrgbClr r="0" g="0" b="0"/>
          </a:fillRef>
          <a:effectRef idx="0">
            <a:scrgbClr r="0" g="0" b="0"/>
          </a:effectRef>
          <a:fontRef idx="minor">
            <a:schemeClr val="accent2"/>
          </a:fontRef>
        </p:style>
        <p:txBody>
          <a:bodyPr/>
          <a:lstStyle/>
          <a:p>
            <a:pPr algn="ctr"/>
            <a:r>
              <a:rPr lang="tr-TR" sz="1200" dirty="0"/>
              <a:t>Karabük Üniversitesi -  Teknoloji Fakültesi</a:t>
            </a:r>
          </a:p>
        </p:txBody>
      </p:sp>
    </p:spTree>
    <p:extLst>
      <p:ext uri="{BB962C8B-B14F-4D97-AF65-F5344CB8AC3E}">
        <p14:creationId xmlns:p14="http://schemas.microsoft.com/office/powerpoint/2010/main" val="2186550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238" y="1197113"/>
            <a:ext cx="3135766" cy="4686607"/>
          </a:xfrm>
          <a:prstGeom prst="rect">
            <a:avLst/>
          </a:prstGeom>
        </p:spPr>
      </p:pic>
      <p:sp>
        <p:nvSpPr>
          <p:cNvPr id="4" name="Unvan 3"/>
          <p:cNvSpPr>
            <a:spLocks noGrp="1"/>
          </p:cNvSpPr>
          <p:nvPr>
            <p:ph type="title"/>
          </p:nvPr>
        </p:nvSpPr>
        <p:spPr>
          <a:xfrm>
            <a:off x="685331" y="828564"/>
            <a:ext cx="4801069" cy="2167185"/>
          </a:xfrm>
        </p:spPr>
        <p:txBody>
          <a:bodyPr/>
          <a:lstStyle/>
          <a:p>
            <a:r>
              <a:rPr lang="tr-TR" b="1" dirty="0">
                <a:solidFill>
                  <a:srgbClr val="00B0F0"/>
                </a:solidFill>
              </a:rPr>
              <a:t>FAKÜLTE SANAYİ KOORDİNATÖRLÜĞÜ</a:t>
            </a:r>
            <a:endParaRPr lang="tr-TR" dirty="0">
              <a:solidFill>
                <a:srgbClr val="FF0000"/>
              </a:solidFill>
            </a:endParaRPr>
          </a:p>
        </p:txBody>
      </p:sp>
    </p:spTree>
    <p:extLst>
      <p:ext uri="{BB962C8B-B14F-4D97-AF65-F5344CB8AC3E}">
        <p14:creationId xmlns:p14="http://schemas.microsoft.com/office/powerpoint/2010/main" val="4061754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09517" y="574779"/>
            <a:ext cx="8418137" cy="1431161"/>
          </a:xfrm>
          <a:prstGeom prst="rect">
            <a:avLst/>
          </a:prstGeom>
          <a:noFill/>
        </p:spPr>
        <p:txBody>
          <a:bodyPr wrap="square" rtlCol="0">
            <a:spAutoFit/>
          </a:bodyPr>
          <a:lstStyle/>
          <a:p>
            <a:pPr algn="just"/>
            <a:r>
              <a:rPr lang="tr-TR" sz="1500" b="1" dirty="0"/>
              <a:t>	</a:t>
            </a:r>
            <a:r>
              <a:rPr lang="tr-TR" b="1" dirty="0"/>
              <a:t>Karabük Üniversitesi, 2007 yılında kurulan ve bugüne kadar büyük bir ivme ile büyüyüp 50.000’i aşan öğrenci sayısına ulaşma başarısını sağlayarak ülkemizdeki önemli kurumlar arasındaki yerini almıştır. Büyüme hızı ve eğitim kalitesiyle ulusal ve uluslararası alanda birçok önemli ödüle layık görülmüştür. </a:t>
            </a:r>
          </a:p>
          <a:p>
            <a:pPr algn="just"/>
            <a:endParaRPr lang="tr-TR" sz="1500" b="1" dirty="0"/>
          </a:p>
        </p:txBody>
      </p:sp>
      <p:sp>
        <p:nvSpPr>
          <p:cNvPr id="9" name="Metin kutusu 8"/>
          <p:cNvSpPr txBox="1"/>
          <p:nvPr/>
        </p:nvSpPr>
        <p:spPr>
          <a:xfrm>
            <a:off x="350919" y="5024231"/>
            <a:ext cx="8418137" cy="1431161"/>
          </a:xfrm>
          <a:prstGeom prst="rect">
            <a:avLst/>
          </a:prstGeom>
          <a:noFill/>
        </p:spPr>
        <p:txBody>
          <a:bodyPr wrap="square" rtlCol="0">
            <a:spAutoFit/>
          </a:bodyPr>
          <a:lstStyle/>
          <a:p>
            <a:pPr algn="just"/>
            <a:r>
              <a:rPr lang="tr-TR" b="1" dirty="0"/>
              <a:t>	Karabük üniversitesinin eğitim felsefesinin temelinde, bilinenleri tekrar etmemek, yeni yöntemler ve öncü olacak adımlar atmak, ülkemizin ihtiyacı olan </a:t>
            </a:r>
            <a:r>
              <a:rPr lang="tr-TR" b="1" dirty="0" err="1"/>
              <a:t>inovatif</a:t>
            </a:r>
            <a:r>
              <a:rPr lang="tr-TR" b="1" dirty="0"/>
              <a:t> zihinleri yetiştirmek vardır. Bu hedef doğrultusunda ülkemizdeki ihtiyaca yönelik birçok yeni bölümü eğitim dünyasına kazandırmıştır. </a:t>
            </a:r>
          </a:p>
          <a:p>
            <a:pPr algn="just"/>
            <a:endParaRPr lang="tr-TR" sz="1500" b="1"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029" y="1867181"/>
            <a:ext cx="4158625" cy="3157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919" y="1867181"/>
            <a:ext cx="3976707" cy="31557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7381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7798" y="310829"/>
            <a:ext cx="8472570" cy="2262158"/>
          </a:xfrm>
          <a:prstGeom prst="rect">
            <a:avLst/>
          </a:prstGeom>
          <a:noFill/>
        </p:spPr>
        <p:txBody>
          <a:bodyPr wrap="square" rtlCol="0">
            <a:spAutoFit/>
          </a:bodyPr>
          <a:lstStyle/>
          <a:p>
            <a:pPr algn="just"/>
            <a:r>
              <a:rPr lang="tr-TR" b="1" dirty="0"/>
              <a:t>	Karabük Üniversitesini, diğer üniversitelerden ayıran en büyük fark teorik eğitimin yanında, </a:t>
            </a:r>
            <a:r>
              <a:rPr lang="tr-TR" b="1" dirty="0">
                <a:solidFill>
                  <a:srgbClr val="FF0000"/>
                </a:solidFill>
              </a:rPr>
              <a:t>uygulamalı eğitime </a:t>
            </a:r>
            <a:r>
              <a:rPr lang="tr-TR" b="1" dirty="0"/>
              <a:t>de yer vermenin en etkili öğrenme yöntemi olduğunu bilerek hareket etmesidir. </a:t>
            </a:r>
          </a:p>
          <a:p>
            <a:pPr algn="just"/>
            <a:r>
              <a:rPr lang="tr-TR" b="1" dirty="0"/>
              <a:t>	Karabük ilinin bir sanayi şehri olması, ülkemiz için yüksek öneme sahip birçok firmanın il sınırları içinde bulunması ve bu kurumların üniversitemize her zaman katkı sağlamak isteyerek tüm imkânlarını bizlere sunması bölgeyi oldukça geniş bir uygulama merkezine çevirmektedir.</a:t>
            </a:r>
          </a:p>
          <a:p>
            <a:pPr algn="just"/>
            <a:endParaRPr lang="tr-TR" sz="1500" b="1" dirty="0"/>
          </a:p>
        </p:txBody>
      </p:sp>
      <p:pic>
        <p:nvPicPr>
          <p:cNvPr id="5" name="Resim 4"/>
          <p:cNvPicPr>
            <a:picLocks noChangeAspect="1"/>
          </p:cNvPicPr>
          <p:nvPr/>
        </p:nvPicPr>
        <p:blipFill rotWithShape="1">
          <a:blip r:embed="rId2"/>
          <a:srcRect l="1600" t="2889" r="1600" b="732"/>
          <a:stretch/>
        </p:blipFill>
        <p:spPr>
          <a:xfrm>
            <a:off x="1234912" y="2931991"/>
            <a:ext cx="2564090" cy="1925943"/>
          </a:xfrm>
          <a:prstGeom prst="rect">
            <a:avLst/>
          </a:prstGeom>
        </p:spPr>
      </p:pic>
      <p:pic>
        <p:nvPicPr>
          <p:cNvPr id="6" name="Resim 5"/>
          <p:cNvPicPr>
            <a:picLocks noChangeAspect="1"/>
          </p:cNvPicPr>
          <p:nvPr/>
        </p:nvPicPr>
        <p:blipFill rotWithShape="1">
          <a:blip r:embed="rId3"/>
          <a:srcRect l="969" t="2241"/>
          <a:stretch/>
        </p:blipFill>
        <p:spPr>
          <a:xfrm>
            <a:off x="4930218" y="2469691"/>
            <a:ext cx="3623377" cy="1945051"/>
          </a:xfrm>
          <a:prstGeom prst="rect">
            <a:avLst/>
          </a:prstGeom>
        </p:spPr>
      </p:pic>
      <p:pic>
        <p:nvPicPr>
          <p:cNvPr id="7" name="Resim 6"/>
          <p:cNvPicPr>
            <a:picLocks noChangeAspect="1"/>
          </p:cNvPicPr>
          <p:nvPr/>
        </p:nvPicPr>
        <p:blipFill>
          <a:blip r:embed="rId4"/>
          <a:stretch>
            <a:fillRect/>
          </a:stretch>
        </p:blipFill>
        <p:spPr>
          <a:xfrm>
            <a:off x="2366128" y="4311446"/>
            <a:ext cx="4406392" cy="2247400"/>
          </a:xfrm>
          <a:prstGeom prst="rect">
            <a:avLst/>
          </a:prstGeom>
        </p:spPr>
      </p:pic>
    </p:spTree>
    <p:extLst>
      <p:ext uri="{BB962C8B-B14F-4D97-AF65-F5344CB8AC3E}">
        <p14:creationId xmlns:p14="http://schemas.microsoft.com/office/powerpoint/2010/main" val="2265558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a:srcRect l="3992" t="3200" r="65690" b="66773"/>
          <a:stretch/>
        </p:blipFill>
        <p:spPr>
          <a:xfrm>
            <a:off x="226245" y="47134"/>
            <a:ext cx="2488675" cy="2104543"/>
          </a:xfrm>
          <a:prstGeom prst="rect">
            <a:avLst/>
          </a:prstGeom>
          <a:ln>
            <a:noFill/>
          </a:ln>
        </p:spPr>
      </p:pic>
      <p:sp>
        <p:nvSpPr>
          <p:cNvPr id="2" name="Metin kutusu 1"/>
          <p:cNvSpPr txBox="1"/>
          <p:nvPr/>
        </p:nvSpPr>
        <p:spPr>
          <a:xfrm>
            <a:off x="216818" y="2266521"/>
            <a:ext cx="8613253" cy="4154984"/>
          </a:xfrm>
          <a:prstGeom prst="rect">
            <a:avLst/>
          </a:prstGeom>
          <a:noFill/>
        </p:spPr>
        <p:txBody>
          <a:bodyPr wrap="square" rtlCol="0">
            <a:spAutoFit/>
          </a:bodyPr>
          <a:lstStyle/>
          <a:p>
            <a:pPr algn="just"/>
            <a:r>
              <a:rPr lang="tr-TR" sz="1650" dirty="0"/>
              <a:t>	</a:t>
            </a:r>
            <a:r>
              <a:rPr lang="tr-TR" sz="1650" dirty="0">
                <a:solidFill>
                  <a:srgbClr val="0091D7"/>
                </a:solidFill>
              </a:rPr>
              <a:t>Karabük üniversitesi ailesi olarak, öğrenci </a:t>
            </a:r>
            <a:r>
              <a:rPr lang="tr-TR" sz="1650" dirty="0">
                <a:solidFill>
                  <a:srgbClr val="0070C0"/>
                </a:solidFill>
              </a:rPr>
              <a:t>merkezli eğitim anlayışıyla, eğitim süreçlerini mesleki, sosyal ve </a:t>
            </a:r>
            <a:r>
              <a:rPr lang="tr-TR" sz="1650" dirty="0" err="1">
                <a:solidFill>
                  <a:srgbClr val="0070C0"/>
                </a:solidFill>
              </a:rPr>
              <a:t>ve</a:t>
            </a:r>
            <a:r>
              <a:rPr lang="tr-TR" sz="1650" dirty="0">
                <a:solidFill>
                  <a:srgbClr val="0070C0"/>
                </a:solidFill>
              </a:rPr>
              <a:t> kültürel açıdan en güçlü bir şekilde tasarlayıp yönetmek için var gücümüzle çalışıyoruz.</a:t>
            </a:r>
          </a:p>
          <a:p>
            <a:pPr algn="just"/>
            <a:r>
              <a:rPr lang="tr-TR" sz="1650" dirty="0">
                <a:solidFill>
                  <a:srgbClr val="0070C0"/>
                </a:solidFill>
              </a:rPr>
              <a:t>	Bilindiği üzere 13 Kasım 2009 tarih ve 2009-15546 sayılı Resmi Gazetede yayımlanan karar ile Teknik Eğitim Fakülteleri kapatılarak, aynı Yükseköğretim kurumlarına Teknoloji Fakültesi kurma hakkı verilmiştir. Üniversitemizde bir Teknik Eğitim Fakültesine sahipti. Bu Fakülte 1992 yılında eğitim öğretim faaliyetlerine başlamıştı. Üniversitemizde Teknoloji Fakültesi açma hakkını kullanarak bu fakültesini açmıştır. Günümüzde var olan Teknoloji Fakültemiz işte bu Teknik Eğitim Fakültesi’nin 24 yıllık eğitim birikim, donanım ve tecrübesine sahip güçlü bir fakültedir.</a:t>
            </a:r>
          </a:p>
          <a:p>
            <a:pPr algn="just"/>
            <a:r>
              <a:rPr lang="tr-TR" sz="1650" dirty="0">
                <a:solidFill>
                  <a:srgbClr val="0070C0"/>
                </a:solidFill>
              </a:rPr>
              <a:t>	Güçlü bir yapı olarak Teknoloji Fakültesi ders programı ve içerikleri, Türkiye sanayisinin ihtiyaçları göz önünde bulundurularak, Avrupa (</a:t>
            </a:r>
            <a:r>
              <a:rPr lang="tr-TR" sz="1650" dirty="0" err="1">
                <a:solidFill>
                  <a:srgbClr val="0070C0"/>
                </a:solidFill>
              </a:rPr>
              <a:t>Erasmus-Socrates</a:t>
            </a:r>
            <a:r>
              <a:rPr lang="tr-TR" sz="1650" dirty="0">
                <a:solidFill>
                  <a:srgbClr val="0070C0"/>
                </a:solidFill>
              </a:rPr>
              <a:t>) ve ABD (ABET) eğitim programı ve yetkin mühendislik (MÜDEK) ilkeleri doğrultusunda geliştirilmiştir.</a:t>
            </a:r>
          </a:p>
          <a:p>
            <a:pPr algn="just"/>
            <a:r>
              <a:rPr lang="tr-TR" sz="1650" dirty="0">
                <a:solidFill>
                  <a:srgbClr val="0070C0"/>
                </a:solidFill>
              </a:rPr>
              <a:t>	Mühendislik eğitiminde uygulama ve tecrübe son derece önemlidir. Mevcut atölye ve laboratuvarlarımız, güçlü akademik kadromuz ve sektörle olan işbirliğimiz ile Fakültemiz misyonu; ülke sanayisi ve sektörün ihtiyaç duyduğu, bilgi ve becerisi kuvvetli, mesleğini ve sektörü tanıyan, uygulama becerisine sahip nitelikli mühendisler yetiştirmektir. Teorik bilgi ve uygulama becerisini geliştirmek suretiyle ülkemizin teknolojik kalkınmasını hızlandırmaktır.</a:t>
            </a:r>
          </a:p>
        </p:txBody>
      </p:sp>
      <p:sp>
        <p:nvSpPr>
          <p:cNvPr id="9" name="Metin kutusu 8"/>
          <p:cNvSpPr txBox="1"/>
          <p:nvPr/>
        </p:nvSpPr>
        <p:spPr>
          <a:xfrm>
            <a:off x="2948320" y="902196"/>
            <a:ext cx="5247826" cy="830997"/>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tr-TR" sz="2400" b="1" dirty="0">
                <a:latin typeface="Arial Narrow" panose="020B0606020202030204" pitchFamily="34" charset="0"/>
              </a:rPr>
              <a:t>Prof. Dr. Refik POLAT</a:t>
            </a:r>
          </a:p>
          <a:p>
            <a:r>
              <a:rPr lang="tr-TR" sz="2400" b="1" dirty="0">
                <a:latin typeface="Arial Narrow" panose="020B0606020202030204" pitchFamily="34" charset="0"/>
              </a:rPr>
              <a:t>Rektör</a:t>
            </a:r>
          </a:p>
        </p:txBody>
      </p:sp>
    </p:spTree>
    <p:extLst>
      <p:ext uri="{BB962C8B-B14F-4D97-AF65-F5344CB8AC3E}">
        <p14:creationId xmlns:p14="http://schemas.microsoft.com/office/powerpoint/2010/main" val="2690543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685331" y="2367432"/>
            <a:ext cx="7763814" cy="3677448"/>
          </a:xfrm>
        </p:spPr>
        <p:txBody>
          <a:bodyPr>
            <a:normAutofit/>
          </a:bodyPr>
          <a:lstStyle/>
          <a:p>
            <a:r>
              <a:rPr lang="tr-TR" sz="5400" b="1" dirty="0">
                <a:solidFill>
                  <a:srgbClr val="0070C0"/>
                </a:solidFill>
              </a:rPr>
              <a:t>8+2 İŞ YERİ EĞİTİM SİSTEMİ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671" y="557558"/>
            <a:ext cx="4002683" cy="3491437"/>
          </a:xfrm>
          <a:prstGeom prst="rect">
            <a:avLst/>
          </a:prstGeom>
        </p:spPr>
      </p:pic>
    </p:spTree>
    <p:extLst>
      <p:ext uri="{BB962C8B-B14F-4D97-AF65-F5344CB8AC3E}">
        <p14:creationId xmlns:p14="http://schemas.microsoft.com/office/powerpoint/2010/main" val="749367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3154" y="448175"/>
            <a:ext cx="2421663" cy="3619333"/>
          </a:xfrm>
          <a:prstGeom prst="rect">
            <a:avLst/>
          </a:prstGeom>
        </p:spPr>
      </p:pic>
      <p:sp>
        <p:nvSpPr>
          <p:cNvPr id="4" name="Metin kutusu 3"/>
          <p:cNvSpPr txBox="1"/>
          <p:nvPr/>
        </p:nvSpPr>
        <p:spPr>
          <a:xfrm>
            <a:off x="234045" y="984069"/>
            <a:ext cx="8413565" cy="5278368"/>
          </a:xfrm>
          <a:prstGeom prst="rect">
            <a:avLst/>
          </a:prstGeom>
          <a:noFill/>
        </p:spPr>
        <p:txBody>
          <a:bodyPr wrap="square" rtlCol="0">
            <a:spAutoFit/>
          </a:bodyPr>
          <a:lstStyle/>
          <a:p>
            <a:pPr algn="ctr"/>
            <a:r>
              <a:rPr lang="tr-TR" sz="2400" b="1" dirty="0">
                <a:solidFill>
                  <a:srgbClr val="0070C0"/>
                </a:solidFill>
              </a:rPr>
              <a:t>8+2 İŞ YERİ EĞİTİMİ SİSTEMİ</a:t>
            </a:r>
          </a:p>
          <a:p>
            <a:pPr algn="just"/>
            <a:r>
              <a:rPr lang="tr-TR" b="1" dirty="0"/>
              <a:t>	</a:t>
            </a:r>
          </a:p>
          <a:p>
            <a:pPr marL="342900" indent="-342900" algn="just">
              <a:buClr>
                <a:srgbClr val="0070C0"/>
              </a:buClr>
              <a:buFont typeface="Wingdings" panose="05000000000000000000" pitchFamily="2" charset="2"/>
              <a:buChar char="§"/>
            </a:pPr>
            <a:r>
              <a:rPr lang="tr-TR" sz="2000" b="1" dirty="0"/>
              <a:t>Karabük üniversitesi yine bir ilke imza atarak, üniversitemizin en iddialı ve eğitim temeli en eski olan Teknoloji Fakültesinde yeni 8+2’lik bir eğitim müfredatı geliştirmiştir. </a:t>
            </a:r>
          </a:p>
          <a:p>
            <a:pPr marL="342900" indent="-342900" algn="just">
              <a:buClr>
                <a:srgbClr val="0070C0"/>
              </a:buClr>
              <a:buFont typeface="Wingdings" panose="05000000000000000000" pitchFamily="2" charset="2"/>
              <a:buChar char="§"/>
            </a:pPr>
            <a:endParaRPr lang="tr-TR" sz="2000" b="1" dirty="0"/>
          </a:p>
          <a:p>
            <a:pPr marL="342900" indent="-342900" algn="just">
              <a:buClr>
                <a:srgbClr val="0070C0"/>
              </a:buClr>
              <a:buFont typeface="Wingdings" panose="05000000000000000000" pitchFamily="2" charset="2"/>
              <a:buChar char="§"/>
            </a:pPr>
            <a:r>
              <a:rPr lang="tr-TR" sz="2000" b="1" dirty="0"/>
              <a:t>Amaç teknoloji fakültesi öğrencilerinin uygulamayı bilen mühendis olarak yetişmesi ve piyasada etkin ve ayrıcalıklı konuma gelmesidir. </a:t>
            </a:r>
          </a:p>
          <a:p>
            <a:pPr marL="342900" indent="-342900" algn="just">
              <a:buClr>
                <a:srgbClr val="0070C0"/>
              </a:buClr>
              <a:buFont typeface="Wingdings" panose="05000000000000000000" pitchFamily="2" charset="2"/>
              <a:buChar char="§"/>
            </a:pPr>
            <a:endParaRPr lang="tr-TR" sz="2000" b="1" dirty="0"/>
          </a:p>
          <a:p>
            <a:pPr marL="342900" indent="-342900" algn="just">
              <a:buClr>
                <a:srgbClr val="0070C0"/>
              </a:buClr>
              <a:buFont typeface="Wingdings" panose="05000000000000000000" pitchFamily="2" charset="2"/>
              <a:buChar char="§"/>
            </a:pPr>
            <a:r>
              <a:rPr lang="tr-TR" sz="2000" b="1" dirty="0"/>
              <a:t>Bu amaç doğrultusunda, öğrencilerimiz 8 dönem teorik eğitimin yanı sıra, 2 yaz dönemi iş yeri eğitimi ile eğitim/öğretim hayatlarını tamamlayacaklardır. </a:t>
            </a:r>
          </a:p>
          <a:p>
            <a:pPr marL="342900" indent="-342900" algn="just">
              <a:buClr>
                <a:srgbClr val="0070C0"/>
              </a:buClr>
              <a:buFont typeface="Wingdings" panose="05000000000000000000" pitchFamily="2" charset="2"/>
              <a:buChar char="§"/>
            </a:pPr>
            <a:endParaRPr lang="tr-TR" sz="2000" b="1" dirty="0"/>
          </a:p>
          <a:p>
            <a:pPr marL="342900" indent="-342900" algn="just">
              <a:buClr>
                <a:srgbClr val="0070C0"/>
              </a:buClr>
              <a:buFont typeface="Wingdings" panose="05000000000000000000" pitchFamily="2" charset="2"/>
              <a:buChar char="§"/>
            </a:pPr>
            <a:r>
              <a:rPr lang="tr-TR" sz="2000" b="1" dirty="0"/>
              <a:t>2 yaz dönemi boyunca görecekleri iş yeri eğitimiyle, fakültelerinde görecekleri teorik eğitimin birleşmesi sonucunda deneyimli, günün teknolojilerine hakim ve faydalı bilgilerle donatılmış olacaklardır.   </a:t>
            </a:r>
          </a:p>
          <a:p>
            <a:pPr algn="just"/>
            <a:endParaRPr lang="tr-TR" sz="1500" b="1" dirty="0"/>
          </a:p>
        </p:txBody>
      </p:sp>
    </p:spTree>
    <p:extLst>
      <p:ext uri="{BB962C8B-B14F-4D97-AF65-F5344CB8AC3E}">
        <p14:creationId xmlns:p14="http://schemas.microsoft.com/office/powerpoint/2010/main" val="3816379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7082" y="4010552"/>
            <a:ext cx="1870618" cy="2934533"/>
          </a:xfrm>
          <a:prstGeom prst="rect">
            <a:avLst/>
          </a:prstGeom>
        </p:spPr>
      </p:pic>
      <p:sp>
        <p:nvSpPr>
          <p:cNvPr id="2" name="Unvan 1"/>
          <p:cNvSpPr>
            <a:spLocks noGrp="1"/>
          </p:cNvSpPr>
          <p:nvPr>
            <p:ph type="title"/>
          </p:nvPr>
        </p:nvSpPr>
        <p:spPr>
          <a:xfrm>
            <a:off x="685332" y="618518"/>
            <a:ext cx="7773338" cy="1596177"/>
          </a:xfrm>
        </p:spPr>
        <p:txBody>
          <a:bodyPr/>
          <a:lstStyle/>
          <a:p>
            <a:r>
              <a:rPr lang="tr-TR" b="1" dirty="0">
                <a:solidFill>
                  <a:srgbClr val="0070C0"/>
                </a:solidFill>
              </a:rPr>
              <a:t>8+2 İŞ YERİ EĞİTİMİ Sisteminin avantajları</a:t>
            </a:r>
            <a:br>
              <a:rPr lang="tr-TR" b="1" dirty="0">
                <a:solidFill>
                  <a:srgbClr val="0070C0"/>
                </a:solidFill>
              </a:rPr>
            </a:br>
            <a:endParaRPr lang="tr-TR" dirty="0">
              <a:solidFill>
                <a:srgbClr val="0070C0"/>
              </a:solidFill>
            </a:endParaRPr>
          </a:p>
        </p:txBody>
      </p:sp>
      <p:sp>
        <p:nvSpPr>
          <p:cNvPr id="5" name="Metin kutusu 4"/>
          <p:cNvSpPr txBox="1"/>
          <p:nvPr/>
        </p:nvSpPr>
        <p:spPr>
          <a:xfrm>
            <a:off x="471340" y="1761666"/>
            <a:ext cx="8229600" cy="5201424"/>
          </a:xfrm>
          <a:prstGeom prst="rect">
            <a:avLst/>
          </a:prstGeom>
          <a:noFill/>
        </p:spPr>
        <p:txBody>
          <a:bodyPr wrap="square" rtlCol="0">
            <a:spAutoFit/>
          </a:bodyPr>
          <a:lstStyle/>
          <a:p>
            <a:pPr marL="342900" indent="-342900" algn="just">
              <a:buClr>
                <a:srgbClr val="0070C0"/>
              </a:buClr>
              <a:buFont typeface="Wingdings" panose="05000000000000000000" pitchFamily="2" charset="2"/>
              <a:buChar char="§"/>
            </a:pPr>
            <a:r>
              <a:rPr lang="tr-TR" sz="2800" b="1" dirty="0"/>
              <a:t>Örgün eğitim koşullarında verilmeyen, iş ahlakı, sorun çözme yeteneği, tecrübe gibi birçok önemli değer öğrencilere kazandırılacaktır.</a:t>
            </a:r>
          </a:p>
          <a:p>
            <a:pPr marL="342900" indent="-342900" algn="just">
              <a:buClr>
                <a:srgbClr val="0070C0"/>
              </a:buClr>
              <a:buFont typeface="Wingdings" panose="05000000000000000000" pitchFamily="2" charset="2"/>
              <a:buChar char="§"/>
            </a:pPr>
            <a:r>
              <a:rPr lang="tr-TR" sz="2800" b="1" dirty="0"/>
              <a:t>Sanayi-Okul-Öğrenci döngüsündeki aksaklıklar ve kopuk ilişkiler giderilecektir.</a:t>
            </a:r>
          </a:p>
          <a:p>
            <a:pPr marL="342900" indent="-342900" algn="just">
              <a:buClr>
                <a:srgbClr val="0070C0"/>
              </a:buClr>
              <a:buFont typeface="Wingdings" panose="05000000000000000000" pitchFamily="2" charset="2"/>
              <a:buChar char="§"/>
            </a:pPr>
            <a:r>
              <a:rPr lang="tr-TR" sz="2800" b="1" dirty="0"/>
              <a:t>Ülkemizin en etkili gücü olan genç nüfusumuzun yüksek kapasiteli ve iyi eğitimli olması sağlayacaktır. </a:t>
            </a:r>
          </a:p>
          <a:p>
            <a:pPr marL="342900" indent="-342900" algn="just">
              <a:buClr>
                <a:srgbClr val="0070C0"/>
              </a:buClr>
              <a:buFont typeface="Wingdings" panose="05000000000000000000" pitchFamily="2" charset="2"/>
              <a:buChar char="§"/>
            </a:pPr>
            <a:r>
              <a:rPr lang="tr-TR" sz="2800" b="1" dirty="0"/>
              <a:t>Böylece Üniversite - Sanayi iş birliği sağlam temellere dayandırılıp, ARGE faaliyetleri daha verimli olacaktır.</a:t>
            </a:r>
          </a:p>
          <a:p>
            <a:pPr marL="285750" indent="-285750" algn="just">
              <a:buFont typeface="Arial" panose="020B0604020202020204" pitchFamily="34" charset="0"/>
              <a:buChar char="•"/>
            </a:pPr>
            <a:endParaRPr lang="tr-TR" sz="2400" b="1" dirty="0"/>
          </a:p>
        </p:txBody>
      </p:sp>
    </p:spTree>
    <p:extLst>
      <p:ext uri="{BB962C8B-B14F-4D97-AF65-F5344CB8AC3E}">
        <p14:creationId xmlns:p14="http://schemas.microsoft.com/office/powerpoint/2010/main" val="2507451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BEBA8EAE-BF5A-486C-A8C5-ECC9F3942E4B}">
                <a14:imgProps xmlns:a14="http://schemas.microsoft.com/office/drawing/2010/main">
                  <a14:imgLayer r:embed="rId3">
                    <a14:imgEffect>
                      <a14:backgroundRemoval t="9402" b="89744" l="1159" r="97681">
                        <a14:foregroundMark x1="13478" y1="20085" x2="13478" y2="20085"/>
                        <a14:foregroundMark x1="6812" y1="27350" x2="6812" y2="27350"/>
                        <a14:foregroundMark x1="5072" y1="38034" x2="5072" y2="38034"/>
                        <a14:foregroundMark x1="2319" y1="52991" x2="2319" y2="52991"/>
                        <a14:foregroundMark x1="1594" y1="59829" x2="1594" y2="59829"/>
                        <a14:foregroundMark x1="32029" y1="22222" x2="32029" y2="22222"/>
                        <a14:foregroundMark x1="73913" y1="23932" x2="73913" y2="23932"/>
                        <a14:foregroundMark x1="88696" y1="31624" x2="88696" y2="31624"/>
                        <a14:foregroundMark x1="86812" y1="22650" x2="86812" y2="22650"/>
                        <a14:foregroundMark x1="94348" y1="15812" x2="94348" y2="15812"/>
                        <a14:foregroundMark x1="97246" y1="25000" x2="97246" y2="25000"/>
                        <a14:foregroundMark x1="53623" y1="26923" x2="53623" y2="26923"/>
                        <a14:foregroundMark x1="97681" y1="53846" x2="97681" y2="53846"/>
                        <a14:backgroundMark x1="58406" y1="60043" x2="58406" y2="60043"/>
                        <a14:backgroundMark x1="58551" y1="66880" x2="58551" y2="66880"/>
                        <a14:backgroundMark x1="40290" y1="60684" x2="40290" y2="60684"/>
                        <a14:backgroundMark x1="40290" y1="67094" x2="40290" y2="67094"/>
                        <a14:backgroundMark x1="81159" y1="60470" x2="81159" y2="60470"/>
                        <a14:backgroundMark x1="77681" y1="57692" x2="77681" y2="57692"/>
                        <a14:backgroundMark x1="79275" y1="53419" x2="79275" y2="53419"/>
                        <a14:backgroundMark x1="16812" y1="60684" x2="16812" y2="60684"/>
                      </a14:backgroundRemoval>
                    </a14:imgEffect>
                  </a14:imgLayer>
                </a14:imgProps>
              </a:ext>
              <a:ext uri="{28A0092B-C50C-407E-A947-70E740481C1C}">
                <a14:useLocalDpi xmlns:a14="http://schemas.microsoft.com/office/drawing/2010/main" val="0"/>
              </a:ext>
            </a:extLst>
          </a:blip>
          <a:stretch>
            <a:fillRect/>
          </a:stretch>
        </p:blipFill>
        <p:spPr>
          <a:xfrm>
            <a:off x="3866607" y="3923467"/>
            <a:ext cx="4485991" cy="3042672"/>
          </a:xfrm>
          <a:prstGeom prst="rect">
            <a:avLst/>
          </a:prstGeom>
        </p:spPr>
      </p:pic>
      <p:sp>
        <p:nvSpPr>
          <p:cNvPr id="2" name="Unvan 1"/>
          <p:cNvSpPr>
            <a:spLocks noGrp="1"/>
          </p:cNvSpPr>
          <p:nvPr>
            <p:ph type="title"/>
          </p:nvPr>
        </p:nvSpPr>
        <p:spPr/>
        <p:txBody>
          <a:bodyPr/>
          <a:lstStyle/>
          <a:p>
            <a:r>
              <a:rPr lang="tr-TR" b="1" dirty="0">
                <a:solidFill>
                  <a:srgbClr val="0070C0"/>
                </a:solidFill>
              </a:rPr>
              <a:t>İşleyiş</a:t>
            </a:r>
            <a:br>
              <a:rPr lang="tr-TR" b="1" dirty="0">
                <a:solidFill>
                  <a:srgbClr val="00B0F0"/>
                </a:solidFill>
              </a:rPr>
            </a:br>
            <a:endParaRPr lang="tr-TR" dirty="0"/>
          </a:p>
        </p:txBody>
      </p:sp>
      <p:sp>
        <p:nvSpPr>
          <p:cNvPr id="4" name="Alt Bilgi Yer Tutucusu 3"/>
          <p:cNvSpPr>
            <a:spLocks noGrp="1"/>
          </p:cNvSpPr>
          <p:nvPr>
            <p:ph type="ftr" sz="quarter" idx="11"/>
          </p:nvPr>
        </p:nvSpPr>
        <p:spPr/>
        <p:txBody>
          <a:bodyPr/>
          <a:lstStyle/>
          <a:p>
            <a:r>
              <a:rPr lang="tr-TR"/>
              <a:t>Karabük Üniversitesi-  Teknoloji Fakültesi</a:t>
            </a:r>
            <a:endParaRPr lang="tr-TR" dirty="0"/>
          </a:p>
        </p:txBody>
      </p:sp>
      <p:sp>
        <p:nvSpPr>
          <p:cNvPr id="5" name="Metin kutusu 4"/>
          <p:cNvSpPr txBox="1"/>
          <p:nvPr/>
        </p:nvSpPr>
        <p:spPr>
          <a:xfrm>
            <a:off x="471340" y="2073897"/>
            <a:ext cx="8229600" cy="4062651"/>
          </a:xfrm>
          <a:prstGeom prst="rect">
            <a:avLst/>
          </a:prstGeom>
          <a:noFill/>
        </p:spPr>
        <p:txBody>
          <a:bodyPr wrap="square" rtlCol="0">
            <a:spAutoFit/>
          </a:bodyPr>
          <a:lstStyle/>
          <a:p>
            <a:pPr algn="just"/>
            <a:r>
              <a:rPr lang="tr-TR" sz="2000" b="1" dirty="0"/>
              <a:t>İş yeri eğitimi Fakülte-Sanayi koordinatörlüğü tarafından işletilecektir.</a:t>
            </a:r>
          </a:p>
          <a:p>
            <a:pPr algn="just"/>
            <a:endParaRPr lang="tr-TR" sz="2000" b="1" dirty="0"/>
          </a:p>
          <a:p>
            <a:pPr marL="285750" indent="-285750" algn="just">
              <a:buClr>
                <a:srgbClr val="0070C0"/>
              </a:buClr>
              <a:buFont typeface="Wingdings" panose="05000000000000000000" pitchFamily="2" charset="2"/>
              <a:buChar char="§"/>
            </a:pPr>
            <a:r>
              <a:rPr lang="tr-TR" sz="2000" b="1" dirty="0"/>
              <a:t>İlk olarak koordinatörlük tarafından sektördeki etkili firmalar ziyaret edilecektir.</a:t>
            </a:r>
          </a:p>
          <a:p>
            <a:pPr marL="285750" indent="-285750" algn="just">
              <a:buClr>
                <a:srgbClr val="0070C0"/>
              </a:buClr>
              <a:buFont typeface="Wingdings" panose="05000000000000000000" pitchFamily="2" charset="2"/>
              <a:buChar char="§"/>
            </a:pPr>
            <a:r>
              <a:rPr lang="tr-TR" sz="2000" b="1" dirty="0"/>
              <a:t>Firmalardan kontenjan talep edilecektir.</a:t>
            </a:r>
          </a:p>
          <a:p>
            <a:pPr marL="285750" indent="-285750" algn="just">
              <a:buClr>
                <a:srgbClr val="0070C0"/>
              </a:buClr>
              <a:buFont typeface="Wingdings" panose="05000000000000000000" pitchFamily="2" charset="2"/>
              <a:buChar char="§"/>
            </a:pPr>
            <a:r>
              <a:rPr lang="tr-TR" sz="2000" b="1" dirty="0"/>
              <a:t>Anlaşılan ve kontenjan sağlanan firmalar ile protokol imzalanacaktır. </a:t>
            </a:r>
          </a:p>
          <a:p>
            <a:pPr marL="285750" indent="-285750" algn="just">
              <a:buClr>
                <a:srgbClr val="0070C0"/>
              </a:buClr>
              <a:buFont typeface="Wingdings" panose="05000000000000000000" pitchFamily="2" charset="2"/>
              <a:buChar char="§"/>
            </a:pPr>
            <a:r>
              <a:rPr lang="tr-TR" sz="2000" b="1" dirty="0"/>
              <a:t>Öğrenciler uygun firmalar ile eşleştirilip iş yeri eğitimine hazır hale geleceklerdir.</a:t>
            </a:r>
          </a:p>
          <a:p>
            <a:pPr marL="285750" indent="-285750" algn="just">
              <a:buClr>
                <a:srgbClr val="0070C0"/>
              </a:buClr>
              <a:buFont typeface="Wingdings" panose="05000000000000000000" pitchFamily="2" charset="2"/>
              <a:buChar char="§"/>
            </a:pPr>
            <a:r>
              <a:rPr lang="tr-TR" sz="2000" b="1" dirty="0"/>
              <a:t>Firmalarla eşleştirilen öğrencilere danışman öğretim üyesi/elemanı atanacaktır.</a:t>
            </a:r>
          </a:p>
          <a:p>
            <a:pPr marL="285750" indent="-285750" algn="just">
              <a:buClr>
                <a:srgbClr val="0070C0"/>
              </a:buClr>
              <a:buFont typeface="Wingdings" panose="05000000000000000000" pitchFamily="2" charset="2"/>
              <a:buChar char="§"/>
            </a:pPr>
            <a:r>
              <a:rPr lang="tr-TR" sz="2000" b="1" dirty="0"/>
              <a:t>Atanan öğretim üyesi/elemanı firmalara denetleme ziyaretinde bulunacaktır.</a:t>
            </a:r>
          </a:p>
          <a:p>
            <a:pPr marL="285750" indent="-285750" algn="just">
              <a:buFont typeface="Arial" panose="020B0604020202020204" pitchFamily="34" charset="0"/>
              <a:buChar char="•"/>
            </a:pPr>
            <a:endParaRPr lang="tr-TR" sz="2000" b="1" dirty="0"/>
          </a:p>
        </p:txBody>
      </p:sp>
    </p:spTree>
    <p:extLst>
      <p:ext uri="{BB962C8B-B14F-4D97-AF65-F5344CB8AC3E}">
        <p14:creationId xmlns:p14="http://schemas.microsoft.com/office/powerpoint/2010/main" val="2770066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BEBA8EAE-BF5A-486C-A8C5-ECC9F3942E4B}">
                <a14:imgProps xmlns:a14="http://schemas.microsoft.com/office/drawing/2010/main">
                  <a14:imgLayer r:embed="rId3">
                    <a14:imgEffect>
                      <a14:backgroundRemoval t="9867" b="91467" l="4800" r="96800">
                        <a14:foregroundMark x1="21867" y1="32267" x2="21867" y2="32267"/>
                        <a14:foregroundMark x1="7200" y1="39467" x2="7200" y2="39467"/>
                        <a14:foregroundMark x1="15733" y1="52000" x2="15733" y2="52000"/>
                        <a14:foregroundMark x1="10933" y1="68000" x2="10933" y2="68000"/>
                        <a14:foregroundMark x1="16267" y1="70933" x2="16267" y2="70933"/>
                        <a14:foregroundMark x1="23200" y1="72000" x2="23200" y2="72000"/>
                        <a14:foregroundMark x1="28267" y1="72267" x2="28267" y2="72267"/>
                        <a14:foregroundMark x1="4800" y1="63200" x2="4800" y2="63200"/>
                        <a14:foregroundMark x1="13600" y1="78133" x2="13600" y2="78133"/>
                        <a14:foregroundMark x1="40267" y1="91467" x2="40267" y2="91467"/>
                        <a14:foregroundMark x1="96800" y1="44800" x2="96800" y2="44800"/>
                        <a14:foregroundMark x1="73333" y1="70667" x2="73333" y2="70667"/>
                        <a14:foregroundMark x1="84267" y1="87467" x2="84267" y2="87467"/>
                        <a14:foregroundMark x1="90667" y1="76000" x2="90667" y2="76000"/>
                        <a14:foregroundMark x1="91733" y1="71733" x2="91733" y2="71733"/>
                        <a14:foregroundMark x1="88800" y1="69600" x2="88800" y2="69600"/>
                        <a14:foregroundMark x1="12800" y1="70133" x2="12800" y2="70133"/>
                        <a14:foregroundMark x1="19467" y1="72267" x2="19467" y2="72267"/>
                        <a14:backgroundMark x1="32800" y1="30133" x2="32800" y2="30133"/>
                        <a14:backgroundMark x1="38133" y1="34933" x2="38133" y2="34933"/>
                        <a14:backgroundMark x1="39467" y1="36267" x2="39467" y2="36267"/>
                        <a14:backgroundMark x1="36800" y1="33600" x2="36800" y2="33600"/>
                      </a14:backgroundRemoval>
                    </a14:imgEffect>
                  </a14:imgLayer>
                </a14:imgProps>
              </a:ext>
              <a:ext uri="{28A0092B-C50C-407E-A947-70E740481C1C}">
                <a14:useLocalDpi xmlns:a14="http://schemas.microsoft.com/office/drawing/2010/main" val="0"/>
              </a:ext>
            </a:extLst>
          </a:blip>
          <a:stretch>
            <a:fillRect/>
          </a:stretch>
        </p:blipFill>
        <p:spPr>
          <a:xfrm>
            <a:off x="4650377" y="436969"/>
            <a:ext cx="3808293" cy="3808293"/>
          </a:xfrm>
          <a:prstGeom prst="rect">
            <a:avLst/>
          </a:prstGeom>
        </p:spPr>
      </p:pic>
      <p:sp>
        <p:nvSpPr>
          <p:cNvPr id="2" name="Unvan 1"/>
          <p:cNvSpPr>
            <a:spLocks noGrp="1"/>
          </p:cNvSpPr>
          <p:nvPr>
            <p:ph type="title"/>
          </p:nvPr>
        </p:nvSpPr>
        <p:spPr>
          <a:xfrm>
            <a:off x="2622604" y="0"/>
            <a:ext cx="3442531" cy="1596177"/>
          </a:xfrm>
        </p:spPr>
        <p:txBody>
          <a:bodyPr/>
          <a:lstStyle/>
          <a:p>
            <a:r>
              <a:rPr lang="tr-TR" b="1" dirty="0">
                <a:solidFill>
                  <a:srgbClr val="0070C0"/>
                </a:solidFill>
              </a:rPr>
              <a:t>kazanımlar</a:t>
            </a:r>
            <a:endParaRPr lang="tr-TR" dirty="0">
              <a:solidFill>
                <a:srgbClr val="0070C0"/>
              </a:solidFill>
            </a:endParaRPr>
          </a:p>
        </p:txBody>
      </p:sp>
      <p:sp>
        <p:nvSpPr>
          <p:cNvPr id="7" name="Metin kutusu 6"/>
          <p:cNvSpPr txBox="1"/>
          <p:nvPr/>
        </p:nvSpPr>
        <p:spPr>
          <a:xfrm>
            <a:off x="229070" y="1666708"/>
            <a:ext cx="8229600" cy="4524315"/>
          </a:xfrm>
          <a:prstGeom prst="rect">
            <a:avLst/>
          </a:prstGeom>
          <a:noFill/>
        </p:spPr>
        <p:txBody>
          <a:bodyPr wrap="square" rtlCol="0">
            <a:spAutoFit/>
          </a:bodyPr>
          <a:lstStyle/>
          <a:p>
            <a:pPr algn="just"/>
            <a:r>
              <a:rPr lang="tr-TR" sz="2400" b="1" dirty="0">
                <a:solidFill>
                  <a:srgbClr val="0091D7"/>
                </a:solidFill>
              </a:rPr>
              <a:t>Öğrenciler için;</a:t>
            </a:r>
          </a:p>
          <a:p>
            <a:pPr algn="just"/>
            <a:endParaRPr lang="tr-TR" sz="2400" b="1" dirty="0"/>
          </a:p>
          <a:p>
            <a:pPr marL="342900" indent="-342900" algn="just">
              <a:buClr>
                <a:srgbClr val="0070C0"/>
              </a:buClr>
              <a:buFont typeface="Wingdings" panose="05000000000000000000" pitchFamily="2" charset="2"/>
              <a:buChar char="§"/>
            </a:pPr>
            <a:r>
              <a:rPr lang="tr-TR" sz="2400" b="1" dirty="0"/>
              <a:t>İş dünyasına hazır, sektörün istediği şekilde uzmanlaştırılacaktır.</a:t>
            </a:r>
          </a:p>
          <a:p>
            <a:pPr marL="342900" indent="-342900" algn="just">
              <a:buClr>
                <a:srgbClr val="0070C0"/>
              </a:buClr>
              <a:buFont typeface="Wingdings" panose="05000000000000000000" pitchFamily="2" charset="2"/>
              <a:buChar char="§"/>
            </a:pPr>
            <a:r>
              <a:rPr lang="tr-TR" sz="2400" b="1" dirty="0"/>
              <a:t>Sanayi ve sektörün problemlerine akademik bakış açısı ile yaklaşacaklardır.</a:t>
            </a:r>
          </a:p>
          <a:p>
            <a:pPr marL="342900" indent="-342900" algn="just">
              <a:buClr>
                <a:srgbClr val="0070C0"/>
              </a:buClr>
              <a:buFont typeface="Wingdings" panose="05000000000000000000" pitchFamily="2" charset="2"/>
              <a:buChar char="§"/>
            </a:pPr>
            <a:r>
              <a:rPr lang="tr-TR" sz="2400" b="1" dirty="0"/>
              <a:t>Mezuniyet sonrasında sektörü bilen, kolay iş bulabilen ve tecrübe sahibi öğrenciler yetişecektir.</a:t>
            </a:r>
          </a:p>
          <a:p>
            <a:pPr marL="342900" indent="-342900" algn="just">
              <a:buClr>
                <a:srgbClr val="0070C0"/>
              </a:buClr>
              <a:buFont typeface="Wingdings" panose="05000000000000000000" pitchFamily="2" charset="2"/>
              <a:buChar char="§"/>
            </a:pPr>
            <a:r>
              <a:rPr lang="tr-TR" sz="2400" b="1" dirty="0"/>
              <a:t>Sosyal güvencesi ve maddi gelir elde edebileceklerdir.</a:t>
            </a:r>
          </a:p>
          <a:p>
            <a:pPr marL="342900" indent="-342900" algn="just">
              <a:buClr>
                <a:srgbClr val="0070C0"/>
              </a:buClr>
              <a:buFont typeface="Wingdings" panose="05000000000000000000" pitchFamily="2" charset="2"/>
              <a:buChar char="§"/>
            </a:pPr>
            <a:r>
              <a:rPr lang="tr-TR" sz="2400" b="1" dirty="0"/>
              <a:t>Öğrenme becerilerinin sadece okulda değil, iş yerinde de olabileceğini bilip, yaşam boyu öğrenme felsefesine sahip olacaklardır.</a:t>
            </a:r>
          </a:p>
        </p:txBody>
      </p:sp>
    </p:spTree>
    <p:extLst>
      <p:ext uri="{BB962C8B-B14F-4D97-AF65-F5344CB8AC3E}">
        <p14:creationId xmlns:p14="http://schemas.microsoft.com/office/powerpoint/2010/main" val="1216138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2">
            <a:extLst>
              <a:ext uri="{BEBA8EAE-BF5A-486C-A8C5-ECC9F3942E4B}">
                <a14:imgProps xmlns:a14="http://schemas.microsoft.com/office/drawing/2010/main">
                  <a14:imgLayer r:embed="rId3">
                    <a14:imgEffect>
                      <a14:backgroundRemoval t="9867" b="91467" l="4800" r="96800">
                        <a14:foregroundMark x1="21867" y1="32267" x2="21867" y2="32267"/>
                        <a14:foregroundMark x1="7200" y1="39467" x2="7200" y2="39467"/>
                        <a14:foregroundMark x1="15733" y1="52000" x2="15733" y2="52000"/>
                        <a14:foregroundMark x1="10933" y1="68000" x2="10933" y2="68000"/>
                        <a14:foregroundMark x1="16267" y1="70933" x2="16267" y2="70933"/>
                        <a14:foregroundMark x1="23200" y1="72000" x2="23200" y2="72000"/>
                        <a14:foregroundMark x1="28267" y1="72267" x2="28267" y2="72267"/>
                        <a14:foregroundMark x1="4800" y1="63200" x2="4800" y2="63200"/>
                        <a14:foregroundMark x1="13600" y1="78133" x2="13600" y2="78133"/>
                        <a14:foregroundMark x1="40267" y1="91467" x2="40267" y2="91467"/>
                        <a14:foregroundMark x1="96800" y1="44800" x2="96800" y2="44800"/>
                        <a14:foregroundMark x1="73333" y1="70667" x2="73333" y2="70667"/>
                        <a14:foregroundMark x1="84267" y1="87467" x2="84267" y2="87467"/>
                        <a14:foregroundMark x1="90667" y1="76000" x2="90667" y2="76000"/>
                        <a14:foregroundMark x1="91733" y1="71733" x2="91733" y2="71733"/>
                        <a14:foregroundMark x1="88800" y1="69600" x2="88800" y2="69600"/>
                        <a14:foregroundMark x1="12800" y1="70133" x2="12800" y2="70133"/>
                        <a14:foregroundMark x1="19467" y1="72267" x2="19467" y2="72267"/>
                        <a14:backgroundMark x1="32800" y1="30133" x2="32800" y2="30133"/>
                        <a14:backgroundMark x1="38133" y1="34933" x2="38133" y2="34933"/>
                        <a14:backgroundMark x1="39467" y1="36267" x2="39467" y2="36267"/>
                        <a14:backgroundMark x1="36800" y1="33600" x2="36800" y2="33600"/>
                      </a14:backgroundRemoval>
                    </a14:imgEffect>
                  </a14:imgLayer>
                </a14:imgProps>
              </a:ext>
              <a:ext uri="{28A0092B-C50C-407E-A947-70E740481C1C}">
                <a14:useLocalDpi xmlns:a14="http://schemas.microsoft.com/office/drawing/2010/main" val="0"/>
              </a:ext>
            </a:extLst>
          </a:blip>
          <a:stretch>
            <a:fillRect/>
          </a:stretch>
        </p:blipFill>
        <p:spPr>
          <a:xfrm>
            <a:off x="4659086" y="436970"/>
            <a:ext cx="3799584" cy="3799584"/>
          </a:xfrm>
          <a:prstGeom prst="rect">
            <a:avLst/>
          </a:prstGeom>
        </p:spPr>
      </p:pic>
      <p:sp>
        <p:nvSpPr>
          <p:cNvPr id="2" name="Unvan 1"/>
          <p:cNvSpPr>
            <a:spLocks noGrp="1"/>
          </p:cNvSpPr>
          <p:nvPr>
            <p:ph type="title"/>
          </p:nvPr>
        </p:nvSpPr>
        <p:spPr>
          <a:xfrm>
            <a:off x="3168597" y="0"/>
            <a:ext cx="2980977" cy="1596177"/>
          </a:xfrm>
        </p:spPr>
        <p:txBody>
          <a:bodyPr/>
          <a:lstStyle/>
          <a:p>
            <a:r>
              <a:rPr lang="tr-TR" b="1" dirty="0">
                <a:solidFill>
                  <a:srgbClr val="0070C0"/>
                </a:solidFill>
              </a:rPr>
              <a:t>kazanımlar</a:t>
            </a:r>
            <a:endParaRPr lang="tr-TR" dirty="0">
              <a:solidFill>
                <a:srgbClr val="0070C0"/>
              </a:solidFill>
            </a:endParaRPr>
          </a:p>
        </p:txBody>
      </p:sp>
      <p:sp>
        <p:nvSpPr>
          <p:cNvPr id="7" name="Metin kutusu 6"/>
          <p:cNvSpPr txBox="1"/>
          <p:nvPr/>
        </p:nvSpPr>
        <p:spPr>
          <a:xfrm>
            <a:off x="133816" y="1820508"/>
            <a:ext cx="8229600" cy="4832092"/>
          </a:xfrm>
          <a:prstGeom prst="rect">
            <a:avLst/>
          </a:prstGeom>
          <a:noFill/>
        </p:spPr>
        <p:txBody>
          <a:bodyPr wrap="square" rtlCol="0">
            <a:spAutoFit/>
          </a:bodyPr>
          <a:lstStyle/>
          <a:p>
            <a:pPr algn="just"/>
            <a:r>
              <a:rPr lang="tr-TR" sz="2800" b="1" dirty="0">
                <a:solidFill>
                  <a:srgbClr val="0091D7"/>
                </a:solidFill>
              </a:rPr>
              <a:t>Sanayi ve Sektör kuruluşları için;</a:t>
            </a:r>
          </a:p>
          <a:p>
            <a:pPr algn="just"/>
            <a:endParaRPr lang="tr-TR" sz="2800" b="1" dirty="0"/>
          </a:p>
          <a:p>
            <a:pPr marL="342900" indent="-342900" algn="just">
              <a:buClr>
                <a:srgbClr val="0070C0"/>
              </a:buClr>
              <a:buFont typeface="Wingdings" panose="05000000000000000000" pitchFamily="2" charset="2"/>
              <a:buChar char="§"/>
            </a:pPr>
            <a:r>
              <a:rPr lang="tr-TR" sz="2800" b="1" dirty="0"/>
              <a:t>İstediği nitelikteki mühendisi, temelden eğitme imkanı</a:t>
            </a:r>
          </a:p>
          <a:p>
            <a:pPr marL="342900" indent="-342900" algn="just">
              <a:buClr>
                <a:srgbClr val="0070C0"/>
              </a:buClr>
              <a:buFont typeface="Wingdings" panose="05000000000000000000" pitchFamily="2" charset="2"/>
              <a:buChar char="§"/>
            </a:pPr>
            <a:r>
              <a:rPr lang="tr-TR" sz="2800" b="1" dirty="0"/>
              <a:t>Düşük maliyetler ile deneme süreci</a:t>
            </a:r>
          </a:p>
          <a:p>
            <a:pPr marL="342900" indent="-342900" algn="just">
              <a:buClr>
                <a:srgbClr val="0070C0"/>
              </a:buClr>
              <a:buFont typeface="Wingdings" panose="05000000000000000000" pitchFamily="2" charset="2"/>
              <a:buChar char="§"/>
            </a:pPr>
            <a:r>
              <a:rPr lang="tr-TR" sz="2800" b="1" dirty="0"/>
              <a:t>Sosyal güvence ile ilgili yükümlülüklerden muaf olmak</a:t>
            </a:r>
          </a:p>
          <a:p>
            <a:pPr marL="342900" indent="-342900" algn="just">
              <a:buClr>
                <a:srgbClr val="0070C0"/>
              </a:buClr>
              <a:buFont typeface="Wingdings" panose="05000000000000000000" pitchFamily="2" charset="2"/>
              <a:buChar char="§"/>
            </a:pPr>
            <a:r>
              <a:rPr lang="tr-TR" sz="2800" b="1" dirty="0"/>
              <a:t>Firmaya genç nesil yetiştirmek ve geleceğe yatırım yapmak</a:t>
            </a:r>
          </a:p>
          <a:p>
            <a:pPr marL="342900" indent="-342900" algn="just">
              <a:buClr>
                <a:srgbClr val="0070C0"/>
              </a:buClr>
              <a:buFont typeface="Wingdings" panose="05000000000000000000" pitchFamily="2" charset="2"/>
              <a:buChar char="§"/>
            </a:pPr>
            <a:r>
              <a:rPr lang="tr-TR" sz="2800" b="1" dirty="0"/>
              <a:t>Firmadaki sorunlara danışman öğretim üyesi/elemanı aracılığıyla çözüm bulabilme</a:t>
            </a:r>
          </a:p>
        </p:txBody>
      </p:sp>
    </p:spTree>
    <p:extLst>
      <p:ext uri="{BB962C8B-B14F-4D97-AF65-F5344CB8AC3E}">
        <p14:creationId xmlns:p14="http://schemas.microsoft.com/office/powerpoint/2010/main" val="116120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2">
            <a:extLst>
              <a:ext uri="{BEBA8EAE-BF5A-486C-A8C5-ECC9F3942E4B}">
                <a14:imgProps xmlns:a14="http://schemas.microsoft.com/office/drawing/2010/main">
                  <a14:imgLayer r:embed="rId3">
                    <a14:imgEffect>
                      <a14:backgroundRemoval t="9867" b="91467" l="4800" r="96800">
                        <a14:foregroundMark x1="21867" y1="32267" x2="21867" y2="32267"/>
                        <a14:foregroundMark x1="7200" y1="39467" x2="7200" y2="39467"/>
                        <a14:foregroundMark x1="15733" y1="52000" x2="15733" y2="52000"/>
                        <a14:foregroundMark x1="10933" y1="68000" x2="10933" y2="68000"/>
                        <a14:foregroundMark x1="16267" y1="70933" x2="16267" y2="70933"/>
                        <a14:foregroundMark x1="23200" y1="72000" x2="23200" y2="72000"/>
                        <a14:foregroundMark x1="28267" y1="72267" x2="28267" y2="72267"/>
                        <a14:foregroundMark x1="4800" y1="63200" x2="4800" y2="63200"/>
                        <a14:foregroundMark x1="13600" y1="78133" x2="13600" y2="78133"/>
                        <a14:foregroundMark x1="40267" y1="91467" x2="40267" y2="91467"/>
                        <a14:foregroundMark x1="96800" y1="44800" x2="96800" y2="44800"/>
                        <a14:foregroundMark x1="73333" y1="70667" x2="73333" y2="70667"/>
                        <a14:foregroundMark x1="84267" y1="87467" x2="84267" y2="87467"/>
                        <a14:foregroundMark x1="90667" y1="76000" x2="90667" y2="76000"/>
                        <a14:foregroundMark x1="91733" y1="71733" x2="91733" y2="71733"/>
                        <a14:foregroundMark x1="88800" y1="69600" x2="88800" y2="69600"/>
                        <a14:foregroundMark x1="12800" y1="70133" x2="12800" y2="70133"/>
                        <a14:foregroundMark x1="19467" y1="72267" x2="19467" y2="72267"/>
                        <a14:backgroundMark x1="32800" y1="30133" x2="32800" y2="30133"/>
                        <a14:backgroundMark x1="38133" y1="34933" x2="38133" y2="34933"/>
                        <a14:backgroundMark x1="39467" y1="36267" x2="39467" y2="36267"/>
                        <a14:backgroundMark x1="36800" y1="33600" x2="36800" y2="33600"/>
                      </a14:backgroundRemoval>
                    </a14:imgEffect>
                  </a14:imgLayer>
                </a14:imgProps>
              </a:ext>
              <a:ext uri="{28A0092B-C50C-407E-A947-70E740481C1C}">
                <a14:useLocalDpi xmlns:a14="http://schemas.microsoft.com/office/drawing/2010/main" val="0"/>
              </a:ext>
            </a:extLst>
          </a:blip>
          <a:stretch>
            <a:fillRect/>
          </a:stretch>
        </p:blipFill>
        <p:spPr>
          <a:xfrm>
            <a:off x="4680690" y="436970"/>
            <a:ext cx="3777979" cy="3777979"/>
          </a:xfrm>
          <a:prstGeom prst="rect">
            <a:avLst/>
          </a:prstGeom>
        </p:spPr>
      </p:pic>
      <p:sp>
        <p:nvSpPr>
          <p:cNvPr id="2" name="Unvan 1"/>
          <p:cNvSpPr>
            <a:spLocks noGrp="1"/>
          </p:cNvSpPr>
          <p:nvPr>
            <p:ph type="title"/>
          </p:nvPr>
        </p:nvSpPr>
        <p:spPr>
          <a:xfrm>
            <a:off x="-81023" y="775418"/>
            <a:ext cx="3904085" cy="1596177"/>
          </a:xfrm>
        </p:spPr>
        <p:txBody>
          <a:bodyPr/>
          <a:lstStyle/>
          <a:p>
            <a:r>
              <a:rPr lang="tr-TR" b="1" dirty="0">
                <a:solidFill>
                  <a:srgbClr val="0070C0"/>
                </a:solidFill>
              </a:rPr>
              <a:t>kazanımlar</a:t>
            </a:r>
            <a:endParaRPr lang="tr-TR" dirty="0">
              <a:solidFill>
                <a:srgbClr val="0070C0"/>
              </a:solidFill>
            </a:endParaRPr>
          </a:p>
        </p:txBody>
      </p:sp>
      <p:sp>
        <p:nvSpPr>
          <p:cNvPr id="7" name="Metin kutusu 6"/>
          <p:cNvSpPr txBox="1"/>
          <p:nvPr/>
        </p:nvSpPr>
        <p:spPr>
          <a:xfrm>
            <a:off x="457201" y="2468088"/>
            <a:ext cx="8229600" cy="3970318"/>
          </a:xfrm>
          <a:prstGeom prst="rect">
            <a:avLst/>
          </a:prstGeom>
          <a:noFill/>
        </p:spPr>
        <p:txBody>
          <a:bodyPr wrap="square" rtlCol="0">
            <a:spAutoFit/>
          </a:bodyPr>
          <a:lstStyle/>
          <a:p>
            <a:pPr algn="just"/>
            <a:r>
              <a:rPr lang="tr-TR" sz="2800" b="1" dirty="0"/>
              <a:t>Ülkeye kazanımları;</a:t>
            </a:r>
          </a:p>
          <a:p>
            <a:pPr algn="just"/>
            <a:endParaRPr lang="tr-TR" sz="2800" b="1" dirty="0"/>
          </a:p>
          <a:p>
            <a:pPr marL="342900" indent="-342900" algn="just">
              <a:buClr>
                <a:srgbClr val="0070C0"/>
              </a:buClr>
              <a:buFont typeface="Wingdings" panose="05000000000000000000" pitchFamily="2" charset="2"/>
              <a:buChar char="§"/>
            </a:pPr>
            <a:r>
              <a:rPr lang="tr-TR" sz="2800" b="1" dirty="0"/>
              <a:t>Nitelikli, tecrübeli, işin uzmanı genç nesillerin yetişmesi</a:t>
            </a:r>
          </a:p>
          <a:p>
            <a:pPr marL="342900" indent="-342900" algn="just">
              <a:buClr>
                <a:srgbClr val="0070C0"/>
              </a:buClr>
              <a:buFont typeface="Wingdings" panose="05000000000000000000" pitchFamily="2" charset="2"/>
              <a:buChar char="§"/>
            </a:pPr>
            <a:r>
              <a:rPr lang="tr-TR" sz="2800" b="1" dirty="0"/>
              <a:t>Üniversite sanayi iş birliğinin sağlam temellere dayandırılması</a:t>
            </a:r>
          </a:p>
          <a:p>
            <a:pPr marL="342900" indent="-342900" algn="just">
              <a:buClr>
                <a:srgbClr val="0070C0"/>
              </a:buClr>
              <a:buFont typeface="Wingdings" panose="05000000000000000000" pitchFamily="2" charset="2"/>
              <a:buChar char="§"/>
            </a:pPr>
            <a:r>
              <a:rPr lang="tr-TR" sz="2800" b="1" dirty="0"/>
              <a:t>Yerli proje ve patent başvuru sayısının artması</a:t>
            </a:r>
          </a:p>
          <a:p>
            <a:pPr marL="342900" indent="-342900" algn="just">
              <a:buClr>
                <a:srgbClr val="0070C0"/>
              </a:buClr>
              <a:buFont typeface="Wingdings" panose="05000000000000000000" pitchFamily="2" charset="2"/>
              <a:buChar char="§"/>
            </a:pPr>
            <a:r>
              <a:rPr lang="tr-TR" sz="2800" b="1" dirty="0"/>
              <a:t>Piyasanın iş gücü arzının sektörlere göre dengelenmesi.</a:t>
            </a:r>
          </a:p>
        </p:txBody>
      </p:sp>
    </p:spTree>
    <p:extLst>
      <p:ext uri="{BB962C8B-B14F-4D97-AF65-F5344CB8AC3E}">
        <p14:creationId xmlns:p14="http://schemas.microsoft.com/office/powerpoint/2010/main" val="3430119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44826" y="1162881"/>
            <a:ext cx="7322180" cy="4930520"/>
          </a:xfrm>
          <a:prstGeom prst="rect">
            <a:avLst/>
          </a:prstGeom>
        </p:spPr>
      </p:pic>
      <p:sp>
        <p:nvSpPr>
          <p:cNvPr id="2" name="Unvan 1"/>
          <p:cNvSpPr>
            <a:spLocks noGrp="1"/>
          </p:cNvSpPr>
          <p:nvPr>
            <p:ph type="title"/>
          </p:nvPr>
        </p:nvSpPr>
        <p:spPr>
          <a:xfrm>
            <a:off x="526306" y="365125"/>
            <a:ext cx="7773338" cy="1221023"/>
          </a:xfrm>
        </p:spPr>
        <p:txBody>
          <a:bodyPr/>
          <a:lstStyle/>
          <a:p>
            <a:r>
              <a:rPr lang="tr-TR" b="1" dirty="0">
                <a:solidFill>
                  <a:srgbClr val="0070C0"/>
                </a:solidFill>
              </a:rPr>
              <a:t>Sektörden beklentiler</a:t>
            </a:r>
            <a:endParaRPr lang="tr-TR" dirty="0"/>
          </a:p>
        </p:txBody>
      </p:sp>
      <p:sp>
        <p:nvSpPr>
          <p:cNvPr id="4" name="Alt Bilgi Yer Tutucusu 3"/>
          <p:cNvSpPr>
            <a:spLocks noGrp="1"/>
          </p:cNvSpPr>
          <p:nvPr>
            <p:ph type="ftr" sz="quarter" idx="11"/>
          </p:nvPr>
        </p:nvSpPr>
        <p:spPr/>
        <p:txBody>
          <a:bodyPr/>
          <a:lstStyle/>
          <a:p>
            <a:r>
              <a:rPr lang="tr-TR"/>
              <a:t>Karabük Üniversitesi-  Teknoloji Fakültesi</a:t>
            </a:r>
            <a:endParaRPr lang="tr-TR" dirty="0"/>
          </a:p>
        </p:txBody>
      </p:sp>
      <p:sp>
        <p:nvSpPr>
          <p:cNvPr id="5" name="Metin kutusu 4"/>
          <p:cNvSpPr txBox="1"/>
          <p:nvPr/>
        </p:nvSpPr>
        <p:spPr>
          <a:xfrm>
            <a:off x="844826" y="1292087"/>
            <a:ext cx="7454818" cy="4801314"/>
          </a:xfrm>
          <a:prstGeom prst="rect">
            <a:avLst/>
          </a:prstGeom>
          <a:noFill/>
        </p:spPr>
        <p:txBody>
          <a:bodyPr wrap="square" rtlCol="0">
            <a:spAutoFit/>
          </a:bodyPr>
          <a:lstStyle/>
          <a:p>
            <a:pPr algn="just"/>
            <a:r>
              <a:rPr lang="tr-TR" b="1" dirty="0">
                <a:latin typeface="Calibri" panose="020F0502020204030204" pitchFamily="34" charset="0"/>
                <a:cs typeface="Calibri" panose="020F0502020204030204" pitchFamily="34" charset="0"/>
              </a:rPr>
              <a:t>Bilindiği üzere, üniversite ve üniversite birimlerinde oluşturulan bilimsel etkinlikler, projeler ve eğitim-öğretim başta olmak üzere çeşitli konularda görüş ve öneri bildiren danışma kurulumuzu bulunmaktadır. Bu kurul üst ve alt danışma kurulu olarak ikiye ayrılmaktadır ve her iki grupta da değerli sektör yetkilileri bulunmaktadır. </a:t>
            </a:r>
          </a:p>
          <a:p>
            <a:pPr algn="just"/>
            <a:endParaRPr lang="tr-TR" b="1" dirty="0">
              <a:latin typeface="Calibri" panose="020F0502020204030204" pitchFamily="34" charset="0"/>
              <a:cs typeface="Calibri" panose="020F0502020204030204" pitchFamily="34" charset="0"/>
            </a:endParaRPr>
          </a:p>
          <a:p>
            <a:pPr algn="just"/>
            <a:r>
              <a:rPr lang="tr-TR" b="1" dirty="0">
                <a:latin typeface="Calibri" panose="020F0502020204030204" pitchFamily="34" charset="0"/>
                <a:cs typeface="Calibri" panose="020F0502020204030204" pitchFamily="34" charset="0"/>
              </a:rPr>
              <a:t>Karabük üniversitesi kuruluş tarihinden itibaren her zaman sektör uzmanlarının görüşünü almış, bilinenleri tekrar etmeyip sektörün ihtiyaçlarına yönelik eğitim anlayışını benimsemiştir. </a:t>
            </a:r>
          </a:p>
          <a:p>
            <a:pPr algn="just"/>
            <a:endParaRPr lang="tr-TR" b="1" dirty="0">
              <a:latin typeface="Calibri" panose="020F0502020204030204" pitchFamily="34" charset="0"/>
              <a:cs typeface="Calibri" panose="020F0502020204030204" pitchFamily="34" charset="0"/>
            </a:endParaRPr>
          </a:p>
          <a:p>
            <a:pPr algn="just"/>
            <a:r>
              <a:rPr lang="tr-TR" b="1" dirty="0">
                <a:latin typeface="Calibri" panose="020F0502020204030204" pitchFamily="34" charset="0"/>
                <a:cs typeface="Calibri" panose="020F0502020204030204" pitchFamily="34" charset="0"/>
              </a:rPr>
              <a:t>Yapılan incelemeler, sektör uzmanlarının işyeri eğitimi sistemine çok sıcak baktığı ve bu eğitim sisteminin sanayi ve üniversite kazanımlarını hızlandıracağını göstermektedir.</a:t>
            </a:r>
          </a:p>
          <a:p>
            <a:pPr algn="just"/>
            <a:endParaRPr lang="tr-TR" b="1" dirty="0">
              <a:latin typeface="Calibri" panose="020F0502020204030204" pitchFamily="34" charset="0"/>
              <a:cs typeface="Calibri" panose="020F0502020204030204" pitchFamily="34" charset="0"/>
            </a:endParaRPr>
          </a:p>
          <a:p>
            <a:pPr algn="just"/>
            <a:r>
              <a:rPr lang="tr-TR" b="1" dirty="0">
                <a:latin typeface="Calibri" panose="020F0502020204030204" pitchFamily="34" charset="0"/>
                <a:cs typeface="Calibri" panose="020F0502020204030204" pitchFamily="34" charset="0"/>
              </a:rPr>
              <a:t>Bu zamana kadar, bizlere olan desteğini hiçbir zaman esirgemeyen sektör uzmanlarından, bir kez daha destek alarak bu eğitim sistemini yüksek başarı ile sonuçlandırmayı hedeflemekteyiz.</a:t>
            </a:r>
          </a:p>
        </p:txBody>
      </p:sp>
    </p:spTree>
    <p:extLst>
      <p:ext uri="{BB962C8B-B14F-4D97-AF65-F5344CB8AC3E}">
        <p14:creationId xmlns:p14="http://schemas.microsoft.com/office/powerpoint/2010/main" val="3177821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59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79193" y="1689653"/>
            <a:ext cx="7510042" cy="3814207"/>
          </a:xfrm>
          <a:prstGeom prst="rect">
            <a:avLst/>
          </a:prstGeom>
        </p:spPr>
      </p:pic>
      <p:sp>
        <p:nvSpPr>
          <p:cNvPr id="2" name="Unvan 1"/>
          <p:cNvSpPr>
            <a:spLocks noGrp="1"/>
          </p:cNvSpPr>
          <p:nvPr>
            <p:ph type="title"/>
          </p:nvPr>
        </p:nvSpPr>
        <p:spPr>
          <a:xfrm>
            <a:off x="685332" y="618518"/>
            <a:ext cx="7773338" cy="971743"/>
          </a:xfrm>
        </p:spPr>
        <p:txBody>
          <a:bodyPr/>
          <a:lstStyle/>
          <a:p>
            <a:r>
              <a:rPr lang="tr-TR" b="1" dirty="0">
                <a:solidFill>
                  <a:srgbClr val="0070C0"/>
                </a:solidFill>
              </a:rPr>
              <a:t>Neler Yapılabilir?</a:t>
            </a:r>
            <a:endParaRPr lang="tr-TR" dirty="0"/>
          </a:p>
        </p:txBody>
      </p:sp>
      <p:sp>
        <p:nvSpPr>
          <p:cNvPr id="4" name="Alt Bilgi Yer Tutucusu 3"/>
          <p:cNvSpPr>
            <a:spLocks noGrp="1"/>
          </p:cNvSpPr>
          <p:nvPr>
            <p:ph type="ftr" sz="quarter" idx="11"/>
          </p:nvPr>
        </p:nvSpPr>
        <p:spPr/>
        <p:txBody>
          <a:bodyPr/>
          <a:lstStyle/>
          <a:p>
            <a:r>
              <a:rPr lang="tr-TR"/>
              <a:t>Karabük Üniversitesi-  Teknoloji Fakültesi</a:t>
            </a:r>
            <a:endParaRPr lang="tr-TR" dirty="0"/>
          </a:p>
        </p:txBody>
      </p:sp>
      <p:sp>
        <p:nvSpPr>
          <p:cNvPr id="5" name="Metin kutusu 4"/>
          <p:cNvSpPr txBox="1"/>
          <p:nvPr/>
        </p:nvSpPr>
        <p:spPr>
          <a:xfrm>
            <a:off x="685332" y="1659836"/>
            <a:ext cx="7603903" cy="3693319"/>
          </a:xfrm>
          <a:prstGeom prst="rect">
            <a:avLst/>
          </a:prstGeom>
          <a:noFill/>
        </p:spPr>
        <p:txBody>
          <a:bodyPr wrap="square" rtlCol="0">
            <a:spAutoFit/>
          </a:bodyPr>
          <a:lstStyle/>
          <a:p>
            <a:pPr algn="just"/>
            <a:r>
              <a:rPr lang="tr-TR" b="1" dirty="0">
                <a:latin typeface="Calibri" panose="020F0502020204030204" pitchFamily="34" charset="0"/>
                <a:cs typeface="Calibri" panose="020F0502020204030204" pitchFamily="34" charset="0"/>
              </a:rPr>
              <a:t>İş yeri eğitimi sisteminde öğrencilerimizin, mümkün olduğu kadar Karabük ili bünyesindeki iş yerlerine yerleşmesi, hem ilin kalkınması hem de il sınırı içerisinde kontrolün sağlanması açısından son derece önemlidir.</a:t>
            </a:r>
          </a:p>
          <a:p>
            <a:pPr algn="just"/>
            <a:endParaRPr lang="tr-TR" b="1" dirty="0">
              <a:latin typeface="Calibri" panose="020F0502020204030204" pitchFamily="34" charset="0"/>
              <a:cs typeface="Calibri" panose="020F0502020204030204" pitchFamily="34" charset="0"/>
            </a:endParaRPr>
          </a:p>
          <a:p>
            <a:pPr algn="just"/>
            <a:r>
              <a:rPr lang="tr-TR" b="1" dirty="0">
                <a:latin typeface="Calibri" panose="020F0502020204030204" pitchFamily="34" charset="0"/>
                <a:cs typeface="Calibri" panose="020F0502020204030204" pitchFamily="34" charset="0"/>
              </a:rPr>
              <a:t>Bu sebeple sektör temsilcilerinin bu eğitim sistemini tüm sektöre duyurması atılacak en temel adımdır.</a:t>
            </a:r>
          </a:p>
          <a:p>
            <a:pPr algn="just"/>
            <a:endParaRPr lang="tr-TR" b="1" dirty="0">
              <a:latin typeface="Calibri" panose="020F0502020204030204" pitchFamily="34" charset="0"/>
              <a:cs typeface="Calibri" panose="020F0502020204030204" pitchFamily="34" charset="0"/>
            </a:endParaRPr>
          </a:p>
          <a:p>
            <a:pPr algn="just"/>
            <a:r>
              <a:rPr lang="tr-TR" b="1" dirty="0">
                <a:latin typeface="Calibri" panose="020F0502020204030204" pitchFamily="34" charset="0"/>
                <a:cs typeface="Calibri" panose="020F0502020204030204" pitchFamily="34" charset="0"/>
              </a:rPr>
              <a:t>İkinci adım ise, sektör firmalarının öğrencilerimize, kendi geleceği ve ihtiyaçları doğrultusunda kontenjan vermesi olacaktır.</a:t>
            </a:r>
          </a:p>
          <a:p>
            <a:pPr algn="just"/>
            <a:endParaRPr lang="tr-TR" b="1" dirty="0">
              <a:latin typeface="Calibri" panose="020F0502020204030204" pitchFamily="34" charset="0"/>
              <a:cs typeface="Calibri" panose="020F0502020204030204" pitchFamily="34" charset="0"/>
            </a:endParaRPr>
          </a:p>
          <a:p>
            <a:pPr algn="just"/>
            <a:r>
              <a:rPr lang="tr-TR" b="1" dirty="0">
                <a:latin typeface="Calibri" panose="020F0502020204030204" pitchFamily="34" charset="0"/>
                <a:cs typeface="Calibri" panose="020F0502020204030204" pitchFamily="34" charset="0"/>
              </a:rPr>
              <a:t>Bu açıdan sektör uzmanlarının yeni eğitim sistemini benimseyip, fikir ve öneriler sunması, hem Karabük hem de ülke geleceği için atılacak en büyük adım olacaktır. </a:t>
            </a:r>
          </a:p>
        </p:txBody>
      </p:sp>
    </p:spTree>
    <p:extLst>
      <p:ext uri="{BB962C8B-B14F-4D97-AF65-F5344CB8AC3E}">
        <p14:creationId xmlns:p14="http://schemas.microsoft.com/office/powerpoint/2010/main" val="3804250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1078572" y="-157136"/>
            <a:ext cx="7015136" cy="7015136"/>
          </a:xfrm>
          <a:prstGeom prst="rect">
            <a:avLst/>
          </a:prstGeom>
        </p:spPr>
      </p:pic>
      <p:sp>
        <p:nvSpPr>
          <p:cNvPr id="2" name="Unvan 1"/>
          <p:cNvSpPr>
            <a:spLocks noGrp="1"/>
          </p:cNvSpPr>
          <p:nvPr>
            <p:ph type="title"/>
          </p:nvPr>
        </p:nvSpPr>
        <p:spPr>
          <a:xfrm>
            <a:off x="699471" y="1459913"/>
            <a:ext cx="7773338" cy="1596177"/>
          </a:xfrm>
        </p:spPr>
        <p:txBody>
          <a:bodyPr>
            <a:normAutofit fontScale="90000"/>
          </a:bodyPr>
          <a:lstStyle/>
          <a:p>
            <a:r>
              <a:rPr lang="tr-TR" sz="9800" b="1" dirty="0">
                <a:solidFill>
                  <a:srgbClr val="0070C0"/>
                </a:solidFill>
              </a:rPr>
              <a:t>TEŞEKKÜRLER</a:t>
            </a:r>
            <a:br>
              <a:rPr lang="tr-TR" b="1" dirty="0">
                <a:solidFill>
                  <a:srgbClr val="00B0F0"/>
                </a:solidFill>
              </a:rPr>
            </a:br>
            <a:endParaRPr lang="tr-TR" dirty="0"/>
          </a:p>
        </p:txBody>
      </p:sp>
    </p:spTree>
    <p:extLst>
      <p:ext uri="{BB962C8B-B14F-4D97-AF65-F5344CB8AC3E}">
        <p14:creationId xmlns:p14="http://schemas.microsoft.com/office/powerpoint/2010/main" val="233375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16818" y="2099256"/>
            <a:ext cx="8613253" cy="4247317"/>
          </a:xfrm>
          <a:prstGeom prst="rect">
            <a:avLst/>
          </a:prstGeom>
          <a:noFill/>
        </p:spPr>
        <p:txBody>
          <a:bodyPr wrap="square" rtlCol="0">
            <a:spAutoFit/>
          </a:bodyPr>
          <a:lstStyle/>
          <a:p>
            <a:pPr algn="just"/>
            <a:r>
              <a:rPr lang="tr-TR" sz="1500" dirty="0"/>
              <a:t>	</a:t>
            </a:r>
            <a:r>
              <a:rPr lang="tr-TR" sz="1500" dirty="0">
                <a:solidFill>
                  <a:srgbClr val="0070C0"/>
                </a:solidFill>
              </a:rPr>
              <a:t>Karabük Üniversitesi Teknoloji Fakültesi bölümleri hızla gelişen dünyamızı göz önüne alarak tasarladığı ders programları, yetkin akademik kadrosu ve modern altyapısıyla öğrencilerine ilgili mühendislik dalının bilgi ve becerilerini kazandırmaktadır. Bölümlerimiz öğrencilere kendi alanında uzmanlığın yanı sıra, uygulamalı mühendislik eğitimi, genel kültür, sosyal etkinlikler ve girişimcilik ruhu kazandırmayı amaçlamıştır. Sunduğu geniş seçmeli ders havuzu öğrencilerimize ilgi duydukları farklı alanlarda uzmanlaşma esnekliği sağlamayı amaçlamıştır. Ayrıca çift </a:t>
            </a:r>
            <a:r>
              <a:rPr lang="tr-TR" sz="1500" dirty="0" err="1">
                <a:solidFill>
                  <a:srgbClr val="0070C0"/>
                </a:solidFill>
              </a:rPr>
              <a:t>anadal</a:t>
            </a:r>
            <a:r>
              <a:rPr lang="tr-TR" sz="1500" dirty="0">
                <a:solidFill>
                  <a:srgbClr val="0070C0"/>
                </a:solidFill>
              </a:rPr>
              <a:t> ve </a:t>
            </a:r>
            <a:r>
              <a:rPr lang="tr-TR" sz="1500" dirty="0" err="1">
                <a:solidFill>
                  <a:srgbClr val="0070C0"/>
                </a:solidFill>
              </a:rPr>
              <a:t>yandal</a:t>
            </a:r>
            <a:r>
              <a:rPr lang="tr-TR" sz="1500" dirty="0">
                <a:solidFill>
                  <a:srgbClr val="0070C0"/>
                </a:solidFill>
              </a:rPr>
              <a:t> programlarıyla öğrencilerimiz, ikinci bir diploma ile belgelendirildikleri alanda uzmanlaşma imkanına sahip olacaklardır. Öğrencilerimiz ağırlıklı olarak Avrupa Yükseköğrenim alanında yer alan anlaşmalı olduğumuz 21 ülkedeki farklı üniversitelerde bir yada iki dönem eğitim alabilmekte ayrıca yurt dışı staj olanaklarından faydalanmaktadırlar.</a:t>
            </a:r>
          </a:p>
          <a:p>
            <a:pPr algn="just"/>
            <a:r>
              <a:rPr lang="tr-TR" sz="1500" dirty="0">
                <a:solidFill>
                  <a:srgbClr val="0070C0"/>
                </a:solidFill>
              </a:rPr>
              <a:t>	Ders programlarımı, öğrencilerimize ilk iki yılda mesleğin gerektirdiği temel mühendislik bilgi ve becerileri, üçüncü yıldan itibaren ise istediği uzmanlık alanında derinlemesine bilgi ve uygulama deneyimi kazandıracak biçimde tasarlanmıştır. Öğrencilerimiz çok sayıda uygulamalı dersi destekleyen laboratuvarlarda bilgi ve becerilerini pratik uygulamalarla pekiştirmektedirler. Tüm öğrencilerimiz bir dönem süresince sanayi ile iş birliği içerisinde uygulamalı mühendislik eğitimini sanayide yapmakta ayrıca yürütülen sanayi projeleri aracılığıyla iş yaşamının gerçek problemleri ile karşılaşmaktadırlar. </a:t>
            </a:r>
          </a:p>
          <a:p>
            <a:pPr algn="just"/>
            <a:r>
              <a:rPr lang="tr-TR" sz="1500" dirty="0">
                <a:solidFill>
                  <a:srgbClr val="0070C0"/>
                </a:solidFill>
              </a:rPr>
              <a:t>	Tüm bölümlerimiz sundukları lisans, lisansüstü ve doktora programlarıyla öğrencilerini geleceğin dünyasında söz sahibi olacak teorik ve uygulama becerisine sahip mühendis, akademisyen ve yenilikçi girişimciler olarak yetiştirmeyi amaçlamaktadır.</a:t>
            </a:r>
          </a:p>
        </p:txBody>
      </p:sp>
      <p:sp>
        <p:nvSpPr>
          <p:cNvPr id="9" name="Metin kutusu 8"/>
          <p:cNvSpPr txBox="1"/>
          <p:nvPr/>
        </p:nvSpPr>
        <p:spPr>
          <a:xfrm>
            <a:off x="3115588" y="830583"/>
            <a:ext cx="4801778" cy="830997"/>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tr-TR" sz="2400" b="1" dirty="0">
                <a:latin typeface="Arial Narrow" panose="020B0606020202030204" pitchFamily="34" charset="0"/>
              </a:rPr>
              <a:t>Prof. Dr. Bilge DEMİR</a:t>
            </a:r>
          </a:p>
          <a:p>
            <a:r>
              <a:rPr lang="tr-TR" sz="2400" b="1" dirty="0">
                <a:latin typeface="Arial Narrow" panose="020B0606020202030204" pitchFamily="34" charset="0"/>
              </a:rPr>
              <a:t>Dekan</a:t>
            </a:r>
          </a:p>
        </p:txBody>
      </p:sp>
      <p:pic>
        <p:nvPicPr>
          <p:cNvPr id="10" name="Resim 9"/>
          <p:cNvPicPr>
            <a:picLocks noChangeAspect="1"/>
          </p:cNvPicPr>
          <p:nvPr/>
        </p:nvPicPr>
        <p:blipFill rotWithShape="1">
          <a:blip r:embed="rId2">
            <a:extLst>
              <a:ext uri="{28A0092B-C50C-407E-A947-70E740481C1C}">
                <a14:useLocalDpi xmlns:a14="http://schemas.microsoft.com/office/drawing/2010/main" val="0"/>
              </a:ext>
            </a:extLst>
          </a:blip>
          <a:srcRect l="22921" t="34630" r="20070" b="12073"/>
          <a:stretch/>
        </p:blipFill>
        <p:spPr>
          <a:xfrm>
            <a:off x="298521" y="47134"/>
            <a:ext cx="2254898" cy="2007767"/>
          </a:xfrm>
          <a:prstGeom prst="rect">
            <a:avLst/>
          </a:prstGeom>
        </p:spPr>
      </p:pic>
    </p:spTree>
    <p:extLst>
      <p:ext uri="{BB962C8B-B14F-4D97-AF65-F5344CB8AC3E}">
        <p14:creationId xmlns:p14="http://schemas.microsoft.com/office/powerpoint/2010/main" val="41292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 y="-1"/>
            <a:ext cx="9144001" cy="6898093"/>
          </a:xfrm>
          <a:prstGeom prst="rect">
            <a:avLst/>
          </a:prstGeom>
        </p:spPr>
      </p:pic>
      <p:sp>
        <p:nvSpPr>
          <p:cNvPr id="2" name="Alt Bilgi Yer Tutucusu 1"/>
          <p:cNvSpPr>
            <a:spLocks noGrp="1"/>
          </p:cNvSpPr>
          <p:nvPr>
            <p:ph type="ftr" sz="quarter" idx="11"/>
          </p:nvPr>
        </p:nvSpPr>
        <p:spPr>
          <a:xfrm>
            <a:off x="245327" y="1"/>
            <a:ext cx="5296829" cy="2007220"/>
          </a:xfrm>
          <a:noFill/>
          <a:ln>
            <a:noFill/>
          </a:ln>
        </p:spPr>
        <p:style>
          <a:lnRef idx="0">
            <a:scrgbClr r="0" g="0" b="0"/>
          </a:lnRef>
          <a:fillRef idx="0">
            <a:scrgbClr r="0" g="0" b="0"/>
          </a:fillRef>
          <a:effectRef idx="0">
            <a:scrgbClr r="0" g="0" b="0"/>
          </a:effectRef>
          <a:fontRef idx="minor">
            <a:schemeClr val="lt1"/>
          </a:fontRef>
        </p:style>
        <p:txBody>
          <a:bodyPr/>
          <a:lstStyle/>
          <a:p>
            <a:pPr algn="ctr"/>
            <a:r>
              <a:rPr lang="tr-TR" sz="4400" dirty="0"/>
              <a:t>Karabük Üniversitesi Teknoloji Fakültesi</a:t>
            </a:r>
          </a:p>
        </p:txBody>
      </p:sp>
    </p:spTree>
    <p:extLst>
      <p:ext uri="{BB962C8B-B14F-4D97-AF65-F5344CB8AC3E}">
        <p14:creationId xmlns:p14="http://schemas.microsoft.com/office/powerpoint/2010/main" val="2587624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54524" y="339575"/>
            <a:ext cx="8587818" cy="1061829"/>
          </a:xfrm>
          <a:prstGeom prst="rect">
            <a:avLst/>
          </a:prstGeom>
          <a:noFill/>
        </p:spPr>
        <p:txBody>
          <a:bodyPr wrap="square" rtlCol="0">
            <a:spAutoFit/>
          </a:bodyPr>
          <a:lstStyle/>
          <a:p>
            <a:pPr algn="just">
              <a:buClr>
                <a:srgbClr val="0070C0"/>
              </a:buClr>
            </a:pPr>
            <a:r>
              <a:rPr lang="tr-TR" b="1" dirty="0">
                <a:solidFill>
                  <a:srgbClr val="0070C0"/>
                </a:solidFill>
              </a:rPr>
              <a:t>VİZYONUMUZ</a:t>
            </a:r>
            <a:endParaRPr lang="tr-TR" sz="1500" b="1" dirty="0">
              <a:solidFill>
                <a:srgbClr val="0070C0"/>
              </a:solidFill>
            </a:endParaRPr>
          </a:p>
          <a:p>
            <a:pPr algn="just"/>
            <a:r>
              <a:rPr lang="tr-TR" sz="1500" b="1" dirty="0"/>
              <a:t>	Fakültemizin vizyonu, ulusal ve uluslararası alanda bilim ve teknoloji dünyası ile endüstri ile örgütsel bağları gelişmiş kurumsal kültürü ve kimliği güçlü ulusal ve uluslararası nitelikli üniversitelerin benzer fakülteleri ile eşdeğer eğitim-öğretim yapan araştırma kurumu olmaktır. </a:t>
            </a:r>
          </a:p>
        </p:txBody>
      </p:sp>
      <p:sp>
        <p:nvSpPr>
          <p:cNvPr id="5" name="Metin kutusu 4"/>
          <p:cNvSpPr txBox="1"/>
          <p:nvPr/>
        </p:nvSpPr>
        <p:spPr>
          <a:xfrm>
            <a:off x="254523" y="4548743"/>
            <a:ext cx="8587818" cy="2015936"/>
          </a:xfrm>
          <a:prstGeom prst="rect">
            <a:avLst/>
          </a:prstGeom>
          <a:noFill/>
        </p:spPr>
        <p:txBody>
          <a:bodyPr wrap="square" rtlCol="0">
            <a:spAutoFit/>
          </a:bodyPr>
          <a:lstStyle/>
          <a:p>
            <a:pPr algn="just">
              <a:buClr>
                <a:srgbClr val="0070C0"/>
              </a:buClr>
            </a:pPr>
            <a:r>
              <a:rPr lang="tr-TR" sz="2000" b="1" dirty="0">
                <a:solidFill>
                  <a:srgbClr val="0070C0"/>
                </a:solidFill>
              </a:rPr>
              <a:t>MİSYONUMUZ</a:t>
            </a:r>
          </a:p>
          <a:p>
            <a:pPr algn="just"/>
            <a:r>
              <a:rPr lang="tr-TR" sz="1500" b="1" dirty="0"/>
              <a:t>	Atatürkçü düşünce doğrultusunda; çağdaş ve etik değerleri benimseyen, hukukun üstünlüğüne inanan, evrensel ölçekte teorik bilginin yanı sıra, uygulama becerisine sahip, Uluslararası düzeyde lisans, yüksek lisans ve meslek için eğitim vererek, sanayi ve araştırma kurumlarında tasarım, üretim, uygulama ve ar-ge çalışmalarında başarı ile görev alabilecek, yaratıcı problem çözmede sistematik yaklaşıma sahip, takım çalışmasına yatkın, çevreye duyarlı, sosyal, ekonomi ve mesleki etik bilincine, sorumluluğuna ve lider özelliklerine sahip mühendisler yetiştirmek; uluslararası düzeyde bilgi ve teknoloji üretimini sağlayan araştırmalar yaparak, ulusal sanayinin problemlerine çözümler üretmektir.</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37" y="1468236"/>
            <a:ext cx="8070211" cy="3080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Alt Bilgi Yer Tutucusu 1"/>
          <p:cNvSpPr>
            <a:spLocks noGrp="1"/>
          </p:cNvSpPr>
          <p:nvPr>
            <p:ph type="ftr" sz="quarter" idx="11"/>
          </p:nvPr>
        </p:nvSpPr>
        <p:spPr>
          <a:xfrm>
            <a:off x="2069666" y="0"/>
            <a:ext cx="5004665" cy="365125"/>
          </a:xfrm>
          <a:noFill/>
          <a:ln>
            <a:noFill/>
          </a:ln>
        </p:spPr>
        <p:style>
          <a:lnRef idx="0">
            <a:scrgbClr r="0" g="0" b="0"/>
          </a:lnRef>
          <a:fillRef idx="0">
            <a:scrgbClr r="0" g="0" b="0"/>
          </a:fillRef>
          <a:effectRef idx="0">
            <a:scrgbClr r="0" g="0" b="0"/>
          </a:effectRef>
          <a:fontRef idx="minor">
            <a:schemeClr val="lt1"/>
          </a:fontRef>
        </p:style>
        <p:txBody>
          <a:bodyPr/>
          <a:lstStyle/>
          <a:p>
            <a:pPr algn="ctr"/>
            <a:r>
              <a:rPr lang="tr-TR" sz="1400" dirty="0"/>
              <a:t>Karabük Üniversitesi - Teknoloji Fakültesi</a:t>
            </a:r>
          </a:p>
        </p:txBody>
      </p:sp>
    </p:spTree>
    <p:extLst>
      <p:ext uri="{BB962C8B-B14F-4D97-AF65-F5344CB8AC3E}">
        <p14:creationId xmlns:p14="http://schemas.microsoft.com/office/powerpoint/2010/main" val="2393852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97963" y="2795046"/>
            <a:ext cx="8436990" cy="1523494"/>
          </a:xfrm>
          <a:prstGeom prst="rect">
            <a:avLst/>
          </a:prstGeom>
          <a:noFill/>
        </p:spPr>
        <p:txBody>
          <a:bodyPr wrap="square" rtlCol="0">
            <a:spAutoFit/>
          </a:bodyPr>
          <a:lstStyle/>
          <a:p>
            <a:pPr marL="285750" indent="-285750">
              <a:buFont typeface="Wingdings" panose="05000000000000000000" pitchFamily="2" charset="2"/>
              <a:buChar char="§"/>
            </a:pPr>
            <a:r>
              <a:rPr lang="tr-TR" b="1" dirty="0">
                <a:solidFill>
                  <a:srgbClr val="0070C0"/>
                </a:solidFill>
              </a:rPr>
              <a:t>FAKÜLTEMİZ HAKKINDA</a:t>
            </a:r>
          </a:p>
          <a:p>
            <a:pPr algn="just"/>
            <a:r>
              <a:rPr lang="tr-TR" sz="1500" b="1" dirty="0"/>
              <a:t>	13 Kasım 2009 tarihli ve 2009-15546 sayılı resmi gazetede yayımlanan karar ile Teknik Eğitim Fakülteleri kapatılarak, aynı Yükseköğretim Kurumlarına bağlı olarak Teknoloji Fakülteleri endüstrinin ihtiyaç duyduğu uygulama becerisi yüksek mühendisler yetiştirmek amacıyla kurulmuştur. Üniversitemiz Teknik Eğitim Fakültesi, 1992 yılında eğitim-öğretime başlamış bir fakülte olarak, Teknoloji Fakültemizin 24 yıllık bir geçmişi vardır.</a:t>
            </a:r>
          </a:p>
        </p:txBody>
      </p:sp>
      <p:sp>
        <p:nvSpPr>
          <p:cNvPr id="5" name="Metin kutusu 4"/>
          <p:cNvSpPr txBox="1"/>
          <p:nvPr/>
        </p:nvSpPr>
        <p:spPr>
          <a:xfrm>
            <a:off x="311082" y="4318540"/>
            <a:ext cx="8436990" cy="2369880"/>
          </a:xfrm>
          <a:prstGeom prst="rect">
            <a:avLst/>
          </a:prstGeom>
          <a:noFill/>
        </p:spPr>
        <p:txBody>
          <a:bodyPr wrap="square" rtlCol="0">
            <a:spAutoFit/>
          </a:bodyPr>
          <a:lstStyle/>
          <a:p>
            <a:pPr marL="285750" indent="-285750">
              <a:buFont typeface="Wingdings" panose="05000000000000000000" pitchFamily="2" charset="2"/>
              <a:buChar char="§"/>
            </a:pPr>
            <a:r>
              <a:rPr lang="tr-TR" b="1" dirty="0">
                <a:solidFill>
                  <a:srgbClr val="0070C0"/>
                </a:solidFill>
              </a:rPr>
              <a:t>Fakültemiz:</a:t>
            </a:r>
          </a:p>
          <a:p>
            <a:r>
              <a:rPr lang="tr-TR" b="1" dirty="0">
                <a:solidFill>
                  <a:srgbClr val="00B0F0"/>
                </a:solidFill>
              </a:rPr>
              <a:t>       </a:t>
            </a:r>
            <a:r>
              <a:rPr lang="tr-TR" sz="1600" b="1" dirty="0">
                <a:solidFill>
                  <a:srgbClr val="0070C0"/>
                </a:solidFill>
              </a:rPr>
              <a:t>Bilişim Sistemleri Mühendisliği*				Makine Mühendisliği*</a:t>
            </a:r>
          </a:p>
          <a:p>
            <a:r>
              <a:rPr lang="tr-TR" sz="1600" b="1" dirty="0">
                <a:solidFill>
                  <a:srgbClr val="0070C0"/>
                </a:solidFill>
              </a:rPr>
              <a:t>        Elektronik ve Haberleşme Mühendisliği*        		Malzeme Bilimi ve Mühendisliği*</a:t>
            </a:r>
          </a:p>
          <a:p>
            <a:r>
              <a:rPr lang="tr-TR" sz="1600" b="1" dirty="0">
                <a:solidFill>
                  <a:srgbClr val="0070C0"/>
                </a:solidFill>
              </a:rPr>
              <a:t>        Endüstriyel Tasarım Mühendisliği				</a:t>
            </a:r>
            <a:r>
              <a:rPr lang="tr-TR" sz="1600" b="1" dirty="0" err="1">
                <a:solidFill>
                  <a:srgbClr val="0070C0"/>
                </a:solidFill>
              </a:rPr>
              <a:t>Mekatronik</a:t>
            </a:r>
            <a:r>
              <a:rPr lang="tr-TR" sz="1600" b="1" dirty="0">
                <a:solidFill>
                  <a:srgbClr val="0070C0"/>
                </a:solidFill>
              </a:rPr>
              <a:t> Mühendisliği</a:t>
            </a:r>
          </a:p>
          <a:p>
            <a:r>
              <a:rPr lang="tr-TR" sz="1600" b="1" dirty="0">
                <a:solidFill>
                  <a:srgbClr val="0070C0"/>
                </a:solidFill>
              </a:rPr>
              <a:t>        Enerji Sistemleri Mühendisliği				        Otomotiv Mühendisliği*</a:t>
            </a:r>
          </a:p>
          <a:p>
            <a:r>
              <a:rPr lang="tr-TR" sz="1600" b="1" dirty="0">
                <a:solidFill>
                  <a:srgbClr val="0070C0"/>
                </a:solidFill>
              </a:rPr>
              <a:t>        İmalat Mühendisliği						Polimer Mühendisliği*</a:t>
            </a:r>
          </a:p>
          <a:p>
            <a:endParaRPr lang="tr-TR" sz="1600" b="1" dirty="0">
              <a:solidFill>
                <a:srgbClr val="00B0F0"/>
              </a:solidFill>
            </a:endParaRPr>
          </a:p>
          <a:p>
            <a:r>
              <a:rPr lang="tr-TR" sz="1500" b="1" dirty="0"/>
              <a:t>olmak üzere on bölümden oluşmaktadır.</a:t>
            </a:r>
          </a:p>
          <a:p>
            <a:r>
              <a:rPr lang="tr-TR" sz="1500" b="1" dirty="0"/>
              <a:t>(* ile işaretli bölümler öğrenci alımı ileriki dönemlerde gerçekleştirilecektir.)</a:t>
            </a:r>
          </a:p>
        </p:txBody>
      </p:sp>
      <p:sp>
        <p:nvSpPr>
          <p:cNvPr id="6" name="Alt Bilgi Yer Tutucusu 1"/>
          <p:cNvSpPr>
            <a:spLocks noGrp="1"/>
          </p:cNvSpPr>
          <p:nvPr>
            <p:ph type="ftr" sz="quarter" idx="11"/>
          </p:nvPr>
        </p:nvSpPr>
        <p:spPr>
          <a:xfrm>
            <a:off x="2069666" y="0"/>
            <a:ext cx="5004665" cy="365125"/>
          </a:xfrm>
          <a:noFill/>
          <a:ln>
            <a:noFill/>
          </a:ln>
        </p:spPr>
        <p:style>
          <a:lnRef idx="0">
            <a:scrgbClr r="0" g="0" b="0"/>
          </a:lnRef>
          <a:fillRef idx="0">
            <a:scrgbClr r="0" g="0" b="0"/>
          </a:fillRef>
          <a:effectRef idx="0">
            <a:scrgbClr r="0" g="0" b="0"/>
          </a:effectRef>
          <a:fontRef idx="minor">
            <a:schemeClr val="lt1"/>
          </a:fontRef>
        </p:style>
        <p:txBody>
          <a:bodyPr/>
          <a:lstStyle/>
          <a:p>
            <a:pPr algn="ctr"/>
            <a:r>
              <a:rPr lang="tr-TR" sz="1400" dirty="0"/>
              <a:t>Karabük Üniversitesi - Teknoloji Fakültesi</a:t>
            </a: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52" y="348365"/>
            <a:ext cx="8070211" cy="24466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95072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mechatronics engineering ile ilgili görsel sonucu"/>
          <p:cNvPicPr/>
          <p:nvPr/>
        </p:nvPicPr>
        <p:blipFill>
          <a:blip r:embed="rId2">
            <a:extLst>
              <a:ext uri="{28A0092B-C50C-407E-A947-70E740481C1C}">
                <a14:useLocalDpi xmlns:a14="http://schemas.microsoft.com/office/drawing/2010/main" val="0"/>
              </a:ext>
            </a:extLst>
          </a:blip>
          <a:srcRect/>
          <a:stretch>
            <a:fillRect/>
          </a:stretch>
        </p:blipFill>
        <p:spPr bwMode="auto">
          <a:xfrm>
            <a:off x="4879588" y="2465230"/>
            <a:ext cx="3695128" cy="24345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 name="Picture 14" descr="mechatronics engineering ile ilgili görsel sonucu"/>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653" y="2075271"/>
            <a:ext cx="3992252" cy="23845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Metin kutusu 2"/>
          <p:cNvSpPr txBox="1"/>
          <p:nvPr/>
        </p:nvSpPr>
        <p:spPr>
          <a:xfrm>
            <a:off x="301656" y="320946"/>
            <a:ext cx="8418137" cy="1754326"/>
          </a:xfrm>
          <a:prstGeom prst="rect">
            <a:avLst/>
          </a:prstGeom>
          <a:noFill/>
        </p:spPr>
        <p:txBody>
          <a:bodyPr wrap="square" rtlCol="0">
            <a:spAutoFit/>
          </a:bodyPr>
          <a:lstStyle/>
          <a:p>
            <a:pPr marL="285750" indent="-285750">
              <a:buFont typeface="Wingdings" panose="05000000000000000000" pitchFamily="2" charset="2"/>
              <a:buChar char="§"/>
            </a:pPr>
            <a:r>
              <a:rPr lang="tr-TR" b="1" dirty="0">
                <a:solidFill>
                  <a:srgbClr val="0070C0"/>
                </a:solidFill>
              </a:rPr>
              <a:t>TEKNİK KAPASİTE</a:t>
            </a:r>
          </a:p>
          <a:p>
            <a:pPr algn="just"/>
            <a:r>
              <a:rPr lang="tr-TR" sz="1500" b="1" dirty="0"/>
              <a:t>	Fakültemiz İmalat Mühendisliği Bölümü’nde 11 adet laboratuvar, 3 adet atölye, </a:t>
            </a:r>
            <a:r>
              <a:rPr lang="tr-TR" sz="1500" b="1" dirty="0" err="1"/>
              <a:t>Mekatronik</a:t>
            </a:r>
            <a:r>
              <a:rPr lang="tr-TR" sz="1500" b="1" dirty="0"/>
              <a:t> Mühendisliği Bölümü’nde 10 adet laboratuvar, Enerji Sistemleri Mühendisliği Bölümü’nde 6 adet laboratuvar, 1 adet atölye, Endüstriyel Tasarım Mühendisliği Bölümü’nde 6 adet laboratuvar, 1 adet atölye, Polimer Mühendisliği Bölümü’nde 3 adet laboratuvar, Malzeme Bilimi ve Mühendisliği Bölümü’nde 3 adet laboratuvar, 4 adet atölye, Elektronik ve Haberleşme Mühendisliği Bölümü’nde 7 adet laboratuvar, Makine Mühendisliği Bölümü’nde 17 adet laboratuvar, 2 adet atölye bulunmaktadır.</a:t>
            </a:r>
          </a:p>
        </p:txBody>
      </p:sp>
      <p:sp>
        <p:nvSpPr>
          <p:cNvPr id="5" name="Metin kutusu 4"/>
          <p:cNvSpPr txBox="1"/>
          <p:nvPr/>
        </p:nvSpPr>
        <p:spPr>
          <a:xfrm>
            <a:off x="301656" y="4642009"/>
            <a:ext cx="8418137" cy="2215991"/>
          </a:xfrm>
          <a:prstGeom prst="rect">
            <a:avLst/>
          </a:prstGeom>
          <a:noFill/>
        </p:spPr>
        <p:txBody>
          <a:bodyPr wrap="square" rtlCol="0">
            <a:spAutoFit/>
          </a:bodyPr>
          <a:lstStyle/>
          <a:p>
            <a:pPr marL="285750" indent="-285750">
              <a:buFont typeface="Wingdings" panose="05000000000000000000" pitchFamily="2" charset="2"/>
              <a:buChar char="§"/>
            </a:pPr>
            <a:r>
              <a:rPr lang="tr-TR" b="1" dirty="0">
                <a:solidFill>
                  <a:srgbClr val="0070C0"/>
                </a:solidFill>
              </a:rPr>
              <a:t>MEZUNLARIN İŞ İMKANLARI</a:t>
            </a:r>
          </a:p>
          <a:p>
            <a:pPr algn="just"/>
            <a:r>
              <a:rPr lang="tr-TR" sz="1500" b="1" dirty="0"/>
              <a:t>	Mesleki ve etik sorumluluk bilinci oluşmuş, çağdaş ve toplumsal gelişmeleri takip eden, yorumlayan etkin sözlü ve yazılı iletişim kurabilen, takım çalışmasına yatkın, sürekli öğrenme gerekliliğini algılamış ve uygulama becerisi ile donatılmış mezunlarımız, kamu kurumlarında, özel sektörde çeşitli alanlarda çalışabilmektedir. Bu niteliklerle mezun ettiğimiz mühendislerimizin genellikle istihdam problemleri bulunmamakta ve hatta önemli pozisyonlarda görev almaktadırlar.</a:t>
            </a:r>
          </a:p>
          <a:p>
            <a:pPr algn="just"/>
            <a:endParaRPr lang="tr-TR" sz="1500" b="1" dirty="0"/>
          </a:p>
          <a:p>
            <a:pPr algn="just"/>
            <a:r>
              <a:rPr lang="tr-TR" sz="1500" b="1" dirty="0"/>
              <a:t>	Dört yıllık lisans eğitimini tamamlayan öğrencilerimiz istediklerinde lisans üstü eğitim faaliyetlerini Yüksek Lisans ve Doktora programlarına kayıt yaptırmak suretiyle sürdürmektedirler.</a:t>
            </a:r>
          </a:p>
        </p:txBody>
      </p:sp>
      <p:sp>
        <p:nvSpPr>
          <p:cNvPr id="6" name="Alt Bilgi Yer Tutucusu 2"/>
          <p:cNvSpPr>
            <a:spLocks noGrp="1"/>
          </p:cNvSpPr>
          <p:nvPr>
            <p:ph type="ftr" sz="quarter" idx="11"/>
          </p:nvPr>
        </p:nvSpPr>
        <p:spPr>
          <a:xfrm>
            <a:off x="1791575" y="0"/>
            <a:ext cx="5004665" cy="365125"/>
          </a:xfrm>
          <a:noFill/>
          <a:ln>
            <a:noFill/>
          </a:ln>
        </p:spPr>
        <p:style>
          <a:lnRef idx="0">
            <a:scrgbClr r="0" g="0" b="0"/>
          </a:lnRef>
          <a:fillRef idx="0">
            <a:scrgbClr r="0" g="0" b="0"/>
          </a:fillRef>
          <a:effectRef idx="0">
            <a:scrgbClr r="0" g="0" b="0"/>
          </a:effectRef>
          <a:fontRef idx="minor">
            <a:schemeClr val="accent2"/>
          </a:fontRef>
        </p:style>
        <p:txBody>
          <a:bodyPr/>
          <a:lstStyle/>
          <a:p>
            <a:pPr algn="ctr"/>
            <a:r>
              <a:rPr lang="tr-TR" sz="1200" dirty="0"/>
              <a:t>Karabük Üniversitesi -  Teknoloji Fakültesi</a:t>
            </a:r>
          </a:p>
        </p:txBody>
      </p:sp>
    </p:spTree>
    <p:extLst>
      <p:ext uri="{BB962C8B-B14F-4D97-AF65-F5344CB8AC3E}">
        <p14:creationId xmlns:p14="http://schemas.microsoft.com/office/powerpoint/2010/main" val="1351160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685331" y="2032895"/>
            <a:ext cx="7763814" cy="2736819"/>
          </a:xfrm>
        </p:spPr>
        <p:txBody>
          <a:bodyPr/>
          <a:lstStyle/>
          <a:p>
            <a:r>
              <a:rPr lang="tr-TR" b="1" dirty="0">
                <a:solidFill>
                  <a:srgbClr val="0070C0"/>
                </a:solidFill>
              </a:rPr>
              <a:t>Bölümlerimiz</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4463" y="1359134"/>
            <a:ext cx="2242526" cy="224252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890821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Engineering of energy systems ile ilgili görsel sonucu"/>
          <p:cNvPicPr/>
          <p:nvPr/>
        </p:nvPicPr>
        <p:blipFill rotWithShape="1">
          <a:blip r:embed="rId2">
            <a:extLst>
              <a:ext uri="{28A0092B-C50C-407E-A947-70E740481C1C}">
                <a14:useLocalDpi xmlns:a14="http://schemas.microsoft.com/office/drawing/2010/main" val="0"/>
              </a:ext>
            </a:extLst>
          </a:blip>
          <a:srcRect r="27303"/>
          <a:stretch/>
        </p:blipFill>
        <p:spPr bwMode="auto">
          <a:xfrm>
            <a:off x="2209311" y="3766399"/>
            <a:ext cx="4412553" cy="28803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1" name="Picture 2" descr="Engineering of energy systems ile ilgili görsel sonucu"/>
          <p:cNvPicPr/>
          <p:nvPr/>
        </p:nvPicPr>
        <p:blipFill rotWithShape="1">
          <a:blip r:embed="rId3">
            <a:extLst>
              <a:ext uri="{28A0092B-C50C-407E-A947-70E740481C1C}">
                <a14:useLocalDpi xmlns:a14="http://schemas.microsoft.com/office/drawing/2010/main" val="0"/>
              </a:ext>
            </a:extLst>
          </a:blip>
          <a:srcRect l="34482"/>
          <a:stretch/>
        </p:blipFill>
        <p:spPr bwMode="auto">
          <a:xfrm>
            <a:off x="5291188" y="3766398"/>
            <a:ext cx="3774311" cy="28803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 name="Picture 6" descr="http://www.beyondelectrical.com.au/images/pix/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1189" y="836762"/>
            <a:ext cx="3110940" cy="27863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8" name="Picture 2" descr="Engineering of energy systems ile ilgili görsel sonucu"/>
          <p:cNvPicPr/>
          <p:nvPr/>
        </p:nvPicPr>
        <p:blipFill>
          <a:blip r:embed="rId5">
            <a:extLst>
              <a:ext uri="{28A0092B-C50C-407E-A947-70E740481C1C}">
                <a14:useLocalDpi xmlns:a14="http://schemas.microsoft.com/office/drawing/2010/main" val="0"/>
              </a:ext>
            </a:extLst>
          </a:blip>
          <a:srcRect/>
          <a:stretch>
            <a:fillRect/>
          </a:stretch>
        </p:blipFill>
        <p:spPr bwMode="auto">
          <a:xfrm>
            <a:off x="389413" y="2965560"/>
            <a:ext cx="4721877" cy="21346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Metin kutusu 3"/>
          <p:cNvSpPr txBox="1"/>
          <p:nvPr/>
        </p:nvSpPr>
        <p:spPr>
          <a:xfrm>
            <a:off x="209516" y="122293"/>
            <a:ext cx="8472570" cy="1292662"/>
          </a:xfrm>
          <a:prstGeom prst="rect">
            <a:avLst/>
          </a:prstGeom>
          <a:noFill/>
        </p:spPr>
        <p:txBody>
          <a:bodyPr wrap="square" rtlCol="0">
            <a:spAutoFit/>
          </a:bodyPr>
          <a:lstStyle/>
          <a:p>
            <a:pPr algn="just"/>
            <a:endParaRPr lang="tr-TR" b="1" dirty="0">
              <a:solidFill>
                <a:srgbClr val="00B0F0"/>
              </a:solidFill>
            </a:endParaRPr>
          </a:p>
          <a:p>
            <a:pPr algn="ctr"/>
            <a:r>
              <a:rPr lang="tr-TR" dirty="0">
                <a:solidFill>
                  <a:srgbClr val="0070C0"/>
                </a:solidFill>
              </a:rPr>
              <a:t>	</a:t>
            </a:r>
            <a:r>
              <a:rPr lang="tr-TR" sz="2400" b="1" dirty="0">
                <a:solidFill>
                  <a:srgbClr val="0070C0"/>
                </a:solidFill>
              </a:rPr>
              <a:t>ENERJİ SİSTEMLERİ MÜHENDİSLİĞİ </a:t>
            </a:r>
          </a:p>
          <a:p>
            <a:pPr algn="just"/>
            <a:endParaRPr lang="tr-TR" b="1" dirty="0">
              <a:solidFill>
                <a:srgbClr val="00B0F0"/>
              </a:solidFill>
            </a:endParaRPr>
          </a:p>
          <a:p>
            <a:pPr algn="just"/>
            <a:r>
              <a:rPr lang="tr-TR" dirty="0"/>
              <a:t>	</a:t>
            </a:r>
            <a:endParaRPr lang="tr-TR" sz="1500" dirty="0"/>
          </a:p>
        </p:txBody>
      </p:sp>
      <p:sp>
        <p:nvSpPr>
          <p:cNvPr id="7" name="Alt Bilgi Yer Tutucusu 2"/>
          <p:cNvSpPr>
            <a:spLocks noGrp="1"/>
          </p:cNvSpPr>
          <p:nvPr>
            <p:ph type="ftr" sz="quarter" idx="11"/>
          </p:nvPr>
        </p:nvSpPr>
        <p:spPr>
          <a:xfrm>
            <a:off x="1943468" y="0"/>
            <a:ext cx="5004665" cy="365125"/>
          </a:xfrm>
          <a:noFill/>
          <a:ln>
            <a:noFill/>
          </a:ln>
        </p:spPr>
        <p:style>
          <a:lnRef idx="0">
            <a:scrgbClr r="0" g="0" b="0"/>
          </a:lnRef>
          <a:fillRef idx="0">
            <a:scrgbClr r="0" g="0" b="0"/>
          </a:fillRef>
          <a:effectRef idx="0">
            <a:scrgbClr r="0" g="0" b="0"/>
          </a:effectRef>
          <a:fontRef idx="minor">
            <a:schemeClr val="accent2"/>
          </a:fontRef>
        </p:style>
        <p:txBody>
          <a:bodyPr/>
          <a:lstStyle/>
          <a:p>
            <a:pPr algn="ctr"/>
            <a:r>
              <a:rPr lang="tr-TR" sz="1200" dirty="0"/>
              <a:t>Karabük Üniversitesi -  Teknoloji Fakültesi</a:t>
            </a:r>
          </a:p>
        </p:txBody>
      </p:sp>
      <p:sp>
        <p:nvSpPr>
          <p:cNvPr id="2" name="Dikdörtgen 1"/>
          <p:cNvSpPr/>
          <p:nvPr/>
        </p:nvSpPr>
        <p:spPr>
          <a:xfrm>
            <a:off x="261272" y="977011"/>
            <a:ext cx="4572000" cy="1877437"/>
          </a:xfrm>
          <a:prstGeom prst="rect">
            <a:avLst/>
          </a:prstGeom>
        </p:spPr>
        <p:txBody>
          <a:bodyPr>
            <a:spAutoFit/>
          </a:bodyPr>
          <a:lstStyle/>
          <a:p>
            <a:pPr algn="just"/>
            <a:r>
              <a:rPr lang="tr-TR" sz="1400" b="1" dirty="0"/>
              <a:t>Dünya üzerinde bulunan enerji kaynaklarının kullanılabilir hale getirilene kadar bilgi toplama, hesaplama, tasarım, simülasyon, raporlama, uygulama ve kalite-kontrol süreçlerinde yer alan ayrıca halihazırda enerji üreten sistemlerin verimini arttırma ve maliyeti düşürme yollarını arayan tüm bunları yaparken de çevresel etkileri de göz önünde bulunduran, enerji uzmanı kişidir.</a:t>
            </a:r>
          </a:p>
          <a:p>
            <a:pPr algn="just"/>
            <a:r>
              <a:rPr lang="tr-TR" b="1" dirty="0"/>
              <a:t>	</a:t>
            </a:r>
          </a:p>
        </p:txBody>
      </p:sp>
    </p:spTree>
    <p:extLst>
      <p:ext uri="{BB962C8B-B14F-4D97-AF65-F5344CB8AC3E}">
        <p14:creationId xmlns:p14="http://schemas.microsoft.com/office/powerpoint/2010/main" val="1618566237"/>
      </p:ext>
    </p:extLst>
  </p:cSld>
  <p:clrMapOvr>
    <a:masterClrMapping/>
  </p:clrMapOvr>
</p:sld>
</file>

<file path=ppt/theme/theme1.xml><?xml version="1.0" encoding="utf-8"?>
<a:theme xmlns:a="http://schemas.openxmlformats.org/drawingml/2006/main" name="Damla">
  <a:themeElements>
    <a:clrScheme name="Daml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aml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l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TM04033925[[fn=Damla]]</Template>
  <TotalTime>842</TotalTime>
  <Words>1228</Words>
  <Application>Microsoft Office PowerPoint</Application>
  <PresentationFormat>Ekran Gösterisi (4:3)</PresentationFormat>
  <Paragraphs>201</Paragraphs>
  <Slides>29</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29</vt:i4>
      </vt:variant>
    </vt:vector>
  </HeadingPairs>
  <TitlesOfParts>
    <vt:vector size="35" baseType="lpstr">
      <vt:lpstr>Arial</vt:lpstr>
      <vt:lpstr>Arial Narrow</vt:lpstr>
      <vt:lpstr>Calibri</vt:lpstr>
      <vt:lpstr>Tw Cen MT</vt:lpstr>
      <vt:lpstr>Wingdings</vt:lpstr>
      <vt:lpstr>Damla</vt:lpstr>
      <vt:lpstr>PowerPoint Sunusu</vt:lpstr>
      <vt:lpstr>PowerPoint Sunusu</vt:lpstr>
      <vt:lpstr>PowerPoint Sunusu</vt:lpstr>
      <vt:lpstr>PowerPoint Sunusu</vt:lpstr>
      <vt:lpstr>PowerPoint Sunusu</vt:lpstr>
      <vt:lpstr>PowerPoint Sunusu</vt:lpstr>
      <vt:lpstr>PowerPoint Sunusu</vt:lpstr>
      <vt:lpstr>Bölümlerimiz</vt:lpstr>
      <vt:lpstr>PowerPoint Sunusu</vt:lpstr>
      <vt:lpstr>PowerPoint Sunusu</vt:lpstr>
      <vt:lpstr>PowerPoint Sunusu</vt:lpstr>
      <vt:lpstr>PowerPoint Sunusu</vt:lpstr>
      <vt:lpstr>PowerPoint Sunusu</vt:lpstr>
      <vt:lpstr>PowerPoint Sunusu</vt:lpstr>
      <vt:lpstr>PowerPoint Sunusu</vt:lpstr>
      <vt:lpstr>PowerPoint Sunusu</vt:lpstr>
      <vt:lpstr>FAKÜLTE SANAYİ KOORDİNATÖRLÜĞÜ</vt:lpstr>
      <vt:lpstr>PowerPoint Sunusu</vt:lpstr>
      <vt:lpstr>PowerPoint Sunusu</vt:lpstr>
      <vt:lpstr>8+2 İŞ YERİ EĞİTİM SİSTEMİ</vt:lpstr>
      <vt:lpstr>PowerPoint Sunusu</vt:lpstr>
      <vt:lpstr>8+2 İŞ YERİ EĞİTİMİ Sisteminin avantajları </vt:lpstr>
      <vt:lpstr>İşleyiş </vt:lpstr>
      <vt:lpstr>kazanımlar</vt:lpstr>
      <vt:lpstr>kazanımlar</vt:lpstr>
      <vt:lpstr>kazanımlar</vt:lpstr>
      <vt:lpstr>Sektörden beklentiler</vt:lpstr>
      <vt:lpstr>Neler Yapılabilir?</vt:lpstr>
      <vt:lpstr>TEŞEKKÜRLER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AlperErgün</dc:creator>
  <cp:lastModifiedBy>AlperErgün</cp:lastModifiedBy>
  <cp:revision>86</cp:revision>
  <dcterms:created xsi:type="dcterms:W3CDTF">2016-11-09T20:59:07Z</dcterms:created>
  <dcterms:modified xsi:type="dcterms:W3CDTF">2016-12-25T18:11:57Z</dcterms:modified>
</cp:coreProperties>
</file>